
<file path=[Content_Types].xml><?xml version="1.0" encoding="utf-8"?>
<Types xmlns="http://schemas.openxmlformats.org/package/2006/content-types">
  <Default Extension="1" ContentType="image/jpeg"/>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2.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5"/>
  </p:notesMasterIdLst>
  <p:handoutMasterIdLst>
    <p:handoutMasterId r:id="rId76"/>
  </p:handoutMasterIdLst>
  <p:sldIdLst>
    <p:sldId id="256" r:id="rId5"/>
    <p:sldId id="257" r:id="rId6"/>
    <p:sldId id="258" r:id="rId7"/>
    <p:sldId id="259" r:id="rId8"/>
    <p:sldId id="261" r:id="rId9"/>
    <p:sldId id="262" r:id="rId10"/>
    <p:sldId id="263" r:id="rId11"/>
    <p:sldId id="264" r:id="rId12"/>
    <p:sldId id="265" r:id="rId13"/>
    <p:sldId id="670"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1" r:id="rId29"/>
    <p:sldId id="282" r:id="rId30"/>
    <p:sldId id="283" r:id="rId31"/>
    <p:sldId id="284" r:id="rId32"/>
    <p:sldId id="285" r:id="rId33"/>
    <p:sldId id="286" r:id="rId34"/>
    <p:sldId id="629" r:id="rId35"/>
    <p:sldId id="287" r:id="rId36"/>
    <p:sldId id="288" r:id="rId37"/>
    <p:sldId id="408" r:id="rId38"/>
    <p:sldId id="628" r:id="rId39"/>
    <p:sldId id="630" r:id="rId40"/>
    <p:sldId id="631" r:id="rId41"/>
    <p:sldId id="632" r:id="rId42"/>
    <p:sldId id="633" r:id="rId43"/>
    <p:sldId id="634" r:id="rId44"/>
    <p:sldId id="635" r:id="rId45"/>
    <p:sldId id="636" r:id="rId46"/>
    <p:sldId id="637" r:id="rId47"/>
    <p:sldId id="638" r:id="rId48"/>
    <p:sldId id="640" r:id="rId49"/>
    <p:sldId id="639" r:id="rId50"/>
    <p:sldId id="641" r:id="rId51"/>
    <p:sldId id="642" r:id="rId52"/>
    <p:sldId id="643" r:id="rId53"/>
    <p:sldId id="644" r:id="rId54"/>
    <p:sldId id="645" r:id="rId55"/>
    <p:sldId id="672" r:id="rId56"/>
    <p:sldId id="646" r:id="rId57"/>
    <p:sldId id="647" r:id="rId58"/>
    <p:sldId id="648" r:id="rId59"/>
    <p:sldId id="650" r:id="rId60"/>
    <p:sldId id="658" r:id="rId61"/>
    <p:sldId id="659" r:id="rId62"/>
    <p:sldId id="657" r:id="rId63"/>
    <p:sldId id="660" r:id="rId64"/>
    <p:sldId id="662" r:id="rId65"/>
    <p:sldId id="661" r:id="rId66"/>
    <p:sldId id="663" r:id="rId67"/>
    <p:sldId id="664" r:id="rId68"/>
    <p:sldId id="665" r:id="rId69"/>
    <p:sldId id="667" r:id="rId70"/>
    <p:sldId id="666" r:id="rId71"/>
    <p:sldId id="668" r:id="rId72"/>
    <p:sldId id="671" r:id="rId73"/>
    <p:sldId id="669"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D8414-68D1-444C-B348-374DA7312533}" v="8" dt="2024-04-24T23:03:55.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9020" autoAdjust="0"/>
  </p:normalViewPr>
  <p:slideViewPr>
    <p:cSldViewPr snapToGrid="0">
      <p:cViewPr varScale="1">
        <p:scale>
          <a:sx n="54" d="100"/>
          <a:sy n="54" d="100"/>
        </p:scale>
        <p:origin x="1470" y="66"/>
      </p:cViewPr>
      <p:guideLst/>
    </p:cSldViewPr>
  </p:slideViewPr>
  <p:outlineViewPr>
    <p:cViewPr>
      <p:scale>
        <a:sx n="33" d="100"/>
        <a:sy n="33" d="100"/>
      </p:scale>
      <p:origin x="0" y="-1227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DE402-5E02-85E3-9B19-411E677F11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6D3B50-DCB1-2E6F-F36C-842EF66140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5CAE66-3459-40B4-B787-6C131D7ABBDC}" type="datetimeFigureOut">
              <a:rPr lang="en-US" smtClean="0"/>
              <a:t>4/25/2024</a:t>
            </a:fld>
            <a:endParaRPr lang="en-US"/>
          </a:p>
        </p:txBody>
      </p:sp>
      <p:sp>
        <p:nvSpPr>
          <p:cNvPr id="4" name="Footer Placeholder 3">
            <a:extLst>
              <a:ext uri="{FF2B5EF4-FFF2-40B4-BE49-F238E27FC236}">
                <a16:creationId xmlns:a16="http://schemas.microsoft.com/office/drawing/2014/main" id="{00DA2CB9-A3FF-3BD8-E33C-EFFAEE5E2E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F3A1372-2A41-4D81-843C-234A554E6B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6ACA7F-AADE-473D-BADB-8F8F995C3F54}" type="slidenum">
              <a:rPr lang="en-US" smtClean="0"/>
              <a:t>‹#›</a:t>
            </a:fld>
            <a:endParaRPr lang="en-US"/>
          </a:p>
        </p:txBody>
      </p:sp>
    </p:spTree>
    <p:extLst>
      <p:ext uri="{BB962C8B-B14F-4D97-AF65-F5344CB8AC3E}">
        <p14:creationId xmlns:p14="http://schemas.microsoft.com/office/powerpoint/2010/main" val="3623995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2E1A4-D92C-4E02-A9C2-DF622F979723}" type="datetimeFigureOut">
              <a:rPr lang="en-US" smtClean="0"/>
              <a:t>4/25/2024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A1B12-A046-4DB2-9CDF-DBD6FE55B5EC}" type="slidenum">
              <a:rPr lang="en-US" smtClean="0"/>
              <a:t>‹#›</a:t>
            </a:fld>
            <a:endParaRPr lang="en-US" dirty="0"/>
          </a:p>
        </p:txBody>
      </p:sp>
    </p:spTree>
    <p:extLst>
      <p:ext uri="{BB962C8B-B14F-4D97-AF65-F5344CB8AC3E}">
        <p14:creationId xmlns:p14="http://schemas.microsoft.com/office/powerpoint/2010/main" val="267786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f755uAQIqM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youtu.be/qRT1ncS1d2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intersurgical.com/products/airway-management/i-gel-supraglottic-airway#download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lmaco.com/products/lma%C2%AE-supreme%E2%84%A2-airway"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grepmed.com/images/429"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sciencedirect.com/topics/medicine-and-dentistry/mask-ventilation"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www.sciencedirect.com/topics/medicine-and-dentistry/trachea" TargetMode="External"/><Relationship Id="rId4" Type="http://schemas.openxmlformats.org/officeDocument/2006/relationships/hyperlink" Target="https://www.sciencedirect.com/topics/medicine-and-dentistry/cervical-spine"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IIkEbGJAsq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CDEYWok94uQ"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1</a:t>
            </a:fld>
            <a:endParaRPr lang="en-US" dirty="0"/>
          </a:p>
        </p:txBody>
      </p:sp>
    </p:spTree>
    <p:extLst>
      <p:ext uri="{BB962C8B-B14F-4D97-AF65-F5344CB8AC3E}">
        <p14:creationId xmlns:p14="http://schemas.microsoft.com/office/powerpoint/2010/main" val="2394285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14784" y="3216418"/>
            <a:ext cx="6248767" cy="458788"/>
          </a:xfrm>
        </p:spPr>
        <p:txBody>
          <a:bodyPr/>
          <a:lstStyle/>
          <a:p>
            <a:r>
              <a:rPr lang="en-US" dirty="0"/>
              <a:t>Mechanics of ventilation  https://youtu.be/NM3PK5qy9uA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537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14784" y="3216417"/>
            <a:ext cx="6248767" cy="5468795"/>
          </a:xfrm>
        </p:spPr>
        <p:txBody>
          <a:bodyPr/>
          <a:lstStyle/>
          <a:p>
            <a:r>
              <a:rPr lang="en-US" dirty="0"/>
              <a:t>Respiratory Controls- usually an involuntary process</a:t>
            </a:r>
          </a:p>
          <a:p>
            <a:r>
              <a:rPr lang="en-US" b="1" dirty="0"/>
              <a:t>Medulla</a:t>
            </a:r>
            <a:r>
              <a:rPr lang="en-US" dirty="0"/>
              <a:t> is the primary involuntary respiratory center. It is connected to respiratory muscles by vagus nerve.</a:t>
            </a:r>
          </a:p>
          <a:p>
            <a:r>
              <a:rPr lang="en-US" b="1" dirty="0"/>
              <a:t>Pons </a:t>
            </a:r>
            <a:r>
              <a:rPr lang="en-US" dirty="0"/>
              <a:t>has the:</a:t>
            </a:r>
          </a:p>
          <a:p>
            <a:r>
              <a:rPr lang="en-US" u="sng" dirty="0"/>
              <a:t>Apneustic center </a:t>
            </a:r>
            <a:r>
              <a:rPr lang="en-US" dirty="0"/>
              <a:t>which is the secondary control center if medulla fails to initiate respiration</a:t>
            </a:r>
          </a:p>
          <a:p>
            <a:r>
              <a:rPr lang="en-US" u="sng" dirty="0"/>
              <a:t>Pneumotaxic center </a:t>
            </a:r>
            <a:r>
              <a:rPr lang="en-US" dirty="0"/>
              <a:t>which controls expiration via stretch receptors.</a:t>
            </a:r>
          </a:p>
          <a:p>
            <a:endParaRPr lang="en-US" b="1" dirty="0"/>
          </a:p>
          <a:p>
            <a:r>
              <a:rPr lang="en-US" b="1" dirty="0"/>
              <a:t>Lung Receptors </a:t>
            </a:r>
            <a:r>
              <a:rPr lang="en-US" dirty="0"/>
              <a:t>– </a:t>
            </a:r>
            <a:r>
              <a:rPr lang="en-US" u="sng" dirty="0"/>
              <a:t>Irritant receptors </a:t>
            </a:r>
            <a:r>
              <a:rPr lang="en-US" dirty="0"/>
              <a:t>are f</a:t>
            </a:r>
            <a:r>
              <a:rPr lang="en-US" sz="1200" dirty="0"/>
              <a:t>ound in the epithelium in the conducting airways, and sensitive to particulates and noxious gas, and initiate the cough reflex.</a:t>
            </a:r>
          </a:p>
          <a:p>
            <a:r>
              <a:rPr lang="en-US" sz="1200" u="sng" dirty="0"/>
              <a:t>Hering-Breuer Reflex receptors </a:t>
            </a:r>
            <a:r>
              <a:rPr lang="en-US" sz="1200" dirty="0"/>
              <a:t>are located in sensitive smooth muscles, and decrease ventilation rate and volume thus protecting against excess lung inflation.</a:t>
            </a:r>
          </a:p>
          <a:p>
            <a:r>
              <a:rPr lang="en-US" u="sng" dirty="0"/>
              <a:t>J-receptors</a:t>
            </a:r>
            <a:r>
              <a:rPr lang="en-US" dirty="0"/>
              <a:t> are l</a:t>
            </a:r>
            <a:r>
              <a:rPr lang="en-US" sz="1200" dirty="0"/>
              <a:t>ocated near alveolar capillaries, are sensitive to increased pulmonary capillary pressure, and initiate rapid shallow breathing, hypotension and bradycardia.</a:t>
            </a:r>
          </a:p>
          <a:p>
            <a:endParaRPr lang="en-US" sz="1200" b="1" dirty="0"/>
          </a:p>
          <a:p>
            <a:r>
              <a:rPr lang="en-US" sz="1200" b="1" dirty="0"/>
              <a:t>Chemoreceptors</a:t>
            </a:r>
            <a:r>
              <a:rPr lang="en-US" sz="1200" dirty="0"/>
              <a:t> – </a:t>
            </a:r>
            <a:r>
              <a:rPr lang="en-US" sz="1200" u="sng" dirty="0"/>
              <a:t>Central receptors </a:t>
            </a:r>
            <a:r>
              <a:rPr lang="en-US" sz="1200" dirty="0"/>
              <a:t>are located near the respiratory centers in the brain, and are</a:t>
            </a:r>
          </a:p>
          <a:p>
            <a:r>
              <a:rPr lang="en-US" dirty="0"/>
              <a:t>s</a:t>
            </a:r>
            <a:r>
              <a:rPr lang="en-US" sz="1200" dirty="0"/>
              <a:t>ensitive to very small changes in hydrogen ion concentration in the CSF.  CSF pH reflects PaCO2 because hydrogen ions diffuse across the blood-brain barrier.</a:t>
            </a:r>
          </a:p>
          <a:p>
            <a:r>
              <a:rPr lang="en-US" sz="1200" dirty="0"/>
              <a:t>Peripheral receptors are located in the aortic and carotid  bodies and arch of the aorta, and are primarily sensitive to oxygen levels. As PaO2 and pH decreases they signal increased ventilation.</a:t>
            </a:r>
          </a:p>
          <a:p>
            <a:r>
              <a:rPr lang="en-US" u="sng" dirty="0"/>
              <a:t>Miscellaneous stimuli </a:t>
            </a:r>
            <a:r>
              <a:rPr lang="en-US" dirty="0"/>
              <a:t>– pain, fear, emotion, illness, medications, drugs, and voluntary.</a:t>
            </a:r>
          </a:p>
          <a:p>
            <a:endParaRPr lang="en-US" sz="1200" dirty="0"/>
          </a:p>
          <a:p>
            <a:r>
              <a:rPr lang="en-US" sz="1200" b="1" dirty="0"/>
              <a:t>All feed into the respiratory centers in the medulla and pons that signal increase or decrease in respiration.</a:t>
            </a:r>
          </a:p>
          <a:p>
            <a:endParaRPr lang="en-US" sz="1200" dirty="0"/>
          </a:p>
          <a:p>
            <a:r>
              <a:rPr lang="en-US" sz="1200" dirty="0"/>
              <a:t>Hypoxic Drive- occurs when the respiratory stimulus is dependent on oxygen rather than carbon dioxide concentration in the blood.</a:t>
            </a:r>
          </a:p>
          <a:p>
            <a:endParaRPr lang="en-US" sz="1200" dirty="0">
              <a:effectLst>
                <a:outerShdw blurRad="50800" dist="12700" dir="2700000" rotWithShape="0">
                  <a:srgbClr val="000000">
                    <a:alpha val="36000"/>
                  </a:srgbClr>
                </a:outerShdw>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8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14784" y="3216417"/>
            <a:ext cx="6248767" cy="54687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External Respiration-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Concentration/percentage of gases in the atmosphere = Nitrogen   78.62% , Oxygen   20.84%,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CO2  0.04%, Water  0.50%.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Concentration/percentage of gases in the alveola = Nitrogen   74.9%, Oxygen   13.7%,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CO2  5.2%,  Water   6.2%.</a:t>
            </a:r>
          </a:p>
          <a:p>
            <a:endParaRPr lang="en-US" u="sng" dirty="0"/>
          </a:p>
          <a:p>
            <a:r>
              <a:rPr lang="en-US" u="sng" dirty="0"/>
              <a:t>Total pressure </a:t>
            </a:r>
            <a:r>
              <a:rPr lang="en-US" dirty="0"/>
              <a:t>is the combined pressure of all atmospheric gasses and equals 100% or 760 Torr or 1 atm (1 standard atmosphere)  and is measured in ‘mmHg’ at sea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u="sng" dirty="0"/>
              <a:t>Partial pressure </a:t>
            </a:r>
            <a:r>
              <a:rPr lang="en-US" u="none" dirty="0"/>
              <a:t>is the amount of gas in air or dissolved in fluid such as blood. It is measured in millimeters of mercury mmHg). </a:t>
            </a:r>
          </a:p>
          <a:p>
            <a:pPr lvl="0">
              <a:defRPr/>
            </a:pPr>
            <a:r>
              <a:rPr lang="en-US" dirty="0"/>
              <a:t>In the alveoli (in air) the partial pressure of oxygen (Pao</a:t>
            </a:r>
            <a:r>
              <a:rPr lang="en-US" baseline="-25000" dirty="0"/>
              <a:t>2 </a:t>
            </a:r>
            <a:r>
              <a:rPr lang="en-US" dirty="0"/>
              <a:t>) is 104 mmHg and carbon dioxide (PaCo</a:t>
            </a:r>
            <a:r>
              <a:rPr lang="en-US" baseline="-25000" dirty="0"/>
              <a:t>2</a:t>
            </a:r>
            <a:r>
              <a:rPr lang="en-US" dirty="0"/>
              <a:t>) is 40 mmHg. </a:t>
            </a:r>
          </a:p>
          <a:p>
            <a:pPr lvl="0">
              <a:defRPr/>
            </a:pPr>
            <a:r>
              <a:rPr lang="en-US" dirty="0"/>
              <a:t>In the blood (in fluid) the partial pressure of oxygen (Pao2 ) is 80-100 mmHg and carbon dioxide (PaCo2) is 35-45 mmHg. </a:t>
            </a:r>
          </a:p>
          <a:p>
            <a:pPr lvl="0">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856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14784" y="3216417"/>
            <a:ext cx="6248767" cy="54687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Diffusion: Passage of Solution from area of Higher concentration to Lower concentration.</a:t>
            </a:r>
          </a:p>
          <a:p>
            <a:endParaRPr lang="en-US" dirty="0"/>
          </a:p>
          <a:p>
            <a:r>
              <a:rPr lang="en-US" dirty="0"/>
              <a:t>In the alveoli (higher concentration site) dissolved oxygen crosses the pulmonary capillary membrane (to lower concentration site) and binds to the  hemoglobin (Hgb) of red blood cell. Oxygen is carried on hemoglobin molecule as well as dissolved in plasma. Approximately 97% of total oxygen is bound to hemoglobin. Because hemoglobin carries 97% of the oxygen delivered to the body tissues, oxygen saturation is an indication of the amount of oxygen available to end organs. This will be further discussed when we talk about monitoring the patient.</a:t>
            </a:r>
          </a:p>
          <a:p>
            <a:r>
              <a:rPr lang="en-US" dirty="0"/>
              <a:t>This oxygen-rich blood then flows back to the heart, which pumps it through the arteries to oxygen-hungry tissues throughout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oxygen-rich (and carbon dioxide-poor) blood travels by a cell the oxygen diffuses through the cell membrane to the area of lower concentration inside the cell. It can do this easily because the oxygen molecule (O2) is very small and has no charge or polarity. The oxygen is used up rapidly by mitochondria. This rapid consumption causes oxygen to constantly move into the cell from the blood.</a:t>
            </a:r>
          </a:p>
          <a:p>
            <a:pPr lvl="0">
              <a:defRPr/>
            </a:pPr>
            <a:endParaRPr lang="en-US" dirty="0"/>
          </a:p>
          <a:p>
            <a:pPr lvl="0">
              <a:defRPr/>
            </a:pPr>
            <a:r>
              <a:rPr lang="en-US" dirty="0"/>
              <a:t>The mitochondria creates carbon dioxide (CO2) as a waste product of cellular respiration (the process that makes energy for your body). Because the CO2 is of a higher concentration in the cell than in the blood passing by, this gas continually diffuses out of the cell. It too is small and uncharged so it can pass through cell membranes easily. Most of the carbon dioxide dissolves in the plasma of the blood and about 33% is bound to hemoglobin. CO2 is transported in blood as bicarbonate ion and as O2 crosses into blood, CO2 diffuses into alveoli where it is exhaled.</a:t>
            </a:r>
          </a:p>
          <a:p>
            <a:pPr>
              <a:defRPr/>
            </a:pPr>
            <a:endParaRPr lang="en-US" dirty="0"/>
          </a:p>
          <a:p>
            <a:pPr lvl="0">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62236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25801" y="3249469"/>
            <a:ext cx="6248767" cy="4991148"/>
          </a:xfrm>
        </p:spPr>
        <p:txBody>
          <a:bodyPr/>
          <a:lstStyle/>
          <a:p>
            <a:pPr marL="0" marR="0" lvl="2">
              <a:spcBef>
                <a:spcPts val="190"/>
              </a:spcBef>
              <a:spcAft>
                <a:spcPts val="0"/>
              </a:spcAft>
              <a:buSzPts val="1200"/>
              <a:tabLst>
                <a:tab pos="1470025" algn="l"/>
                <a:tab pos="1470660" algn="l"/>
              </a:tabLst>
            </a:pPr>
            <a:r>
              <a:rPr lang="en-US" dirty="0"/>
              <a:t>Generally if you can hear breathing when you enter &gt;&gt;&gt; there is  a problem.</a:t>
            </a:r>
          </a:p>
          <a:p>
            <a:pPr marL="0" marR="0" lvl="2">
              <a:spcBef>
                <a:spcPts val="190"/>
              </a:spcBef>
              <a:spcAft>
                <a:spcPts val="0"/>
              </a:spcAft>
              <a:buSzPts val="1200"/>
              <a:tabLst>
                <a:tab pos="1470025" algn="l"/>
                <a:tab pos="1470660" algn="l"/>
              </a:tabLst>
            </a:pPr>
            <a:r>
              <a:rPr lang="en-US" b="1" dirty="0"/>
              <a:t>Patency</a:t>
            </a:r>
            <a:r>
              <a:rPr lang="en-US" dirty="0"/>
              <a:t>- is the airway adequate?</a:t>
            </a:r>
          </a:p>
          <a:p>
            <a:pPr marL="0" marR="0" lvl="2">
              <a:spcBef>
                <a:spcPts val="190"/>
              </a:spcBef>
              <a:spcAft>
                <a:spcPts val="0"/>
              </a:spcAft>
              <a:buSzPts val="1200"/>
              <a:tabLst>
                <a:tab pos="1470025" algn="l"/>
                <a:tab pos="1470660" algn="l"/>
              </a:tabLst>
            </a:pPr>
            <a:r>
              <a:rPr lang="en-US" dirty="0"/>
              <a:t>The gag reflex is a protective mechanism and is strongest in the hypopharynx. Up to 30% of people do not have a gag reflex, thus “testing” the gag reflex is NOT a reliable predictor of airway patency.</a:t>
            </a:r>
          </a:p>
          <a:p>
            <a:pPr marL="0" marR="0" lvl="2">
              <a:spcBef>
                <a:spcPts val="190"/>
              </a:spcBef>
              <a:spcAft>
                <a:spcPts val="0"/>
              </a:spcAft>
              <a:buSzPts val="1200"/>
              <a:tabLst>
                <a:tab pos="1470025" algn="l"/>
                <a:tab pos="1470660" algn="l"/>
              </a:tabLst>
            </a:pPr>
            <a:r>
              <a:rPr lang="en-US" dirty="0"/>
              <a:t> Snoring respirations usually means there is a positioning problem &gt; resolve with repositioning.</a:t>
            </a:r>
          </a:p>
          <a:p>
            <a:pPr marL="0" marR="0" lvl="2">
              <a:spcBef>
                <a:spcPts val="190"/>
              </a:spcBef>
              <a:spcAft>
                <a:spcPts val="0"/>
              </a:spcAft>
              <a:buSzPts val="1200"/>
              <a:tabLst>
                <a:tab pos="1470025" algn="l"/>
                <a:tab pos="1470660" algn="l"/>
              </a:tabLst>
            </a:pPr>
            <a:r>
              <a:rPr lang="en-US" dirty="0"/>
              <a:t> Gurgling or bubbling means there are fluids such as blood or vomit in the airway &gt; resolve with                 </a:t>
            </a:r>
          </a:p>
          <a:p>
            <a:pPr marL="0" marR="0" lvl="2">
              <a:spcBef>
                <a:spcPts val="190"/>
              </a:spcBef>
              <a:spcAft>
                <a:spcPts val="0"/>
              </a:spcAft>
              <a:buSzPts val="1200"/>
              <a:tabLst>
                <a:tab pos="1470025" algn="l"/>
                <a:tab pos="1470660" algn="l"/>
              </a:tabLst>
            </a:pPr>
            <a:r>
              <a:rPr lang="en-US" dirty="0"/>
              <a:t>       suctioning.</a:t>
            </a:r>
          </a:p>
          <a:p>
            <a:pPr marL="0" marR="0" lvl="2">
              <a:spcBef>
                <a:spcPts val="190"/>
              </a:spcBef>
              <a:spcAft>
                <a:spcPts val="0"/>
              </a:spcAft>
              <a:buSzPts val="1200"/>
              <a:tabLst>
                <a:tab pos="1470025" algn="l"/>
                <a:tab pos="1470660" algn="l"/>
              </a:tabLst>
            </a:pPr>
            <a:r>
              <a:rPr lang="en-US" dirty="0"/>
              <a:t>  Stridor- obstruction &gt;resolve by removing object or treat causing factor.</a:t>
            </a:r>
          </a:p>
          <a:p>
            <a:pPr marL="0" marR="0" lvl="2">
              <a:spcBef>
                <a:spcPts val="190"/>
              </a:spcBef>
              <a:spcAft>
                <a:spcPts val="0"/>
              </a:spcAft>
              <a:buSzPts val="1200"/>
              <a:tabLst>
                <a:tab pos="1470025" algn="l"/>
                <a:tab pos="1470660" algn="l"/>
              </a:tabLst>
            </a:pPr>
            <a:r>
              <a:rPr lang="en-US" b="1" dirty="0"/>
              <a:t>Rate- </a:t>
            </a:r>
            <a:r>
              <a:rPr lang="en-US" dirty="0"/>
              <a:t>normal resting- Adult: 12-20  Children(1-12 y/o): 15-30 Infants: 25-50.</a:t>
            </a:r>
          </a:p>
          <a:p>
            <a:pPr marL="0" marR="0" lvl="2">
              <a:spcBef>
                <a:spcPts val="190"/>
              </a:spcBef>
              <a:spcAft>
                <a:spcPts val="0"/>
              </a:spcAft>
              <a:buSzPts val="1200"/>
              <a:tabLst>
                <a:tab pos="1470025" algn="l"/>
                <a:tab pos="1470660" algn="l"/>
              </a:tabLst>
            </a:pPr>
            <a:r>
              <a:rPr lang="en-US" b="1" dirty="0"/>
              <a:t>Regularity- </a:t>
            </a:r>
            <a:r>
              <a:rPr lang="en-US" dirty="0"/>
              <a:t>is pattern a regular or irregular inhalation/exhalation rhythm? Any irregularity is significant until proven otherwise.</a:t>
            </a:r>
          </a:p>
          <a:p>
            <a:pPr marL="0" marR="0" lvl="2">
              <a:spcBef>
                <a:spcPts val="190"/>
              </a:spcBef>
              <a:spcAft>
                <a:spcPts val="0"/>
              </a:spcAft>
              <a:buSzPts val="1200"/>
              <a:tabLst>
                <a:tab pos="1470025" algn="l"/>
                <a:tab pos="1470660" algn="l"/>
              </a:tabLst>
            </a:pPr>
            <a:r>
              <a:rPr lang="en-US" b="1" dirty="0"/>
              <a:t>Effort-</a:t>
            </a:r>
            <a:r>
              <a:rPr lang="en-US" dirty="0"/>
              <a:t> how is the work of breathing (WOB)? Breathing at rest should be effortless, and speech is a good indicator. If a patient has an increased WOB they will often compensate by preferential positioning such as: sitting upright in a sniffing with head and chin thrust slightly forward; sitting in a tripod position; as they become more tired they may slump back.</a:t>
            </a:r>
          </a:p>
          <a:p>
            <a:pPr marL="0" marR="0" lvl="2">
              <a:spcBef>
                <a:spcPts val="190"/>
              </a:spcBef>
              <a:spcAft>
                <a:spcPts val="0"/>
              </a:spcAft>
              <a:buSzPts val="1200"/>
              <a:tabLst>
                <a:tab pos="1470025" algn="l"/>
                <a:tab pos="1470660" algn="l"/>
              </a:tabLst>
            </a:pPr>
            <a:r>
              <a:rPr lang="en-US" b="1" dirty="0"/>
              <a:t>Ventilation- </a:t>
            </a:r>
            <a:r>
              <a:rPr lang="en-US" dirty="0"/>
              <a:t>Are they hyperventilating at a rate slow for their age range? </a:t>
            </a:r>
          </a:p>
          <a:p>
            <a:pPr marL="0" marR="0" lvl="2">
              <a:spcBef>
                <a:spcPts val="190"/>
              </a:spcBef>
              <a:spcAft>
                <a:spcPts val="0"/>
              </a:spcAft>
              <a:buSzPts val="1200"/>
              <a:tabLst>
                <a:tab pos="1470025" algn="l"/>
                <a:tab pos="1470660" algn="l"/>
              </a:tabLst>
            </a:pPr>
            <a:r>
              <a:rPr lang="en-US" dirty="0"/>
              <a:t>Are they hyperventilating at a rate fast for their age range?</a:t>
            </a:r>
          </a:p>
          <a:p>
            <a:pPr marL="0" marR="0" lvl="2">
              <a:spcBef>
                <a:spcPts val="190"/>
              </a:spcBef>
              <a:spcAft>
                <a:spcPts val="0"/>
              </a:spcAft>
              <a:buSzPts val="1200"/>
              <a:tabLst>
                <a:tab pos="1470025" algn="l"/>
                <a:tab pos="1470660" algn="l"/>
              </a:tabLst>
            </a:pPr>
            <a:r>
              <a:rPr lang="en-US" dirty="0"/>
              <a:t>Are their breaths’ tidal volume showing normal full chest rise and fall/chest expansion or are they shallow or deep?</a:t>
            </a:r>
          </a:p>
          <a:p>
            <a:pPr marL="0" marR="0" lvl="2">
              <a:spcBef>
                <a:spcPts val="190"/>
              </a:spcBef>
              <a:spcAft>
                <a:spcPts val="0"/>
              </a:spcAft>
              <a:buSzPts val="1200"/>
              <a:tabLst>
                <a:tab pos="1470025" algn="l"/>
                <a:tab pos="1470660" algn="l"/>
              </a:tabLst>
            </a:pPr>
            <a:r>
              <a:rPr lang="en-US" b="1" dirty="0"/>
              <a:t>Oxygenation</a:t>
            </a:r>
            <a:r>
              <a:rPr lang="en-US" dirty="0"/>
              <a:t>- Are they getting oxygen onto hemoglobin in lungs and off at tissues?</a:t>
            </a:r>
          </a:p>
          <a:p>
            <a:pPr marL="0" marR="0" lvl="2">
              <a:spcBef>
                <a:spcPts val="190"/>
              </a:spcBef>
              <a:spcAft>
                <a:spcPts val="0"/>
              </a:spcAft>
              <a:buSzPts val="1200"/>
              <a:tabLst>
                <a:tab pos="1470025" algn="l"/>
                <a:tab pos="1470660" algn="l"/>
              </a:tabLst>
            </a:pPr>
            <a:r>
              <a:rPr lang="en-US" dirty="0"/>
              <a:t>Are they cyanotic or displaying air hunger? What is the oxygen saturation reading?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393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r>
              <a:rPr lang="en-US" b="1" dirty="0"/>
              <a:t>Visual Signs and Symptoms:</a:t>
            </a:r>
          </a:p>
          <a:p>
            <a:pPr marL="0" marR="0" lvl="2">
              <a:spcBef>
                <a:spcPts val="190"/>
              </a:spcBef>
              <a:spcAft>
                <a:spcPts val="0"/>
              </a:spcAft>
              <a:buSzPts val="1200"/>
              <a:tabLst>
                <a:tab pos="1470025" algn="l"/>
                <a:tab pos="1470660" algn="l"/>
              </a:tabLst>
            </a:pPr>
            <a:r>
              <a:rPr lang="en-US" b="0" dirty="0"/>
              <a:t>   a) level of consciousness,</a:t>
            </a:r>
          </a:p>
          <a:p>
            <a:pPr marL="0" marR="0" lvl="2">
              <a:spcBef>
                <a:spcPts val="190"/>
              </a:spcBef>
              <a:spcAft>
                <a:spcPts val="0"/>
              </a:spcAft>
              <a:buSzPts val="1200"/>
              <a:tabLst>
                <a:tab pos="1470025" algn="l"/>
                <a:tab pos="1470660" algn="l"/>
              </a:tabLst>
            </a:pPr>
            <a:r>
              <a:rPr lang="en-US" b="0" dirty="0"/>
              <a:t>   b) general appearance,</a:t>
            </a:r>
          </a:p>
          <a:p>
            <a:pPr marL="0" marR="0" lvl="2">
              <a:spcBef>
                <a:spcPts val="190"/>
              </a:spcBef>
              <a:spcAft>
                <a:spcPts val="0"/>
              </a:spcAft>
              <a:buSzPts val="1200"/>
              <a:tabLst>
                <a:tab pos="1470025" algn="l"/>
                <a:tab pos="1470660" algn="l"/>
              </a:tabLst>
            </a:pPr>
            <a:r>
              <a:rPr lang="en-US" dirty="0"/>
              <a:t>   c) patient in a position to help them breathe? i.e.,: "tripod", upright  with dangling feet,</a:t>
            </a:r>
          </a:p>
          <a:p>
            <a:pPr marL="0" marR="0" lvl="2">
              <a:spcBef>
                <a:spcPts val="190"/>
              </a:spcBef>
              <a:spcAft>
                <a:spcPts val="0"/>
              </a:spcAft>
              <a:buSzPts val="1200"/>
              <a:tabLst>
                <a:tab pos="1470025" algn="l"/>
                <a:tab pos="1470660" algn="l"/>
              </a:tabLst>
            </a:pPr>
            <a:r>
              <a:rPr lang="en-US" dirty="0"/>
              <a:t>   d) patient visibly anxious, restless or distressed. This can range from mild to extreme. </a:t>
            </a:r>
          </a:p>
          <a:p>
            <a:pPr marL="0" marR="0" lvl="2">
              <a:spcBef>
                <a:spcPts val="190"/>
              </a:spcBef>
              <a:spcAft>
                <a:spcPts val="0"/>
              </a:spcAft>
              <a:buSzPts val="1200"/>
              <a:tabLst>
                <a:tab pos="1470025" algn="l"/>
                <a:tab pos="1470660" algn="l"/>
              </a:tabLst>
            </a:pPr>
            <a:r>
              <a:rPr lang="en-US" dirty="0"/>
              <a:t>   e) rise and fall of chest equal bilaterally, normal, deep, shallow, or absent?</a:t>
            </a:r>
          </a:p>
          <a:p>
            <a:pPr marL="0" marR="0" lvl="2">
              <a:spcBef>
                <a:spcPts val="190"/>
              </a:spcBef>
              <a:spcAft>
                <a:spcPts val="0"/>
              </a:spcAft>
              <a:buSzPts val="1200"/>
              <a:tabLst>
                <a:tab pos="1470025" algn="l"/>
                <a:tab pos="1470660" algn="l"/>
              </a:tabLst>
            </a:pPr>
            <a:r>
              <a:rPr lang="en-US" dirty="0"/>
              <a:t>   f) color of skin - cyanosis, cherry red, pale, ashen?</a:t>
            </a:r>
          </a:p>
          <a:p>
            <a:pPr marL="0" marR="0" lvl="2">
              <a:spcBef>
                <a:spcPts val="190"/>
              </a:spcBef>
              <a:spcAft>
                <a:spcPts val="0"/>
              </a:spcAft>
              <a:buSzPts val="1200"/>
              <a:tabLst>
                <a:tab pos="1470025" algn="l"/>
                <a:tab pos="1470660" algn="l"/>
              </a:tabLst>
            </a:pPr>
            <a:r>
              <a:rPr lang="en-US" dirty="0"/>
              <a:t>   g) flaring of nares,</a:t>
            </a:r>
          </a:p>
          <a:p>
            <a:pPr marL="0" marR="0" lvl="2">
              <a:spcBef>
                <a:spcPts val="190"/>
              </a:spcBef>
              <a:spcAft>
                <a:spcPts val="0"/>
              </a:spcAft>
              <a:buSzPts val="1200"/>
              <a:tabLst>
                <a:tab pos="1470025" algn="l"/>
                <a:tab pos="1470660" algn="l"/>
              </a:tabLst>
            </a:pPr>
            <a:r>
              <a:rPr lang="en-US" dirty="0"/>
              <a:t>   h) gasping,</a:t>
            </a:r>
          </a:p>
          <a:p>
            <a:pPr marL="0" marR="0" lvl="2">
              <a:spcBef>
                <a:spcPts val="190"/>
              </a:spcBef>
              <a:spcAft>
                <a:spcPts val="0"/>
              </a:spcAft>
              <a:buSzPts val="1200"/>
              <a:tabLst>
                <a:tab pos="1470025" algn="l"/>
                <a:tab pos="1470660" algn="l"/>
              </a:tabLst>
            </a:pPr>
            <a:r>
              <a:rPr lang="en-US" dirty="0"/>
              <a:t>   i) pursed lips,</a:t>
            </a:r>
          </a:p>
          <a:p>
            <a:pPr marL="0" marR="0" lvl="2">
              <a:spcBef>
                <a:spcPts val="190"/>
              </a:spcBef>
              <a:spcAft>
                <a:spcPts val="0"/>
              </a:spcAft>
              <a:buSzPts val="1200"/>
              <a:tabLst>
                <a:tab pos="1470025" algn="l"/>
                <a:tab pos="1470660" algn="l"/>
              </a:tabLst>
            </a:pPr>
            <a:r>
              <a:rPr lang="en-US" dirty="0"/>
              <a:t>   j) retractions: “pulling in of skin" between thoracic skeleton during inspiration: Intercostal,   </a:t>
            </a:r>
          </a:p>
          <a:p>
            <a:pPr marL="0" marR="0" lvl="2">
              <a:spcBef>
                <a:spcPts val="190"/>
              </a:spcBef>
              <a:spcAft>
                <a:spcPts val="0"/>
              </a:spcAft>
              <a:buSzPts val="1200"/>
              <a:tabLst>
                <a:tab pos="1470025" algn="l"/>
                <a:tab pos="1470660" algn="l"/>
              </a:tabLst>
            </a:pPr>
            <a:r>
              <a:rPr lang="en-US" dirty="0"/>
              <a:t>       Suprasternal notch, Supraclavicular fossa, Subcostal.</a:t>
            </a:r>
          </a:p>
          <a:p>
            <a:pPr marL="0" marR="0" lvl="2">
              <a:spcBef>
                <a:spcPts val="190"/>
              </a:spcBef>
              <a:spcAft>
                <a:spcPts val="0"/>
              </a:spcAft>
              <a:buSzPts val="1200"/>
              <a:tabLst>
                <a:tab pos="1470025" algn="l"/>
                <a:tab pos="1470660" algn="l"/>
              </a:tabLst>
            </a:pPr>
            <a:r>
              <a:rPr lang="en-US" b="1" dirty="0"/>
              <a:t>Auscultation Techniques:</a:t>
            </a:r>
          </a:p>
          <a:p>
            <a:pPr marL="0" marR="0" lvl="2">
              <a:spcBef>
                <a:spcPts val="190"/>
              </a:spcBef>
              <a:spcAft>
                <a:spcPts val="0"/>
              </a:spcAft>
              <a:buSzPts val="1200"/>
              <a:tabLst>
                <a:tab pos="1470025" algn="l"/>
                <a:tab pos="1470660" algn="l"/>
              </a:tabLst>
            </a:pPr>
            <a:r>
              <a:rPr lang="en-US" b="1" dirty="0"/>
              <a:t>  </a:t>
            </a:r>
            <a:r>
              <a:rPr lang="en-US" dirty="0"/>
              <a:t>a) do you hear air movement at mouth and nose?</a:t>
            </a:r>
          </a:p>
          <a:p>
            <a:pPr marL="0" marR="0" lvl="2">
              <a:spcBef>
                <a:spcPts val="190"/>
              </a:spcBef>
              <a:spcAft>
                <a:spcPts val="0"/>
              </a:spcAft>
              <a:buSzPts val="1200"/>
              <a:tabLst>
                <a:tab pos="1470025" algn="l"/>
                <a:tab pos="1470660" algn="l"/>
              </a:tabLst>
            </a:pPr>
            <a:r>
              <a:rPr lang="en-US" dirty="0"/>
              <a:t>  b) use stethoscope to listen under the clothing over the upper lungs, lower lungs, and major  </a:t>
            </a:r>
          </a:p>
          <a:p>
            <a:pPr marL="0" marR="0" lvl="2">
              <a:spcBef>
                <a:spcPts val="190"/>
              </a:spcBef>
              <a:spcAft>
                <a:spcPts val="0"/>
              </a:spcAft>
              <a:buSzPts val="1200"/>
              <a:tabLst>
                <a:tab pos="1470025" algn="l"/>
                <a:tab pos="1470660" algn="l"/>
              </a:tabLst>
            </a:pPr>
            <a:r>
              <a:rPr lang="en-US" dirty="0"/>
              <a:t>       airways (midclavicular and midaxillary lines).</a:t>
            </a:r>
          </a:p>
          <a:p>
            <a:pPr marL="0" marR="0" lvl="2">
              <a:spcBef>
                <a:spcPts val="190"/>
              </a:spcBef>
              <a:spcAft>
                <a:spcPts val="0"/>
              </a:spcAft>
              <a:buSzPts val="1200"/>
              <a:tabLst>
                <a:tab pos="1470025" algn="l"/>
                <a:tab pos="1470660" algn="l"/>
              </a:tabLst>
            </a:pPr>
            <a:r>
              <a:rPr lang="en-US" b="1" dirty="0"/>
              <a:t>Palpation Techniques:</a:t>
            </a:r>
          </a:p>
          <a:p>
            <a:pPr marL="0" marR="0" lvl="2">
              <a:spcBef>
                <a:spcPts val="190"/>
              </a:spcBef>
              <a:spcAft>
                <a:spcPts val="0"/>
              </a:spcAft>
              <a:buSzPts val="1200"/>
              <a:tabLst>
                <a:tab pos="1470025" algn="l"/>
                <a:tab pos="1470660" algn="l"/>
              </a:tabLst>
            </a:pPr>
            <a:r>
              <a:rPr lang="en-US" dirty="0"/>
              <a:t>  a)  for an unresponsive patient is there air movement at mouth and nose?</a:t>
            </a:r>
          </a:p>
          <a:p>
            <a:pPr marL="0" marR="0" lvl="2">
              <a:spcBef>
                <a:spcPts val="190"/>
              </a:spcBef>
              <a:spcAft>
                <a:spcPts val="0"/>
              </a:spcAft>
              <a:buSzPts val="1200"/>
              <a:tabLst>
                <a:tab pos="1470025" algn="l"/>
                <a:tab pos="1470660" algn="l"/>
              </a:tabLst>
            </a:pPr>
            <a:r>
              <a:rPr lang="en-US" dirty="0"/>
              <a:t>  b)  is there subcutaneous emphysema on the chest?</a:t>
            </a:r>
          </a:p>
          <a:p>
            <a:pPr marL="0" marR="0" lvl="2">
              <a:spcBef>
                <a:spcPts val="190"/>
              </a:spcBef>
              <a:spcAft>
                <a:spcPts val="0"/>
              </a:spcAft>
              <a:buSzPts val="1200"/>
              <a:tabLst>
                <a:tab pos="1470025" algn="l"/>
                <a:tab pos="1470660" algn="l"/>
              </a:tabLst>
            </a:pPr>
            <a:r>
              <a:rPr lang="en-US" dirty="0"/>
              <a:t>  c)  encircle chest wall during inhalation and exhalation to feel for full chest excursion, paradoxical  </a:t>
            </a:r>
          </a:p>
          <a:p>
            <a:pPr marL="0" marR="0" lvl="2">
              <a:spcBef>
                <a:spcPts val="190"/>
              </a:spcBef>
              <a:spcAft>
                <a:spcPts val="0"/>
              </a:spcAft>
              <a:buSzPts val="1200"/>
              <a:tabLst>
                <a:tab pos="1470025" algn="l"/>
                <a:tab pos="1470660" algn="l"/>
              </a:tabLst>
            </a:pPr>
            <a:r>
              <a:rPr lang="en-US" dirty="0"/>
              <a:t>       motion, retractions, or grating of ribs.</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37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r>
              <a:rPr lang="en-US" dirty="0"/>
              <a:t>Terms:</a:t>
            </a:r>
          </a:p>
          <a:p>
            <a:pPr marL="0" marR="0" lvl="2">
              <a:spcBef>
                <a:spcPts val="190"/>
              </a:spcBef>
              <a:spcAft>
                <a:spcPts val="0"/>
              </a:spcAft>
              <a:buSzPts val="1200"/>
              <a:tabLst>
                <a:tab pos="1470025" algn="l"/>
                <a:tab pos="1470660" algn="l"/>
              </a:tabLst>
            </a:pPr>
            <a:r>
              <a:rPr lang="en-US" dirty="0"/>
              <a:t>Dyspnea = shortness of breath or difficulty breathing</a:t>
            </a:r>
          </a:p>
          <a:p>
            <a:pPr marL="0" marR="0" lvl="2">
              <a:spcBef>
                <a:spcPts val="190"/>
              </a:spcBef>
              <a:spcAft>
                <a:spcPts val="0"/>
              </a:spcAft>
              <a:buSzPts val="1200"/>
              <a:tabLst>
                <a:tab pos="1470025" algn="l"/>
                <a:tab pos="1470660" algn="l"/>
              </a:tabLst>
            </a:pPr>
            <a:r>
              <a:rPr lang="en-US" dirty="0"/>
              <a:t>Dyspnea may be result of or result in: </a:t>
            </a:r>
          </a:p>
          <a:p>
            <a:pPr marL="0" marR="0" lvl="2">
              <a:spcBef>
                <a:spcPts val="190"/>
              </a:spcBef>
              <a:spcAft>
                <a:spcPts val="0"/>
              </a:spcAft>
              <a:buSzPts val="1200"/>
              <a:tabLst>
                <a:tab pos="1470025" algn="l"/>
                <a:tab pos="1470660" algn="l"/>
              </a:tabLst>
            </a:pPr>
            <a:r>
              <a:rPr lang="en-US" dirty="0"/>
              <a:t>     Hypoxia- Lack of Oxygen;  </a:t>
            </a:r>
          </a:p>
          <a:p>
            <a:pPr marL="0" marR="0" lvl="2">
              <a:spcBef>
                <a:spcPts val="190"/>
              </a:spcBef>
              <a:spcAft>
                <a:spcPts val="0"/>
              </a:spcAft>
              <a:buSzPts val="1200"/>
              <a:tabLst>
                <a:tab pos="1470025" algn="l"/>
                <a:tab pos="1470660" algn="l"/>
              </a:tabLst>
            </a:pPr>
            <a:r>
              <a:rPr lang="en-US" dirty="0"/>
              <a:t>     Hypoxemia- Lack of Oxygen to Tissues; </a:t>
            </a:r>
          </a:p>
          <a:p>
            <a:pPr marL="0" marR="0" lvl="2">
              <a:spcBef>
                <a:spcPts val="190"/>
              </a:spcBef>
              <a:spcAft>
                <a:spcPts val="0"/>
              </a:spcAft>
              <a:buSzPts val="1200"/>
              <a:tabLst>
                <a:tab pos="1470025" algn="l"/>
                <a:tab pos="1470660" algn="l"/>
              </a:tabLst>
            </a:pPr>
            <a:r>
              <a:rPr lang="en-US" dirty="0"/>
              <a:t>     Anoxia- Total absence of Oxygen.</a:t>
            </a:r>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r>
              <a:rPr lang="en-US" dirty="0"/>
              <a:t>Hypoventilation – slow or shallow breathing that increases the blood carbon dioxide level above normal.</a:t>
            </a:r>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r>
              <a:rPr lang="en-US" dirty="0"/>
              <a:t>Hyperventilation – rapid or deep breathing that lowers the blood carbon dioxide level below normal.</a:t>
            </a:r>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r>
              <a:rPr lang="en-US" dirty="0"/>
              <a:t>Rate/Pattern changes-</a:t>
            </a:r>
          </a:p>
          <a:p>
            <a:pPr marL="0" marR="0" lvl="2">
              <a:spcBef>
                <a:spcPts val="190"/>
              </a:spcBef>
              <a:spcAft>
                <a:spcPts val="0"/>
              </a:spcAft>
              <a:buSzPts val="1200"/>
              <a:tabLst>
                <a:tab pos="1470025" algn="l"/>
                <a:tab pos="1470660" algn="l"/>
              </a:tabLst>
            </a:pPr>
            <a:r>
              <a:rPr lang="en-US" dirty="0"/>
              <a:t>     Cheyne-Stokes: gradually increase of rate and tidal volume followed by gradual decrease, and is   </a:t>
            </a:r>
          </a:p>
          <a:p>
            <a:pPr marL="0" marR="0" lvl="2">
              <a:spcBef>
                <a:spcPts val="190"/>
              </a:spcBef>
              <a:spcAft>
                <a:spcPts val="0"/>
              </a:spcAft>
              <a:buSzPts val="1200"/>
              <a:tabLst>
                <a:tab pos="1470025" algn="l"/>
                <a:tab pos="1470660" algn="l"/>
              </a:tabLst>
            </a:pPr>
            <a:r>
              <a:rPr lang="en-US" dirty="0"/>
              <a:t>     associated with brain stem insult.</a:t>
            </a:r>
          </a:p>
          <a:p>
            <a:pPr marL="0" marR="0" lvl="2">
              <a:spcBef>
                <a:spcPts val="190"/>
              </a:spcBef>
              <a:spcAft>
                <a:spcPts val="0"/>
              </a:spcAft>
              <a:buSzPts val="1200"/>
              <a:tabLst>
                <a:tab pos="1470025" algn="l"/>
                <a:tab pos="1470660" algn="l"/>
              </a:tabLst>
            </a:pPr>
            <a:r>
              <a:rPr lang="en-US" dirty="0"/>
              <a:t>     Kussmaul:  deep, gasping respirations which is common in diabetic coma,  increased </a:t>
            </a:r>
          </a:p>
          <a:p>
            <a:pPr marL="0" marR="0" lvl="2">
              <a:spcBef>
                <a:spcPts val="190"/>
              </a:spcBef>
              <a:spcAft>
                <a:spcPts val="0"/>
              </a:spcAft>
              <a:buSzPts val="1200"/>
              <a:tabLst>
                <a:tab pos="1470025" algn="l"/>
                <a:tab pos="1470660" algn="l"/>
              </a:tabLst>
            </a:pPr>
            <a:r>
              <a:rPr lang="en-US" dirty="0"/>
              <a:t>     intracranial pressure.</a:t>
            </a:r>
          </a:p>
          <a:p>
            <a:pPr marL="0" marR="0" lvl="2">
              <a:spcBef>
                <a:spcPts val="190"/>
              </a:spcBef>
              <a:spcAft>
                <a:spcPts val="0"/>
              </a:spcAft>
              <a:buSzPts val="1200"/>
              <a:tabLst>
                <a:tab pos="1470025" algn="l"/>
                <a:tab pos="1470660" algn="l"/>
              </a:tabLst>
            </a:pPr>
            <a:r>
              <a:rPr lang="en-US" dirty="0"/>
              <a:t>     Central Neurogenic Hyperventilation: deep rapid respirations similar to Kussmaul, indicating  </a:t>
            </a:r>
          </a:p>
          <a:p>
            <a:pPr marL="0" marR="0" lvl="2">
              <a:spcBef>
                <a:spcPts val="190"/>
              </a:spcBef>
              <a:spcAft>
                <a:spcPts val="0"/>
              </a:spcAft>
              <a:buSzPts val="1200"/>
              <a:tabLst>
                <a:tab pos="1470025" algn="l"/>
                <a:tab pos="1470660" algn="l"/>
              </a:tabLst>
            </a:pPr>
            <a:r>
              <a:rPr lang="en-US" dirty="0"/>
              <a:t>     increased intracranial pressure.</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260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58852" y="3163888"/>
            <a:ext cx="6248767" cy="5902324"/>
          </a:xfrm>
        </p:spPr>
        <p:txBody>
          <a:bodyPr/>
          <a:lstStyle/>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spc="-15" dirty="0"/>
              <a:t>Hypoventilation is due to upper or lower airway obstruction, chest wall impairment, neurologic impairment; then carbon dioxide accumulates in the blood when the lungs fail to work properly; with the ultimate manifestation is respiratory arrest followed by cardiac arrest.</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spc="-15" dirty="0"/>
              <a:t>Hypoventilation can be from:</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Tongue </a:t>
            </a:r>
            <a:r>
              <a:rPr lang="en-US" sz="1100" spc="-15" dirty="0"/>
              <a:t>which is the most common airway obstruction, causing snoring respirations, and is corrected with positioning.</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Foreign objects </a:t>
            </a:r>
            <a:r>
              <a:rPr lang="en-US" sz="1100" spc="-15" dirty="0"/>
              <a:t>may cause partial or full obstruction. Symptoms include choking, gagging, stridor, dyspnea, aphonia (unable to speak), dysphonia (difficulty speaking)</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Laryngeal spasm </a:t>
            </a:r>
            <a:r>
              <a:rPr lang="en-US" sz="1100" spc="-15" dirty="0"/>
              <a:t>which is spasmodic closure of vocal cords and the glottic opening becomes extremely narrow or totally obstructed. It is most frequently caused by epiglottitis (A Bacterial infection of the epiglottis), anaphylaxis, trauma from over aggressive technique during advanced airway placement, or immediately upon extubation especially when patient is semiconscious. It is relieved by aggressive ventilation, forceful upward pull of the jaw, and ALS use of  muscle relaxants.</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Trauma</a:t>
            </a:r>
            <a:r>
              <a:rPr lang="en-US" sz="1100" spc="-15" dirty="0"/>
              <a:t> may occur  in the form of a fractured larynx. Remember airway patency is dependent upon muscle tone and if there is fractured laryngeal tissue this increases airway resistance by decreasing airway size through decreasing muscle tone, laryngeal edema and ventilatory effort.</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Tension Pneumothorax (TPTX) </a:t>
            </a:r>
            <a:r>
              <a:rPr lang="en-US" sz="1100" spc="-15" dirty="0"/>
              <a:t>causes restrictive ability to ventilate.</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spc="-15" dirty="0"/>
              <a:t>Trauma may occur from a flail chest thus causing less chest excursion.</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CO levels</a:t>
            </a:r>
            <a:r>
              <a:rPr lang="en-US" sz="1100" spc="-15" dirty="0"/>
              <a:t> may cause hypoventilation or be caused by hypoventilation.</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Carbon monoxide poisoning- </a:t>
            </a:r>
            <a:r>
              <a:rPr lang="en-US" sz="1100" spc="-15" dirty="0"/>
              <a:t>the poison replaces the oxygen in your bloodstream causing cells to be starved of oxygen.</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Amyotrophic lateral sclerosis (ALS) </a:t>
            </a:r>
            <a:r>
              <a:rPr lang="en-US" sz="1100" spc="-15" dirty="0"/>
              <a:t>is a neurodegenerative condition characterized by progressive muscle weakness and wasting. Breathing difficulties are among the first symptoms of ALS, as the chest muscles and diaphragm that control breathing become affected by the disease. </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Guillain-Barre</a:t>
            </a:r>
            <a:r>
              <a:rPr lang="en-US" sz="1100" spc="-15" dirty="0"/>
              <a:t> affects the body with weakness of inspiratory and expiratory muscles of respiration leading to poor lung compliance, microatelectasis, hypoxemia, and increased risk of infections due to poor coughing ability.</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Botulism</a:t>
            </a:r>
            <a:r>
              <a:rPr lang="en-US" sz="1100" spc="-15" dirty="0"/>
              <a:t> is a rare serious illness that affects the nervous system. It occurs when poisonous substances called botulinum toxins produce skeletal muscle paralysis. This paralysis can affect the respiratory muscles. Common botulism are foodborne and wound botulism.</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u="sng" spc="-15" dirty="0"/>
              <a:t>Aspiration</a:t>
            </a:r>
            <a:r>
              <a:rPr lang="en-US" sz="1100" spc="-15" dirty="0"/>
              <a:t> significantly increases mortality. It obstructs the airway, destroys delicate bronchiolar tissue, introduces pathogens into the body and results in decreased ability to ventilate.</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183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274319" lvl="0" indent="-274319">
              <a:defRPr sz="1800" cap="none">
                <a:solidFill>
                  <a:srgbClr val="000000"/>
                </a:solidFill>
                <a:effectLst/>
              </a:defRPr>
            </a:pPr>
            <a:r>
              <a:rPr lang="en-US" sz="1100" dirty="0">
                <a:cs typeface="Arial" panose="020B0604020202020204" pitchFamily="34" charset="0"/>
              </a:rPr>
              <a:t>H</a:t>
            </a:r>
            <a:r>
              <a:rPr lang="en-US" sz="1100" dirty="0">
                <a:solidFill>
                  <a:schemeClr val="tx1"/>
                </a:solidFill>
                <a:cs typeface="Arial" panose="020B0604020202020204" pitchFamily="34" charset="0"/>
              </a:rPr>
              <a:t>yperventilation occurs when people breathe in excess by increasing their rate. It can be triggered by emotional distress or a medical emergency. </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It causes numbness in hands, feet, and mouth.</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Having patient rebreathe carbon dioxide can be dangerous. </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Treatment can include physiological support, but you should always look for an underlying medical cause.</a:t>
            </a:r>
          </a:p>
          <a:p>
            <a:pPr marL="274319" indent="-274319">
              <a:defRPr sz="1800" cap="none">
                <a:solidFill>
                  <a:srgbClr val="000000"/>
                </a:solidFill>
                <a:effectLst/>
              </a:defRPr>
            </a:pPr>
            <a:endParaRPr lang="en-US" sz="1100" spc="-15" dirty="0"/>
          </a:p>
          <a:p>
            <a:pPr marL="274319" indent="-274319">
              <a:defRPr sz="1800" cap="none">
                <a:solidFill>
                  <a:srgbClr val="000000"/>
                </a:solidFill>
                <a:effectLst/>
              </a:defRPr>
            </a:pPr>
            <a:r>
              <a:rPr lang="en-US" sz="1100" spc="-15" dirty="0"/>
              <a:t>Hyperventilation can be from:</a:t>
            </a:r>
          </a:p>
          <a:p>
            <a:pPr marL="274319" lvl="0" indent="-274319">
              <a:defRPr sz="1800" cap="none">
                <a:solidFill>
                  <a:srgbClr val="000000"/>
                </a:solidFill>
                <a:effectLst/>
              </a:defRPr>
            </a:pPr>
            <a:r>
              <a:rPr lang="en-US" sz="1100" u="sng" dirty="0">
                <a:cs typeface="Arial" panose="020B0604020202020204" pitchFamily="34" charset="0"/>
              </a:rPr>
              <a:t>Acidosis-</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Overdose of aspirin, iron, </a:t>
            </a:r>
            <a:r>
              <a:rPr lang="en-US" sz="1100" dirty="0">
                <a:cs typeface="Arial" panose="020B0604020202020204" pitchFamily="34" charset="0"/>
              </a:rPr>
              <a:t>LSD, cocaine, amphetamines, methamphetamine or asthma medicines </a:t>
            </a:r>
            <a:r>
              <a:rPr lang="en-US" sz="1100" dirty="0">
                <a:solidFill>
                  <a:schemeClr val="tx1"/>
                </a:solidFill>
                <a:cs typeface="Arial" panose="020B0604020202020204" pitchFamily="34" charset="0"/>
              </a:rPr>
              <a:t>can cause hyperventilation.</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Diabetic Ketoacidosis (DKA) causes metabolic acidosis resulting in rapid respirations.</a:t>
            </a:r>
          </a:p>
          <a:p>
            <a:pPr marL="274319" lvl="0" indent="-274319">
              <a:defRPr sz="1800" cap="none">
                <a:solidFill>
                  <a:srgbClr val="000000"/>
                </a:solidFill>
                <a:effectLst/>
              </a:defRPr>
            </a:pPr>
            <a:endParaRPr lang="en-US" sz="1100" b="1" dirty="0">
              <a:solidFill>
                <a:schemeClr val="tx1"/>
              </a:solidFill>
              <a:cs typeface="Arial" panose="020B0604020202020204" pitchFamily="34" charset="0"/>
            </a:endParaRPr>
          </a:p>
          <a:p>
            <a:pPr marL="274319" lvl="0" indent="-274319">
              <a:defRPr sz="1800" cap="none">
                <a:solidFill>
                  <a:srgbClr val="000000"/>
                </a:solidFill>
                <a:effectLst/>
              </a:defRPr>
            </a:pPr>
            <a:r>
              <a:rPr lang="en-US" sz="1100" u="sng" dirty="0">
                <a:solidFill>
                  <a:schemeClr val="tx1"/>
                </a:solidFill>
                <a:cs typeface="Arial" panose="020B0604020202020204" pitchFamily="34" charset="0"/>
              </a:rPr>
              <a:t>Hyperventilation syndrome- </a:t>
            </a:r>
            <a:r>
              <a:rPr lang="en-US" sz="1100" dirty="0">
                <a:solidFill>
                  <a:schemeClr val="tx1"/>
                </a:solidFill>
                <a:cs typeface="Arial" panose="020B0604020202020204" pitchFamily="34" charset="0"/>
              </a:rPr>
              <a:t>this condition occurs as a response to emotional states, such as depression, anxiety, or anger. When hyperventilation is a frequent occurrence, it’s known as hyperventilation syndrome.</a:t>
            </a:r>
          </a:p>
          <a:p>
            <a:pPr marL="274319" lvl="0" indent="-274319">
              <a:defRPr sz="1800" cap="none">
                <a:solidFill>
                  <a:srgbClr val="000000"/>
                </a:solidFill>
                <a:effectLst/>
              </a:defRPr>
            </a:pPr>
            <a:endParaRPr lang="en-US" sz="1100" dirty="0">
              <a:solidFill>
                <a:schemeClr val="tx1"/>
              </a:solidFill>
              <a:cs typeface="Arial" panose="020B0604020202020204" pitchFamily="34" charset="0"/>
            </a:endParaRPr>
          </a:p>
          <a:p>
            <a:pPr marL="274319" indent="-274319">
              <a:defRPr sz="1800" cap="none">
                <a:solidFill>
                  <a:srgbClr val="000000"/>
                </a:solidFill>
                <a:effectLst/>
              </a:defRPr>
            </a:pPr>
            <a:r>
              <a:rPr lang="en-US" sz="1100" u="sng" dirty="0">
                <a:cs typeface="Arial" panose="020B0604020202020204" pitchFamily="34" charset="0"/>
              </a:rPr>
              <a:t>Psychogenic</a:t>
            </a:r>
            <a:r>
              <a:rPr lang="en-US" sz="1100" b="1" dirty="0">
                <a:cs typeface="Arial" panose="020B0604020202020204" pitchFamily="34" charset="0"/>
              </a:rPr>
              <a:t> </a:t>
            </a:r>
            <a:r>
              <a:rPr lang="en-US" sz="1100" dirty="0">
                <a:cs typeface="Arial" panose="020B0604020202020204" pitchFamily="34" charset="0"/>
              </a:rPr>
              <a:t>- It only occurs as an occasional, panicked response to fear, stress, or a phobia.</a:t>
            </a:r>
          </a:p>
          <a:p>
            <a:pPr marL="274319" indent="-274319">
              <a:defRPr sz="1800" cap="none">
                <a:solidFill>
                  <a:srgbClr val="000000"/>
                </a:solidFill>
                <a:effectLst/>
              </a:defRPr>
            </a:pPr>
            <a:endParaRPr lang="en-US" sz="1100" dirty="0">
              <a:cs typeface="Arial" panose="020B0604020202020204" pitchFamily="34" charset="0"/>
            </a:endParaRPr>
          </a:p>
          <a:p>
            <a:pPr marL="274319" lvl="0" indent="-274319">
              <a:defRPr sz="1800" cap="none">
                <a:solidFill>
                  <a:srgbClr val="000000"/>
                </a:solidFill>
                <a:effectLst/>
              </a:defRPr>
            </a:pPr>
            <a:r>
              <a:rPr lang="en-US" sz="1100" u="sng" dirty="0">
                <a:solidFill>
                  <a:schemeClr val="tx1"/>
                </a:solidFill>
                <a:cs typeface="Arial" panose="020B0604020202020204" pitchFamily="34" charset="0"/>
              </a:rPr>
              <a:t>Underlying Illnesses causes-</a:t>
            </a:r>
          </a:p>
          <a:p>
            <a:pPr marL="274319" lvl="0" indent="-274319">
              <a:defRPr sz="1800" cap="none">
                <a:solidFill>
                  <a:srgbClr val="000000"/>
                </a:solidFill>
                <a:effectLst/>
              </a:defRPr>
            </a:pPr>
            <a:r>
              <a:rPr lang="en-US" sz="1100" dirty="0">
                <a:cs typeface="Arial" panose="020B0604020202020204" pitchFamily="34" charset="0"/>
              </a:rPr>
              <a:t>A blood clot, such as a deep vein thrombosis (DVT) or pulmonary embolus.</a:t>
            </a:r>
          </a:p>
          <a:p>
            <a:pPr marL="274319" lvl="0" indent="-274319">
              <a:defRPr sz="1800" cap="none">
                <a:solidFill>
                  <a:srgbClr val="000000"/>
                </a:solidFill>
                <a:effectLst/>
              </a:defRPr>
            </a:pPr>
            <a:r>
              <a:rPr lang="en-US" sz="1100" dirty="0">
                <a:cs typeface="Arial" panose="020B0604020202020204" pitchFamily="34" charset="0"/>
              </a:rPr>
              <a:t>Asthma </a:t>
            </a:r>
            <a:r>
              <a:rPr lang="en-US" sz="1100" dirty="0">
                <a:solidFill>
                  <a:schemeClr val="tx1"/>
                </a:solidFill>
                <a:cs typeface="Arial" panose="020B0604020202020204" pitchFamily="34" charset="0"/>
              </a:rPr>
              <a:t>and chronic obstructive pulmonary disease (COPD).</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Heart failure.</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Fluid in the lungs, such as pulmonary edema.</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Infection, such as pneumonia.</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Scarring of the lungs, such as pulmonary fibrosis.</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Thyroid problems, such as Graves' disease and hyperthyroidism. </a:t>
            </a:r>
          </a:p>
          <a:p>
            <a:pPr marL="274319" lvl="0" indent="-274319">
              <a:defRPr sz="1800" cap="none">
                <a:solidFill>
                  <a:srgbClr val="000000"/>
                </a:solidFill>
                <a:effectLst/>
              </a:defRPr>
            </a:pPr>
            <a:r>
              <a:rPr lang="en-US" sz="1100" dirty="0">
                <a:cs typeface="Arial" panose="020B0604020202020204" pitchFamily="34" charset="0"/>
              </a:rPr>
              <a:t>Shock.</a:t>
            </a:r>
          </a:p>
          <a:p>
            <a:pPr marL="274319" lvl="0" indent="-274319">
              <a:defRPr sz="1800" cap="none">
                <a:solidFill>
                  <a:srgbClr val="000000"/>
                </a:solidFill>
                <a:effectLst/>
              </a:defRPr>
            </a:pPr>
            <a:r>
              <a:rPr lang="en-US" sz="1100" dirty="0">
                <a:solidFill>
                  <a:schemeClr val="tx1"/>
                </a:solidFill>
                <a:cs typeface="Arial" panose="020B0604020202020204" pitchFamily="34" charset="0"/>
              </a:rPr>
              <a:t>Sepsis.</a:t>
            </a:r>
          </a:p>
          <a:p>
            <a:pPr marL="274319" lvl="0" indent="-274319">
              <a:defRPr sz="1800" cap="none">
                <a:solidFill>
                  <a:srgbClr val="000000"/>
                </a:solidFill>
                <a:effectLst/>
              </a:defRPr>
            </a:pPr>
            <a:endParaRPr lang="en-US" dirty="0">
              <a:solidFill>
                <a:schemeClr val="tx1"/>
              </a:solidFill>
              <a:effectLst>
                <a:outerShdw blurRad="50800" dist="12700" dir="2700000" rotWithShape="0">
                  <a:srgbClr val="000000">
                    <a:alpha val="36000"/>
                  </a:srgbClr>
                </a:outerShdw>
              </a:effectLst>
              <a:cs typeface="Arial" panose="020B0604020202020204" pitchFamily="34" charset="0"/>
            </a:endParaRP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endParaRPr lang="en-US" dirty="0">
              <a:latin typeface="Arial" panose="020B0604020202020204" pitchFamily="34" charset="0"/>
              <a:cs typeface="Arial" panose="020B0604020202020204" pitchFamily="34" charset="0"/>
            </a:endParaRP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07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r>
              <a:rPr lang="en-US" dirty="0"/>
              <a:t>Standard Precautions means applying a standard set of protections for EMS personnel coming in contact with germs/pathogens carried by patients. </a:t>
            </a:r>
          </a:p>
          <a:p>
            <a:pPr marL="0" marR="0" lvl="2">
              <a:spcBef>
                <a:spcPts val="190"/>
              </a:spcBef>
              <a:spcAft>
                <a:spcPts val="0"/>
              </a:spcAft>
              <a:buSzPts val="1200"/>
              <a:tabLst>
                <a:tab pos="1470025" algn="l"/>
                <a:tab pos="1470660" algn="l"/>
              </a:tabLst>
            </a:pPr>
            <a:r>
              <a:rPr lang="en-US" dirty="0"/>
              <a:t>Personal Protective Equipment (PPE) must be used as a precaution routinely.</a:t>
            </a:r>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r>
              <a:rPr lang="en-US" dirty="0"/>
              <a:t>Influenza and other diseases can transmit via the ocular surfaces as well as other mucous membranes. Use PPE to protect the mucous membranes of the eyes, nose, and mouth</a:t>
            </a:r>
          </a:p>
          <a:p>
            <a:pPr marL="0" marR="0" lvl="2">
              <a:spcBef>
                <a:spcPts val="190"/>
              </a:spcBef>
              <a:spcAft>
                <a:spcPts val="0"/>
              </a:spcAft>
              <a:buSzPts val="1200"/>
              <a:tabLst>
                <a:tab pos="1470025" algn="l"/>
                <a:tab pos="1470660" algn="l"/>
              </a:tabLst>
            </a:pPr>
            <a:r>
              <a:rPr lang="en-US" dirty="0"/>
              <a:t>during procedures and patient care activities that are likely to generate splashes or sprays of blood, body fluids, secretions, and excretions. </a:t>
            </a:r>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r>
              <a:rPr lang="en-US" dirty="0"/>
              <a:t>Select masks, eye protection/goggles, face shields, and combinations of each according to the need anticipated by the task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300"/>
              </a:spcAft>
            </a:pPr>
            <a:r>
              <a:rPr lang="en-US" b="1" i="0" dirty="0">
                <a:effectLst/>
                <a:ea typeface="Times New Roman" panose="02020603050405020304" pitchFamily="18" charset="0"/>
              </a:rPr>
              <a:t>Background / Scope</a:t>
            </a:r>
            <a:endParaRPr lang="en-US" b="1" i="1" dirty="0">
              <a:effectLst/>
              <a:ea typeface="Times New Roman" panose="02020603050405020304" pitchFamily="18" charset="0"/>
            </a:endParaRPr>
          </a:p>
          <a:p>
            <a:pPr marL="0" marR="0">
              <a:lnSpc>
                <a:spcPct val="107000"/>
              </a:lnSpc>
              <a:spcBef>
                <a:spcPts val="0"/>
              </a:spcBef>
              <a:spcAft>
                <a:spcPts val="800"/>
              </a:spcAft>
            </a:pPr>
            <a:r>
              <a:rPr lang="en-US" dirty="0">
                <a:effectLst/>
                <a:ea typeface="Times New Roman" panose="02020603050405020304" pitchFamily="18" charset="0"/>
                <a:cs typeface="Times New Roman" panose="02020603050405020304" pitchFamily="18" charset="0"/>
              </a:rPr>
              <a:t>This curriculum was developed by the EMS Education and Certification workgroup to provide a consistent minimum standard for state Supraglottic Airway endorsement.</a:t>
            </a:r>
            <a:endParaRPr lang="en-US"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2</a:t>
            </a:fld>
            <a:endParaRPr lang="en-US" dirty="0"/>
          </a:p>
        </p:txBody>
      </p:sp>
    </p:spTree>
    <p:extLst>
      <p:ext uri="{BB962C8B-B14F-4D97-AF65-F5344CB8AC3E}">
        <p14:creationId xmlns:p14="http://schemas.microsoft.com/office/powerpoint/2010/main" val="2152587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r>
              <a:rPr lang="en-US" dirty="0"/>
              <a:t>Assessment- we discussed in the last section.</a:t>
            </a:r>
          </a:p>
          <a:p>
            <a:pPr marL="0" marR="0" lvl="2">
              <a:spcBef>
                <a:spcPts val="190"/>
              </a:spcBef>
              <a:spcAft>
                <a:spcPts val="0"/>
              </a:spcAft>
              <a:buSzPts val="1200"/>
              <a:tabLst>
                <a:tab pos="1470025" algn="l"/>
                <a:tab pos="1470660" algn="l"/>
              </a:tabLst>
            </a:pPr>
            <a:endParaRPr lang="en-US" dirty="0"/>
          </a:p>
          <a:p>
            <a:pPr eaLnBrk="1" hangingPunct="1">
              <a:tabLst>
                <a:tab pos="342900" algn="l"/>
              </a:tabLst>
            </a:pPr>
            <a:r>
              <a:rPr lang="en-US" altLang="en-US" dirty="0"/>
              <a:t>Measurement has two completely different and separate functions:</a:t>
            </a:r>
          </a:p>
          <a:p>
            <a:pPr eaLnBrk="1" hangingPunct="1">
              <a:tabLst>
                <a:tab pos="342900" algn="l"/>
              </a:tabLst>
            </a:pPr>
            <a:r>
              <a:rPr lang="en-US" altLang="en-US" dirty="0"/>
              <a:t>     </a:t>
            </a:r>
            <a:r>
              <a:rPr lang="en-US" altLang="en-US" u="sng" dirty="0"/>
              <a:t>Oxygenation</a:t>
            </a:r>
            <a:r>
              <a:rPr lang="en-US" altLang="en-US" dirty="0"/>
              <a:t> is the transport of O</a:t>
            </a:r>
            <a:r>
              <a:rPr lang="en-US" altLang="en-US" baseline="-10000" dirty="0"/>
              <a:t>2</a:t>
            </a:r>
            <a:r>
              <a:rPr lang="en-US" altLang="en-US" dirty="0"/>
              <a:t> via the bloodstream to the cells.</a:t>
            </a:r>
          </a:p>
          <a:p>
            <a:pPr marL="228600" lvl="2" eaLnBrk="1" hangingPunct="1">
              <a:tabLst>
                <a:tab pos="342900" algn="l"/>
              </a:tabLst>
            </a:pPr>
            <a:r>
              <a:rPr lang="en-US" altLang="en-US" dirty="0"/>
              <a:t>	- Oxygen is required for metabolism.</a:t>
            </a:r>
          </a:p>
          <a:p>
            <a:pPr marL="228600" lvl="2" eaLnBrk="1" hangingPunct="1">
              <a:tabLst>
                <a:tab pos="342900" algn="l"/>
              </a:tabLst>
            </a:pPr>
            <a:r>
              <a:rPr lang="en-US" altLang="en-US" dirty="0"/>
              <a:t>	- is measured by use of the pulse oximeter. </a:t>
            </a:r>
          </a:p>
          <a:p>
            <a:pPr marL="228600" lvl="2" eaLnBrk="1" hangingPunct="1">
              <a:tabLst>
                <a:tab pos="342900" algn="l"/>
              </a:tabLst>
            </a:pPr>
            <a:r>
              <a:rPr lang="en-US" altLang="en-US" u="sng" dirty="0"/>
              <a:t>Ventilation</a:t>
            </a:r>
            <a:r>
              <a:rPr lang="en-US" altLang="en-US" dirty="0"/>
              <a:t> is the exhaling of  CO</a:t>
            </a:r>
            <a:r>
              <a:rPr lang="en-US" altLang="en-US" baseline="-10000" dirty="0"/>
              <a:t>2</a:t>
            </a:r>
            <a:r>
              <a:rPr lang="en-US" altLang="en-US" dirty="0"/>
              <a:t> via the respiratory tract.</a:t>
            </a:r>
          </a:p>
          <a:p>
            <a:pPr marL="228600" lvl="2" eaLnBrk="1" hangingPunct="1">
              <a:tabLst>
                <a:tab pos="342900" algn="l"/>
              </a:tabLst>
            </a:pPr>
            <a:r>
              <a:rPr lang="en-US" altLang="en-US" dirty="0"/>
              <a:t>	- Carbon dioxide is a byproduct of metabolism.</a:t>
            </a:r>
          </a:p>
          <a:p>
            <a:pPr marL="228600" lvl="2" eaLnBrk="1" hangingPunct="1">
              <a:tabLst>
                <a:tab pos="342900" algn="l"/>
              </a:tabLst>
            </a:pPr>
            <a:r>
              <a:rPr lang="en-US" altLang="en-US" dirty="0"/>
              <a:t>   - is measured by use of end-tidal-CO2 (</a:t>
            </a:r>
            <a:r>
              <a:rPr lang="en-US" sz="1200" spc="-15" dirty="0"/>
              <a:t>ETCO</a:t>
            </a:r>
            <a:r>
              <a:rPr lang="en-US" sz="1200" spc="-15" baseline="-25000" dirty="0"/>
              <a:t>2 </a:t>
            </a:r>
            <a:r>
              <a:rPr lang="en-US" sz="1200" spc="-15" dirty="0"/>
              <a:t>).</a:t>
            </a:r>
            <a:endParaRPr lang="en-US" altLang="en-US" dirty="0"/>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86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25802" y="3163888"/>
            <a:ext cx="6248767" cy="5902324"/>
          </a:xfrm>
        </p:spPr>
        <p:txBody>
          <a:bodyPr/>
          <a:lstStyle/>
          <a:p>
            <a:r>
              <a:rPr lang="en-US" sz="1100" spc="-15" dirty="0"/>
              <a:t>Pulse ox relies on the principle of spectral analysis which is the method of analyzing physiochemical properties</a:t>
            </a:r>
          </a:p>
          <a:p>
            <a:r>
              <a:rPr lang="en-US" sz="1100" spc="-15" dirty="0"/>
              <a:t>of matter based on their unique light absorption characteristics. For blood absorbance of transmitted light is dependent on the concentration of hemoglobin species. Red and infrared wavelengths are emitted. When positioned to traverse or reflex from a cutaneous vascular bed the opposed photo detector measure light intensity of each transmitted signal. Signal processing exploits the pulsatile nature of arterial blood to isolate arterial saturation. The microprocessor averages the data over several pulse cycles and compares the measured absorption to a reference standard curve to determine hemoglobin saturation which is displayed as a percentage of oxyhemoglobin (SPO2).</a:t>
            </a:r>
          </a:p>
          <a:p>
            <a:endParaRPr lang="en-US" sz="1100" spc="-15" dirty="0"/>
          </a:p>
          <a:p>
            <a:r>
              <a:rPr lang="en-US" sz="1100" spc="-15" dirty="0"/>
              <a:t>Pulse Ox readings should be taken before, during and after any treatment; and ongoing with V/S.</a:t>
            </a:r>
          </a:p>
          <a:p>
            <a:r>
              <a:rPr lang="en-US" sz="1100" spc="-15" dirty="0"/>
              <a:t>Normal Pulse Ox values are between 94 to 100% on room air. Values below 93 to 94% are abnormal and may suggest acute or chronic hypoxia, i.e., COPD. Reliability deteriorates with progressive hypotension below SBP 80 and severe hypoxemia &lt; 65%. </a:t>
            </a:r>
          </a:p>
          <a:p>
            <a:r>
              <a:rPr lang="en-US" sz="1100" spc="-15" dirty="0"/>
              <a:t>Signal averaging of 4-20 seconds in most monitors. Delay because of sensor anatomic location and abnormal cardiac performance compound the lag relative to central SaO2. Forehead probes are closer to the heart and respond more quickly than distal extremity probes. Although most sensors loose reliability during hypotension, hypothermia, hypoperfusion, forehead reflectance probes maintain reliability during these conditions. Thus. a forehead probe is often preferred in management of critically ill patients.</a:t>
            </a:r>
          </a:p>
          <a:p>
            <a:pPr marL="0" marR="0" lvl="2">
              <a:spcBef>
                <a:spcPts val="190"/>
              </a:spcBef>
              <a:spcAft>
                <a:spcPts val="0"/>
              </a:spcAft>
              <a:buSzPts val="1200"/>
              <a:tabLst>
                <a:tab pos="1470025" algn="l"/>
                <a:tab pos="1470660" algn="l"/>
              </a:tabLst>
            </a:pPr>
            <a:r>
              <a:rPr lang="en-US" sz="1100" spc="-15" dirty="0"/>
              <a:t>It is important to keep a patient’s oxygen saturation in a normal range, because declines in saturation result in a reduction in oxygen content. With 90% saturation, PO2 drops to 60 mm Hg; with 75% saturation, PO2 drops to 40 mm Hg; with 50% saturation, PO2 drops to 27 mm Hg.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74C9521-7E0E-458F-800E-59B298B9F68B}"/>
              </a:ext>
            </a:extLst>
          </p:cNvPr>
          <p:cNvPicPr>
            <a:picLocks noChangeAspect="1"/>
          </p:cNvPicPr>
          <p:nvPr/>
        </p:nvPicPr>
        <p:blipFill>
          <a:blip r:embed="rId3"/>
          <a:stretch>
            <a:fillRect/>
          </a:stretch>
        </p:blipFill>
        <p:spPr>
          <a:xfrm>
            <a:off x="2801534" y="6936223"/>
            <a:ext cx="3630664" cy="2129989"/>
          </a:xfrm>
          <a:prstGeom prst="rect">
            <a:avLst/>
          </a:prstGeom>
        </p:spPr>
      </p:pic>
    </p:spTree>
    <p:extLst>
      <p:ext uri="{BB962C8B-B14F-4D97-AF65-F5344CB8AC3E}">
        <p14:creationId xmlns:p14="http://schemas.microsoft.com/office/powerpoint/2010/main" val="4075652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25802" y="3163888"/>
            <a:ext cx="6248767" cy="5902324"/>
          </a:xfrm>
        </p:spPr>
        <p:txBody>
          <a:bodyPr/>
          <a:lstStyle/>
          <a:p>
            <a:r>
              <a:rPr lang="en-US" sz="1100" spc="-15" dirty="0"/>
              <a:t>Carbon dioxide concentration in exhaled gases closely approximate arterial PaCO</a:t>
            </a:r>
            <a:r>
              <a:rPr lang="en-US" sz="1100" spc="-15" baseline="-25000" dirty="0"/>
              <a:t>2</a:t>
            </a:r>
            <a:r>
              <a:rPr lang="en-US" sz="1100" spc="-15" dirty="0"/>
              <a:t> levels (normally range between 35 and 45 mm Hg). </a:t>
            </a:r>
          </a:p>
          <a:p>
            <a:r>
              <a:rPr lang="en-US" sz="1100" spc="-15" dirty="0"/>
              <a:t>Typically, ETCO</a:t>
            </a:r>
            <a:r>
              <a:rPr lang="en-US" sz="1100" spc="-15" baseline="-25000" dirty="0"/>
              <a:t>2</a:t>
            </a:r>
            <a:r>
              <a:rPr lang="en-US" sz="1100" spc="-15" dirty="0"/>
              <a:t>  is approximately 2 to 5 mm Hg lower than arterial PaCO</a:t>
            </a:r>
            <a:r>
              <a:rPr lang="en-US" sz="1100" spc="-15" baseline="-25000" dirty="0"/>
              <a:t>2</a:t>
            </a:r>
            <a:r>
              <a:rPr lang="en-US" sz="1100" spc="-15" dirty="0"/>
              <a:t>. </a:t>
            </a:r>
          </a:p>
          <a:p>
            <a:endParaRPr lang="en-US" sz="1100" spc="-15" dirty="0"/>
          </a:p>
          <a:p>
            <a:r>
              <a:rPr lang="en-US" sz="1100" spc="-15" dirty="0"/>
              <a:t>Top photo is nasal cannula device for monitoring end-tidal carbon dioxide in a spontaneously breathing patient. Those prongs can also be used to administer a small amount of oxygen, or applied underneath a non-rebreather or CPAP mask. </a:t>
            </a:r>
          </a:p>
          <a:p>
            <a:r>
              <a:rPr lang="en-US" sz="1100" spc="-15" dirty="0"/>
              <a:t>Bottom photo - In patients who require assisted ventilation, another adapter can be attached to a BVM and advanced airway device. Waveform capnography is a useful tool to identify when patients with an altered mental status need assisted ventilation with a bag valve mask. When the brain does not respond appropriately to CO2 changes, such as from overdose, head injury or seizure, excess CO</a:t>
            </a:r>
            <a:r>
              <a:rPr lang="en-US" sz="1100" spc="-15" baseline="-25000" dirty="0"/>
              <a:t>2</a:t>
            </a:r>
            <a:r>
              <a:rPr lang="en-US" sz="1100" spc="-15" dirty="0"/>
              <a:t> accumulates in the lungs, though the ETCO</a:t>
            </a:r>
            <a:r>
              <a:rPr lang="en-US" sz="1100" spc="-15" baseline="-25000" dirty="0"/>
              <a:t>2</a:t>
            </a:r>
            <a:r>
              <a:rPr lang="en-US" sz="1100" spc="-15" dirty="0"/>
              <a:t> reading may be low or high. Some causes of respiratory failure present with adequate tidal volume but slow respiratory rate, and in these cases ETCO</a:t>
            </a:r>
            <a:r>
              <a:rPr lang="en-US" sz="1100" spc="-15" baseline="-25000" dirty="0"/>
              <a:t>2</a:t>
            </a:r>
            <a:r>
              <a:rPr lang="en-US" sz="1100" spc="-15" dirty="0"/>
              <a:t> would be high (above 45 mm Hg) and continue to rise if not addressed. Other causes of respiratory failure present with inadequate respiratory rate and depth, and since little exhaled air would reach the sensor on the capnography circuit, the ETCO</a:t>
            </a:r>
            <a:r>
              <a:rPr lang="en-US" sz="1100" spc="-15" baseline="-25000" dirty="0"/>
              <a:t>2</a:t>
            </a:r>
            <a:r>
              <a:rPr lang="en-US" sz="1100" spc="-15" dirty="0"/>
              <a:t> reading would be low. Once ventilation is assisted with a bag valve mask, ETCO</a:t>
            </a:r>
            <a:r>
              <a:rPr lang="en-US" sz="1100" spc="-15" baseline="-25000" dirty="0"/>
              <a:t>2 </a:t>
            </a:r>
            <a:r>
              <a:rPr lang="en-US" sz="1100" spc="-15" dirty="0"/>
              <a:t>would spike until the excess CO</a:t>
            </a:r>
            <a:r>
              <a:rPr lang="en-US" sz="1100" spc="-15" baseline="-25000" dirty="0"/>
              <a:t>2</a:t>
            </a:r>
            <a:r>
              <a:rPr lang="en-US" sz="1100" spc="-15" dirty="0"/>
              <a:t> is washed out of the lungs.  </a:t>
            </a:r>
          </a:p>
          <a:p>
            <a:endParaRPr lang="en-US" sz="1100" spc="-15" dirty="0"/>
          </a:p>
          <a:p>
            <a:r>
              <a:rPr lang="en-US" sz="1100" spc="-15" dirty="0"/>
              <a:t>While a rise in CO</a:t>
            </a:r>
            <a:r>
              <a:rPr lang="en-US" sz="1100" spc="-15" baseline="-25000" dirty="0"/>
              <a:t>2</a:t>
            </a:r>
            <a:r>
              <a:rPr lang="en-US" sz="1100" spc="-15" dirty="0"/>
              <a:t> should stimulate someone to breathe, no effort should be needed to exhale it. Patients with asthma, COPD, CHF, and pneumonia must often exert themselves to exhale with accessory muscles. It is important to understand that patients in respiratory distress may inhale enough oxygen and have a normal pulse-ox reading, but still struggle to get air out, and progress to respiratory failure from fatigue. In this group of patients means that their effort is not effectively eliminating CO</a:t>
            </a:r>
            <a:r>
              <a:rPr lang="en-US" sz="1100" spc="-15" baseline="-25000" dirty="0"/>
              <a:t>2 </a:t>
            </a:r>
            <a:r>
              <a:rPr lang="en-US" sz="1100" spc="-15" dirty="0"/>
              <a:t>(hypercarbia), and </a:t>
            </a:r>
            <a:r>
              <a:rPr kumimoji="0" lang="en-US" sz="1100" b="0" i="0" u="none" strike="noStrike" kern="1200" cap="none" spc="-15" normalizeH="0" baseline="0" noProof="0" dirty="0">
                <a:ln>
                  <a:noFill/>
                </a:ln>
                <a:solidFill>
                  <a:prstClr val="black"/>
                </a:solidFill>
                <a:effectLst/>
                <a:uLnTx/>
                <a:uFillTx/>
                <a:latin typeface="Calibri" panose="020F0502020204030204"/>
                <a:ea typeface="+mn-ea"/>
                <a:cs typeface="+mn-cs"/>
              </a:rPr>
              <a:t>ETCO</a:t>
            </a:r>
            <a:r>
              <a:rPr kumimoji="0" lang="en-US" sz="1100" b="0" i="0" u="none" strike="noStrike" kern="1200" cap="none" spc="-15" normalizeH="0" baseline="-25000" noProof="0" dirty="0">
                <a:ln>
                  <a:noFill/>
                </a:ln>
                <a:solidFill>
                  <a:prstClr val="black"/>
                </a:solidFill>
                <a:effectLst/>
                <a:uLnTx/>
                <a:uFillTx/>
                <a:latin typeface="Calibri" panose="020F0502020204030204"/>
                <a:ea typeface="+mn-ea"/>
                <a:cs typeface="+mn-cs"/>
              </a:rPr>
              <a:t>2</a:t>
            </a:r>
            <a:r>
              <a:rPr lang="en-US" sz="1100" spc="-15" dirty="0"/>
              <a:t> may rise or fall depending on tidal volume.</a:t>
            </a:r>
          </a:p>
          <a:p>
            <a:r>
              <a:rPr lang="en-US" sz="1100" spc="-15" dirty="0"/>
              <a:t>Correctly diagnosing the cause of respiratory distress can be difficult, and treating the wrong condition may cause harm. A number of conditions can cause diminished breath sounds, wheezing may be heard with both asthma and pulmonary edema, and crackles may be heard with pulmonary edema and pneumonia. Adding waveform capnography to history and physical exam findings can help with treatment decisions.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60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25802" y="3163888"/>
            <a:ext cx="6248767" cy="59023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healthy patients, a close correlation exists between </a:t>
            </a:r>
            <a:r>
              <a:rPr lang="en-US" sz="1200" spc="-15" dirty="0"/>
              <a:t>ETCO</a:t>
            </a:r>
            <a:r>
              <a:rPr lang="en-US" sz="1200" spc="-15" baseline="-25000" dirty="0"/>
              <a:t>2</a:t>
            </a:r>
            <a:r>
              <a:rPr lang="en-US" baseline="0" dirty="0"/>
              <a:t> and arterial C</a:t>
            </a:r>
            <a:r>
              <a:rPr lang="en-US" sz="1200" spc="-15" dirty="0"/>
              <a:t>O</a:t>
            </a:r>
            <a:r>
              <a:rPr lang="en-US" sz="1200" spc="-15" baseline="-25000" dirty="0"/>
              <a:t>2</a:t>
            </a:r>
            <a:r>
              <a:rPr lang="en-US" baseline="0" dirty="0"/>
              <a:t>  such that </a:t>
            </a:r>
            <a:r>
              <a:rPr lang="en-US" sz="1200" spc="-15" dirty="0"/>
              <a:t>ETCO</a:t>
            </a:r>
            <a:r>
              <a:rPr lang="en-US" sz="1200" spc="-15" baseline="-25000" dirty="0"/>
              <a:t>2</a:t>
            </a:r>
            <a:r>
              <a:rPr lang="en-US" baseline="0" dirty="0"/>
              <a:t> is approximately 2-5mmHg less than PaC</a:t>
            </a:r>
            <a:r>
              <a:rPr lang="en-US" sz="1200" spc="-15" dirty="0"/>
              <a:t>O</a:t>
            </a:r>
            <a:r>
              <a:rPr lang="en-US" sz="1200" spc="-15" baseline="-25000" dirty="0"/>
              <a:t>2</a:t>
            </a:r>
            <a:r>
              <a:rPr lang="en-US" baseline="0" dirty="0"/>
              <a:t> . Unfortunately change in ventilation and perfusion alter the alveolar to arterial gradient such that absolute PaC</a:t>
            </a:r>
            <a:r>
              <a:rPr lang="en-US" sz="1200" spc="-15" dirty="0"/>
              <a:t>O</a:t>
            </a:r>
            <a:r>
              <a:rPr lang="en-US" sz="1200" spc="-15" baseline="-25000" dirty="0"/>
              <a:t>2</a:t>
            </a:r>
            <a:r>
              <a:rPr lang="en-US" baseline="0" dirty="0"/>
              <a:t>  can be difficult to predict based on capnography.</a:t>
            </a:r>
            <a:endParaRPr lang="en-US" dirty="0"/>
          </a:p>
          <a:p>
            <a:endParaRPr lang="en-US" sz="1100" spc="-15"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69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25802" y="3163888"/>
            <a:ext cx="6248767" cy="5902324"/>
          </a:xfrm>
        </p:spPr>
        <p:txBody>
          <a:bodyPr/>
          <a:lstStyle/>
          <a:p>
            <a:r>
              <a:rPr lang="en-US" sz="1100" spc="-15" dirty="0"/>
              <a:t>Abnormal capnographic waveforms: </a:t>
            </a:r>
          </a:p>
          <a:p>
            <a:r>
              <a:rPr lang="en-US" sz="1100" spc="-15" dirty="0"/>
              <a:t>Shape of the capnographic waveform can provide information about abnormal breathing processes such as hypoventilation, hyperventilation, bronchospasm, and rebreathing; or inadvertent extubation.</a:t>
            </a:r>
          </a:p>
          <a:p>
            <a:endParaRPr lang="en-US" sz="1100" spc="-15" dirty="0"/>
          </a:p>
          <a:p>
            <a:r>
              <a:rPr lang="en-US" sz="1100" u="sng" spc="-15" dirty="0"/>
              <a:t>Hypoventilation </a:t>
            </a:r>
            <a:r>
              <a:rPr lang="en-US" sz="1100" spc="-15" dirty="0"/>
              <a:t>is a condition in which the production of carbon dioxide exceeds elimination. Waveforms are tall and the ETCO</a:t>
            </a:r>
            <a:r>
              <a:rPr lang="en-US" sz="1100" spc="-15" baseline="-25000" dirty="0"/>
              <a:t>2 </a:t>
            </a:r>
            <a:r>
              <a:rPr lang="en-US" sz="1100" spc="-15" dirty="0"/>
              <a:t>value is correspondingly high (greater than 45 mm Hg). </a:t>
            </a:r>
          </a:p>
          <a:p>
            <a:r>
              <a:rPr lang="en-US" sz="1100" spc="-15" dirty="0"/>
              <a:t>Bradypnea produces a prolonged alveolar plateau (phase III [C-D]) and longer-than-normal intervals between waveforms. Causes of hypoventilation include respiratory depression, or a ventilatory rate that is too slow in an intubated patient.</a:t>
            </a:r>
          </a:p>
          <a:p>
            <a:r>
              <a:rPr lang="en-US" sz="1100" u="sng" spc="-15" dirty="0"/>
              <a:t>Hyperventilation </a:t>
            </a:r>
            <a:r>
              <a:rPr lang="en-US" sz="1100" spc="-15" dirty="0"/>
              <a:t>is a condition in which the elimination of carbon dioxide exceeds production. Waveforms are small and the ETCO</a:t>
            </a:r>
            <a:r>
              <a:rPr lang="en-US" sz="1100" spc="-15" baseline="-25000" dirty="0"/>
              <a:t>2</a:t>
            </a:r>
            <a:r>
              <a:rPr lang="en-US" sz="1100" spc="-15" dirty="0"/>
              <a:t> value is correspondingly low (less than 35 mm Hg). </a:t>
            </a:r>
          </a:p>
          <a:p>
            <a:r>
              <a:rPr lang="en-US" sz="1100" spc="-15" dirty="0"/>
              <a:t>Tachypnea produces a short alveolar plateau (phase III [C-D]) and shorter-than-normal intervals between waveforms. Causes of hyperventilation include anxiety/panic attacks, metabolic acidosis, head injury, pulmonary embolism. </a:t>
            </a:r>
          </a:p>
          <a:p>
            <a:endParaRPr lang="en-US" sz="1100" spc="-15"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117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78892" y="3200400"/>
            <a:ext cx="6300216" cy="5819775"/>
          </a:xfrm>
        </p:spPr>
        <p:txBody>
          <a:bodyPr/>
          <a:lstStyle/>
          <a:p>
            <a:pPr marL="228600" marR="0" indent="-228600" algn="just">
              <a:spcBef>
                <a:spcPts val="205"/>
              </a:spcBef>
              <a:spcAft>
                <a:spcPts val="0"/>
              </a:spcAft>
            </a:pPr>
            <a:r>
              <a:rPr lang="en-US" sz="1100" u="sng" kern="1200" dirty="0">
                <a:solidFill>
                  <a:srgbClr val="000000"/>
                </a:solidFill>
                <a:effectLst/>
                <a:ea typeface="Arial" panose="020B0604020202020204" pitchFamily="34" charset="0"/>
                <a:cs typeface="Times New Roman" panose="02020603050405020304" pitchFamily="18" charset="0"/>
              </a:rPr>
              <a:t>Head-tilt/chin-lift</a:t>
            </a:r>
            <a:r>
              <a:rPr lang="en-US" sz="1100" u="sng" kern="1200" spc="-15" dirty="0">
                <a:solidFill>
                  <a:srgbClr val="000000"/>
                </a:solidFill>
                <a:effectLst/>
                <a:ea typeface="Arial" panose="020B0604020202020204" pitchFamily="34" charset="0"/>
                <a:cs typeface="Times New Roman" panose="02020603050405020304" pitchFamily="18" charset="0"/>
              </a:rPr>
              <a:t> </a:t>
            </a:r>
            <a:r>
              <a:rPr lang="en-US" sz="1100" u="sng" kern="1200" dirty="0">
                <a:solidFill>
                  <a:srgbClr val="000000"/>
                </a:solidFill>
                <a:effectLst/>
                <a:ea typeface="Arial" panose="020B0604020202020204" pitchFamily="34" charset="0"/>
                <a:cs typeface="Times New Roman" panose="02020603050405020304" pitchFamily="18" charset="0"/>
              </a:rPr>
              <a:t>maneuver-</a:t>
            </a:r>
            <a:endParaRPr lang="en-US" sz="1200" u="sng" dirty="0">
              <a:effectLst/>
              <a:ea typeface="Times New Roman" panose="02020603050405020304" pitchFamily="18" charset="0"/>
            </a:endParaRPr>
          </a:p>
          <a:p>
            <a:pPr marL="342900" marR="0" lvl="0" indent="-342900">
              <a:spcBef>
                <a:spcPts val="0"/>
              </a:spcBef>
              <a:spcAft>
                <a:spcPts val="0"/>
              </a:spcAft>
              <a:buSzPts val="1100"/>
              <a:buFont typeface="Arial" panose="020B0604020202020204" pitchFamily="34" charset="0"/>
              <a:buAutoNum type="arabicParenBoth"/>
              <a:tabLst>
                <a:tab pos="457200" algn="l"/>
              </a:tabLst>
            </a:pPr>
            <a:r>
              <a:rPr lang="en-US" sz="1100" kern="1200" spc="-15" dirty="0">
                <a:solidFill>
                  <a:srgbClr val="000000"/>
                </a:solidFill>
                <a:effectLst/>
                <a:ea typeface="Arial" panose="020B0604020202020204" pitchFamily="34" charset="0"/>
                <a:cs typeface="Times New Roman" panose="02020603050405020304" pitchFamily="18" charset="0"/>
              </a:rPr>
              <a:t>Most basic airway</a:t>
            </a:r>
            <a:r>
              <a:rPr lang="en-US" sz="1100" kern="1200" spc="-20" dirty="0">
                <a:solidFill>
                  <a:srgbClr val="000000"/>
                </a:solidFill>
                <a:effectLst/>
                <a:ea typeface="Arial" panose="020B0604020202020204" pitchFamily="34" charset="0"/>
                <a:cs typeface="Times New Roman" panose="02020603050405020304" pitchFamily="18" charset="0"/>
              </a:rPr>
              <a:t> </a:t>
            </a:r>
            <a:r>
              <a:rPr lang="en-US" sz="1100" kern="1200" spc="-15" dirty="0">
                <a:solidFill>
                  <a:srgbClr val="000000"/>
                </a:solidFill>
                <a:effectLst/>
                <a:ea typeface="Arial" panose="020B0604020202020204" pitchFamily="34" charset="0"/>
                <a:cs typeface="Times New Roman" panose="02020603050405020304" pitchFamily="18" charset="0"/>
              </a:rPr>
              <a:t>maneuver:</a:t>
            </a:r>
            <a:endParaRPr lang="en-US" sz="1200" dirty="0">
              <a:effectLst/>
              <a:ea typeface="Times New Roman" panose="02020603050405020304" pitchFamily="18" charset="0"/>
            </a:endParaRPr>
          </a:p>
          <a:p>
            <a:pPr marL="742950" marR="0" lvl="1" indent="-285750">
              <a:spcBef>
                <a:spcPts val="0"/>
              </a:spcBef>
              <a:spcAft>
                <a:spcPts val="0"/>
              </a:spcAft>
              <a:buFont typeface="Arial" panose="020B0604020202020204" pitchFamily="34" charset="0"/>
              <a:buAutoNum type="alphaLcParenR"/>
              <a:tabLst>
                <a:tab pos="400050" algn="l"/>
                <a:tab pos="628650" algn="l"/>
              </a:tabLst>
            </a:pPr>
            <a:r>
              <a:rPr lang="en-US" sz="1100" kern="1200" spc="-10" dirty="0">
                <a:solidFill>
                  <a:srgbClr val="000000"/>
                </a:solidFill>
                <a:effectLst/>
                <a:ea typeface="Arial" panose="020B0604020202020204" pitchFamily="34" charset="0"/>
                <a:cs typeface="Times New Roman" panose="02020603050405020304" pitchFamily="18" charset="0"/>
              </a:rPr>
              <a:t>Tilt head</a:t>
            </a:r>
            <a:r>
              <a:rPr lang="en-US" sz="1100" kern="1200" spc="-5"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back      b)  Lift chin</a:t>
            </a:r>
            <a:r>
              <a:rPr lang="en-US" sz="1100" kern="1200" spc="-20"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forward     c)   Open mouth.</a:t>
            </a:r>
            <a:endParaRPr lang="en-US" sz="1200" dirty="0">
              <a:effectLst/>
              <a:ea typeface="Times New Roman" panose="02020603050405020304" pitchFamily="18" charset="0"/>
            </a:endParaRPr>
          </a:p>
          <a:p>
            <a:pPr marL="342900" marR="0" lvl="0" indent="-342900">
              <a:spcBef>
                <a:spcPts val="0"/>
              </a:spcBef>
              <a:spcAft>
                <a:spcPts val="0"/>
              </a:spcAft>
              <a:buSzPts val="1100"/>
              <a:buFont typeface="Arial" panose="020B0604020202020204" pitchFamily="34" charset="0"/>
              <a:buAutoNum type="arabicParenBoth"/>
              <a:tabLst>
                <a:tab pos="400050" algn="l"/>
                <a:tab pos="457200" algn="l"/>
              </a:tabLst>
            </a:pPr>
            <a:r>
              <a:rPr lang="en-US" sz="1100" kern="1200" spc="-15" dirty="0">
                <a:solidFill>
                  <a:srgbClr val="000000"/>
                </a:solidFill>
                <a:effectLst/>
                <a:ea typeface="Times New Roman" panose="02020603050405020304" pitchFamily="18" charset="0"/>
                <a:cs typeface="Times New Roman" panose="02020603050405020304" pitchFamily="18" charset="0"/>
              </a:rPr>
              <a:t> Indications:</a:t>
            </a:r>
            <a:endParaRPr lang="en-US" sz="1200" dirty="0">
              <a:effectLst/>
              <a:ea typeface="Times New Roman" panose="02020603050405020304" pitchFamily="18" charset="0"/>
            </a:endParaRPr>
          </a:p>
          <a:p>
            <a:pPr marL="0" marR="0">
              <a:spcBef>
                <a:spcPts val="0"/>
              </a:spcBef>
              <a:spcAft>
                <a:spcPts val="0"/>
              </a:spcAft>
            </a:pPr>
            <a:r>
              <a:rPr lang="en-US" sz="1100" kern="1200" spc="-15" dirty="0">
                <a:solidFill>
                  <a:srgbClr val="000000"/>
                </a:solidFill>
                <a:effectLst/>
                <a:ea typeface="Arial" panose="020B0604020202020204" pitchFamily="34" charset="0"/>
                <a:cs typeface="Times New Roman" panose="02020603050405020304" pitchFamily="18" charset="0"/>
              </a:rPr>
              <a:t>               a)     </a:t>
            </a:r>
            <a:r>
              <a:rPr lang="en-US" sz="1100" kern="1200" spc="-10" dirty="0">
                <a:solidFill>
                  <a:srgbClr val="000000"/>
                </a:solidFill>
                <a:effectLst/>
                <a:ea typeface="Arial" panose="020B0604020202020204" pitchFamily="34" charset="0"/>
                <a:cs typeface="Times New Roman" panose="02020603050405020304" pitchFamily="18" charset="0"/>
              </a:rPr>
              <a:t>Unresponsive patients</a:t>
            </a:r>
            <a:r>
              <a:rPr lang="en-US" sz="1100" kern="1200" spc="-25"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who:</a:t>
            </a:r>
            <a:endParaRPr lang="en-US" dirty="0">
              <a:ea typeface="Arial" panose="020B0604020202020204" pitchFamily="34" charset="0"/>
            </a:endParaRPr>
          </a:p>
          <a:p>
            <a:pPr marL="0" marR="0">
              <a:spcBef>
                <a:spcPts val="0"/>
              </a:spcBef>
              <a:spcAft>
                <a:spcPts val="0"/>
              </a:spcAft>
            </a:pPr>
            <a:r>
              <a:rPr lang="en-US" sz="1100" spc="-10" dirty="0">
                <a:solidFill>
                  <a:srgbClr val="000000"/>
                </a:solidFill>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 (i) Do not have mechanism for c-spine</a:t>
            </a:r>
            <a:r>
              <a:rPr lang="en-US" sz="1100" kern="1200" spc="-25"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injury,</a:t>
            </a:r>
            <a:endParaRPr lang="en-US" sz="1200" dirty="0">
              <a:effectLst/>
              <a:ea typeface="Times New Roman" panose="02020603050405020304" pitchFamily="18" charset="0"/>
            </a:endParaRPr>
          </a:p>
          <a:p>
            <a:pPr marL="0" marR="0">
              <a:spcBef>
                <a:spcPts val="0"/>
              </a:spcBef>
              <a:spcAft>
                <a:spcPts val="0"/>
              </a:spcAft>
            </a:pPr>
            <a:r>
              <a:rPr lang="en-US" sz="1100" kern="1200" spc="-10" dirty="0">
                <a:solidFill>
                  <a:srgbClr val="000000"/>
                </a:solidFill>
                <a:effectLst/>
                <a:ea typeface="Arial" panose="020B0604020202020204" pitchFamily="34" charset="0"/>
                <a:cs typeface="Times New Roman" panose="02020603050405020304" pitchFamily="18" charset="0"/>
              </a:rPr>
              <a:t>                   (ii) Unable to protect their own</a:t>
            </a:r>
            <a:r>
              <a:rPr lang="en-US" sz="1100" kern="1200" spc="-20" dirty="0">
                <a:solidFill>
                  <a:srgbClr val="000000"/>
                </a:solidFill>
                <a:effectLst/>
                <a:ea typeface="Arial" panose="020B0604020202020204" pitchFamily="34" charset="0"/>
                <a:cs typeface="Times New Roman" panose="02020603050405020304" pitchFamily="18" charset="0"/>
              </a:rPr>
              <a:t> a</a:t>
            </a:r>
            <a:r>
              <a:rPr lang="en-US" sz="1100" kern="1200" spc="-10" dirty="0">
                <a:solidFill>
                  <a:srgbClr val="000000"/>
                </a:solidFill>
                <a:effectLst/>
                <a:ea typeface="Arial" panose="020B0604020202020204" pitchFamily="34" charset="0"/>
                <a:cs typeface="Times New Roman" panose="02020603050405020304" pitchFamily="18" charset="0"/>
              </a:rPr>
              <a:t>irway.</a:t>
            </a:r>
            <a:endParaRPr lang="en-US" sz="1200" dirty="0">
              <a:effectLst/>
              <a:ea typeface="Times New Roman" panose="02020603050405020304" pitchFamily="18" charset="0"/>
            </a:endParaRPr>
          </a:p>
          <a:p>
            <a:pPr marR="0" lvl="0">
              <a:spcBef>
                <a:spcPts val="0"/>
              </a:spcBef>
              <a:spcAft>
                <a:spcPts val="0"/>
              </a:spcAft>
              <a:buSzPts val="1100"/>
              <a:tabLst>
                <a:tab pos="400050" algn="l"/>
                <a:tab pos="457200" algn="l"/>
              </a:tabLst>
            </a:pPr>
            <a:r>
              <a:rPr lang="en-US" sz="1100" kern="1200" spc="-15" dirty="0">
                <a:solidFill>
                  <a:srgbClr val="000000"/>
                </a:solidFill>
                <a:effectLst/>
                <a:ea typeface="Arial" panose="020B0604020202020204" pitchFamily="34" charset="0"/>
                <a:cs typeface="Times New Roman" panose="02020603050405020304" pitchFamily="18" charset="0"/>
              </a:rPr>
              <a:t>(3)     Contraindications:</a:t>
            </a:r>
            <a:endParaRPr lang="en-US" sz="1200" dirty="0">
              <a:effectLst/>
              <a:ea typeface="Times New Roman" panose="02020603050405020304" pitchFamily="18" charset="0"/>
            </a:endParaRPr>
          </a:p>
          <a:p>
            <a:pPr marL="685800" marR="0" indent="-685800">
              <a:spcBef>
                <a:spcPts val="205"/>
              </a:spcBef>
              <a:spcAft>
                <a:spcPts val="0"/>
              </a:spcAft>
              <a:tabLst>
                <a:tab pos="400050" algn="l"/>
              </a:tabLst>
            </a:pPr>
            <a:r>
              <a:rPr lang="en-US" sz="1100" kern="1200" spc="-15" dirty="0">
                <a:solidFill>
                  <a:srgbClr val="000000"/>
                </a:solidFill>
                <a:effectLst/>
                <a:ea typeface="Arial" panose="020B0604020202020204" pitchFamily="34" charset="0"/>
                <a:cs typeface="Times New Roman" panose="02020603050405020304" pitchFamily="18" charset="0"/>
              </a:rPr>
              <a:t>	 a)   </a:t>
            </a:r>
            <a:r>
              <a:rPr lang="en-US" sz="1100" kern="1200" spc="-10" dirty="0">
                <a:solidFill>
                  <a:srgbClr val="000000"/>
                </a:solidFill>
                <a:effectLst/>
                <a:ea typeface="Arial" panose="020B0604020202020204" pitchFamily="34" charset="0"/>
                <a:cs typeface="Times New Roman" panose="02020603050405020304" pitchFamily="18" charset="0"/>
              </a:rPr>
              <a:t>Awake patients   b)   Possible c-spine</a:t>
            </a:r>
            <a:r>
              <a:rPr lang="en-US" sz="1100" kern="1200" spc="5"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Injury</a:t>
            </a:r>
            <a:endParaRPr lang="en-US" sz="1200" dirty="0">
              <a:effectLst/>
              <a:ea typeface="Times New Roman" panose="02020603050405020304" pitchFamily="18" charset="0"/>
            </a:endParaRPr>
          </a:p>
          <a:p>
            <a:pPr marR="0" lvl="0">
              <a:spcBef>
                <a:spcPts val="0"/>
              </a:spcBef>
              <a:spcAft>
                <a:spcPts val="0"/>
              </a:spcAft>
              <a:buSzPts val="1100"/>
            </a:pPr>
            <a:r>
              <a:rPr lang="en-US" sz="1100" kern="1200" spc="-15" dirty="0">
                <a:solidFill>
                  <a:srgbClr val="000000"/>
                </a:solidFill>
                <a:effectLst/>
                <a:ea typeface="Arial" panose="020B0604020202020204" pitchFamily="34" charset="0"/>
                <a:cs typeface="Times New Roman" panose="02020603050405020304" pitchFamily="18" charset="0"/>
              </a:rPr>
              <a:t>(4)     Advantages:</a:t>
            </a:r>
            <a:endParaRPr lang="en-US" sz="1200" dirty="0">
              <a:effectLst/>
              <a:ea typeface="Times New Roman" panose="02020603050405020304" pitchFamily="18" charset="0"/>
            </a:endParaRPr>
          </a:p>
          <a:p>
            <a:pPr marL="742950" marR="0" lvl="1" indent="-285750">
              <a:spcBef>
                <a:spcPts val="0"/>
              </a:spcBef>
              <a:spcAft>
                <a:spcPts val="0"/>
              </a:spcAft>
              <a:buFont typeface="Arial" panose="020B0604020202020204" pitchFamily="34" charset="0"/>
              <a:buAutoNum type="alphaLcParenR"/>
              <a:tabLst>
                <a:tab pos="400050" algn="l"/>
                <a:tab pos="685800" algn="l"/>
                <a:tab pos="914400" algn="l"/>
              </a:tabLst>
            </a:pPr>
            <a:r>
              <a:rPr lang="en-US" sz="1100" kern="1200" spc="-10" dirty="0">
                <a:solidFill>
                  <a:srgbClr val="000000"/>
                </a:solidFill>
                <a:effectLst/>
                <a:ea typeface="Arial" panose="020B0604020202020204" pitchFamily="34" charset="0"/>
                <a:cs typeface="Times New Roman" panose="02020603050405020304" pitchFamily="18" charset="0"/>
              </a:rPr>
              <a:t>No equipment required.                  b)      Simple.</a:t>
            </a:r>
            <a:endParaRPr lang="en-US" sz="1200" dirty="0">
              <a:effectLst/>
              <a:ea typeface="Times New Roman" panose="02020603050405020304" pitchFamily="18" charset="0"/>
            </a:endParaRPr>
          </a:p>
          <a:p>
            <a:pPr marL="742950" marR="0" lvl="1" indent="-285750">
              <a:spcBef>
                <a:spcPts val="0"/>
              </a:spcBef>
              <a:spcAft>
                <a:spcPts val="0"/>
              </a:spcAft>
              <a:buFont typeface="Arial" panose="020B0604020202020204" pitchFamily="34" charset="0"/>
              <a:buAutoNum type="alphaLcParenR"/>
              <a:tabLst>
                <a:tab pos="400050" algn="l"/>
                <a:tab pos="685800" algn="l"/>
                <a:tab pos="914400" algn="l"/>
              </a:tabLst>
            </a:pPr>
            <a:r>
              <a:rPr lang="en-US" sz="1100" kern="1200" spc="-10" dirty="0">
                <a:solidFill>
                  <a:srgbClr val="000000"/>
                </a:solidFill>
                <a:effectLst/>
                <a:ea typeface="Arial" panose="020B0604020202020204" pitchFamily="34" charset="0"/>
                <a:cs typeface="Times New Roman" panose="02020603050405020304" pitchFamily="18" charset="0"/>
              </a:rPr>
              <a:t>Safe.                                                     d)      Non-invasive.</a:t>
            </a:r>
            <a:endParaRPr lang="en-US" sz="1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AutoNum type="arabicParenBoth" startAt="5"/>
              <a:tabLst>
                <a:tab pos="400050" algn="l"/>
                <a:tab pos="457200" algn="l"/>
              </a:tabLst>
            </a:pPr>
            <a:r>
              <a:rPr lang="en-US" sz="1100" kern="1200" spc="-15" dirty="0">
                <a:solidFill>
                  <a:srgbClr val="000000"/>
                </a:solidFill>
                <a:effectLst/>
                <a:ea typeface="Arial" panose="020B0604020202020204" pitchFamily="34" charset="0"/>
                <a:cs typeface="Times New Roman" panose="02020603050405020304" pitchFamily="18" charset="0"/>
              </a:rPr>
              <a:t>Disadvantages:</a:t>
            </a:r>
            <a:endParaRPr lang="en-US" sz="1200" dirty="0">
              <a:effectLst/>
              <a:ea typeface="Times New Roman" panose="02020603050405020304" pitchFamily="18" charset="0"/>
            </a:endParaRPr>
          </a:p>
          <a:p>
            <a:pPr marR="0" lvl="0">
              <a:spcBef>
                <a:spcPts val="0"/>
              </a:spcBef>
              <a:spcAft>
                <a:spcPts val="0"/>
              </a:spcAft>
            </a:pPr>
            <a:r>
              <a:rPr lang="en-US" sz="1100" kern="1200" spc="-10" dirty="0">
                <a:solidFill>
                  <a:srgbClr val="000000"/>
                </a:solidFill>
                <a:effectLst/>
                <a:ea typeface="Arial" panose="020B0604020202020204" pitchFamily="34" charset="0"/>
                <a:cs typeface="Times New Roman" panose="02020603050405020304" pitchFamily="18" charset="0"/>
              </a:rPr>
              <a:t>              a)     Should use second rescuer for Bag Valve Mask</a:t>
            </a:r>
            <a:r>
              <a:rPr lang="en-US" sz="1100" kern="1200" spc="-40" dirty="0">
                <a:solidFill>
                  <a:srgbClr val="000000"/>
                </a:solidFill>
                <a:effectLst/>
                <a:ea typeface="Arial" panose="020B0604020202020204" pitchFamily="34" charset="0"/>
                <a:cs typeface="Times New Roman" panose="02020603050405020304" pitchFamily="18" charset="0"/>
              </a:rPr>
              <a:t> v</a:t>
            </a:r>
            <a:r>
              <a:rPr lang="en-US" sz="1100" kern="1200" spc="-10" dirty="0">
                <a:solidFill>
                  <a:srgbClr val="000000"/>
                </a:solidFill>
                <a:effectLst/>
                <a:ea typeface="Arial" panose="020B0604020202020204" pitchFamily="34" charset="0"/>
                <a:cs typeface="Times New Roman" panose="02020603050405020304" pitchFamily="18" charset="0"/>
              </a:rPr>
              <a:t>entilation.</a:t>
            </a:r>
            <a:endParaRPr lang="en-US" sz="1200" dirty="0">
              <a:effectLst/>
              <a:ea typeface="Times New Roman" panose="02020603050405020304" pitchFamily="18" charset="0"/>
            </a:endParaRPr>
          </a:p>
          <a:p>
            <a:pPr marR="0" lvl="0">
              <a:spcBef>
                <a:spcPts val="0"/>
              </a:spcBef>
              <a:spcAft>
                <a:spcPts val="0"/>
              </a:spcAft>
              <a:tabLst>
                <a:tab pos="400050" algn="l"/>
                <a:tab pos="685800" algn="l"/>
                <a:tab pos="914400" algn="l"/>
              </a:tabLst>
            </a:pPr>
            <a:r>
              <a:rPr lang="en-US" sz="1100" kern="1200" spc="-10" dirty="0">
                <a:solidFill>
                  <a:srgbClr val="000000"/>
                </a:solidFill>
                <a:effectLst/>
                <a:ea typeface="Arial" panose="020B0604020202020204" pitchFamily="34" charset="0"/>
                <a:cs typeface="Times New Roman" panose="02020603050405020304" pitchFamily="18" charset="0"/>
              </a:rPr>
              <a:t>              b)     Does not protect from</a:t>
            </a:r>
            <a:r>
              <a:rPr lang="en-US" sz="1100" kern="1200" spc="-25" dirty="0">
                <a:solidFill>
                  <a:srgbClr val="000000"/>
                </a:solidFill>
                <a:effectLst/>
                <a:ea typeface="Arial" panose="020B0604020202020204" pitchFamily="34" charset="0"/>
                <a:cs typeface="Times New Roman" panose="02020603050405020304" pitchFamily="18" charset="0"/>
              </a:rPr>
              <a:t> a</a:t>
            </a:r>
            <a:r>
              <a:rPr lang="en-US" sz="1100" kern="1200" spc="-10" dirty="0">
                <a:solidFill>
                  <a:srgbClr val="000000"/>
                </a:solidFill>
                <a:effectLst/>
                <a:ea typeface="Arial" panose="020B0604020202020204" pitchFamily="34" charset="0"/>
                <a:cs typeface="Times New Roman" panose="02020603050405020304" pitchFamily="18" charset="0"/>
              </a:rPr>
              <a:t>spiration.</a:t>
            </a:r>
            <a:endParaRPr lang="en-US" sz="1200" dirty="0">
              <a:effectLst/>
              <a:ea typeface="Times New Roman" panose="02020603050405020304" pitchFamily="18" charset="0"/>
            </a:endParaRPr>
          </a:p>
          <a:p>
            <a:pPr marL="0" marR="0">
              <a:spcBef>
                <a:spcPts val="0"/>
              </a:spcBef>
              <a:spcAft>
                <a:spcPts val="0"/>
              </a:spcAft>
              <a:tabLst>
                <a:tab pos="1744980" algn="l"/>
              </a:tabLst>
            </a:pPr>
            <a:r>
              <a:rPr lang="en-US" sz="1100" kern="1200" dirty="0">
                <a:solidFill>
                  <a:srgbClr val="000000"/>
                </a:solidFill>
                <a:effectLst/>
                <a:ea typeface="Calibri" panose="020F0502020204030204" pitchFamily="34" charset="0"/>
                <a:cs typeface="Times New Roman" panose="02020603050405020304" pitchFamily="18" charset="0"/>
              </a:rPr>
              <a:t> </a:t>
            </a:r>
            <a:endParaRPr lang="en-US" sz="1200" dirty="0">
              <a:effectLst/>
              <a:ea typeface="Times New Roman" panose="02020603050405020304" pitchFamily="18" charset="0"/>
            </a:endParaRPr>
          </a:p>
          <a:p>
            <a:pPr marL="0" marR="0">
              <a:lnSpc>
                <a:spcPct val="106000"/>
              </a:lnSpc>
              <a:spcBef>
                <a:spcPts val="380"/>
              </a:spcBef>
              <a:spcAft>
                <a:spcPts val="0"/>
              </a:spcAft>
              <a:tabLst>
                <a:tab pos="1744980" algn="l"/>
              </a:tabLst>
            </a:pPr>
            <a:r>
              <a:rPr lang="en-US" sz="1100" kern="1200" dirty="0">
                <a:solidFill>
                  <a:srgbClr val="000000"/>
                </a:solidFill>
                <a:effectLst/>
                <a:ea typeface="Calibri" panose="020F0502020204030204" pitchFamily="34" charset="0"/>
                <a:cs typeface="Times New Roman" panose="02020603050405020304" pitchFamily="18" charset="0"/>
              </a:rPr>
              <a:t> </a:t>
            </a:r>
            <a:r>
              <a:rPr lang="en-US" sz="1100" u="sng" kern="1200" dirty="0">
                <a:solidFill>
                  <a:srgbClr val="000000"/>
                </a:solidFill>
                <a:effectLst/>
                <a:ea typeface="Calibri" panose="020F0502020204030204" pitchFamily="34" charset="0"/>
                <a:cs typeface="Times New Roman" panose="02020603050405020304" pitchFamily="18" charset="0"/>
              </a:rPr>
              <a:t>Jaw-Thrust</a:t>
            </a:r>
            <a:r>
              <a:rPr lang="en-US" sz="1100" u="sng" kern="1200" spc="5" dirty="0">
                <a:solidFill>
                  <a:srgbClr val="000000"/>
                </a:solidFill>
                <a:effectLst/>
                <a:ea typeface="Calibri" panose="020F0502020204030204" pitchFamily="34" charset="0"/>
                <a:cs typeface="Times New Roman" panose="02020603050405020304" pitchFamily="18" charset="0"/>
              </a:rPr>
              <a:t> </a:t>
            </a:r>
            <a:r>
              <a:rPr lang="en-US" sz="1100" u="sng" kern="1200" dirty="0">
                <a:solidFill>
                  <a:srgbClr val="000000"/>
                </a:solidFill>
                <a:effectLst/>
                <a:ea typeface="Calibri" panose="020F0502020204030204" pitchFamily="34" charset="0"/>
                <a:cs typeface="Times New Roman" panose="02020603050405020304" pitchFamily="18" charset="0"/>
              </a:rPr>
              <a:t>Maneuver-</a:t>
            </a:r>
            <a:endParaRPr lang="en-US" sz="1200" u="sng" dirty="0">
              <a:effectLst/>
              <a:ea typeface="Times New Roman" panose="02020603050405020304" pitchFamily="18" charset="0"/>
            </a:endParaRPr>
          </a:p>
          <a:p>
            <a:pPr marL="342900" marR="0" lvl="0" indent="-342900">
              <a:spcBef>
                <a:spcPts val="0"/>
              </a:spcBef>
              <a:spcAft>
                <a:spcPts val="0"/>
              </a:spcAft>
              <a:buSzPts val="1100"/>
              <a:buFont typeface="Arial" panose="020B0604020202020204" pitchFamily="34" charset="0"/>
              <a:buAutoNum type="arabicParenBoth"/>
            </a:pPr>
            <a:r>
              <a:rPr lang="en-US" sz="1100" kern="1200" spc="-15" dirty="0">
                <a:solidFill>
                  <a:srgbClr val="000000"/>
                </a:solidFill>
                <a:effectLst/>
                <a:ea typeface="Arial" panose="020B0604020202020204" pitchFamily="34" charset="0"/>
                <a:cs typeface="Times New Roman" panose="02020603050405020304" pitchFamily="18" charset="0"/>
              </a:rPr>
              <a:t>Head maintained</a:t>
            </a:r>
            <a:r>
              <a:rPr lang="en-US" sz="1100" kern="1200" spc="-5" dirty="0">
                <a:solidFill>
                  <a:srgbClr val="000000"/>
                </a:solidFill>
                <a:effectLst/>
                <a:ea typeface="Arial" panose="020B0604020202020204" pitchFamily="34" charset="0"/>
                <a:cs typeface="Times New Roman" panose="02020603050405020304" pitchFamily="18" charset="0"/>
              </a:rPr>
              <a:t> n</a:t>
            </a:r>
            <a:r>
              <a:rPr lang="en-US" sz="1100" kern="1200" spc="-15" dirty="0">
                <a:solidFill>
                  <a:srgbClr val="000000"/>
                </a:solidFill>
                <a:effectLst/>
                <a:ea typeface="Arial" panose="020B0604020202020204" pitchFamily="34" charset="0"/>
                <a:cs typeface="Times New Roman" panose="02020603050405020304" pitchFamily="18" charset="0"/>
              </a:rPr>
              <a:t>eutral.</a:t>
            </a:r>
            <a:endParaRPr lang="en-US" sz="1200" dirty="0">
              <a:effectLst/>
              <a:ea typeface="Times New Roman" panose="02020603050405020304" pitchFamily="18" charset="0"/>
            </a:endParaRPr>
          </a:p>
          <a:p>
            <a:pPr marL="742950" marR="0" lvl="1" indent="-285750">
              <a:spcBef>
                <a:spcPts val="0"/>
              </a:spcBef>
              <a:spcAft>
                <a:spcPts val="0"/>
              </a:spcAft>
              <a:buFont typeface="Arial" panose="020B0604020202020204" pitchFamily="34" charset="0"/>
              <a:buAutoNum type="alphaLcParenR"/>
              <a:tabLst>
                <a:tab pos="400050" algn="l"/>
                <a:tab pos="628650" algn="l"/>
              </a:tabLst>
            </a:pPr>
            <a:r>
              <a:rPr lang="en-US" sz="1100" kern="1200" spc="-10" dirty="0">
                <a:solidFill>
                  <a:srgbClr val="000000"/>
                </a:solidFill>
                <a:effectLst/>
                <a:ea typeface="Arial" panose="020B0604020202020204" pitchFamily="34" charset="0"/>
                <a:cs typeface="Times New Roman" panose="02020603050405020304" pitchFamily="18" charset="0"/>
              </a:rPr>
              <a:t>Jaw is displaced forward at mandibular</a:t>
            </a:r>
            <a:r>
              <a:rPr lang="en-US" sz="1100" kern="1200" spc="-25" dirty="0">
                <a:solidFill>
                  <a:srgbClr val="000000"/>
                </a:solidFill>
                <a:effectLst/>
                <a:ea typeface="Arial" panose="020B0604020202020204" pitchFamily="34" charset="0"/>
                <a:cs typeface="Times New Roman" panose="02020603050405020304" pitchFamily="18" charset="0"/>
              </a:rPr>
              <a:t> a</a:t>
            </a:r>
            <a:r>
              <a:rPr lang="en-US" sz="1100" kern="1200" spc="-10" dirty="0">
                <a:solidFill>
                  <a:srgbClr val="000000"/>
                </a:solidFill>
                <a:effectLst/>
                <a:ea typeface="Arial" panose="020B0604020202020204" pitchFamily="34" charset="0"/>
                <a:cs typeface="Times New Roman" panose="02020603050405020304" pitchFamily="18" charset="0"/>
              </a:rPr>
              <a:t>ngle.</a:t>
            </a:r>
            <a:endParaRPr lang="en-US" sz="1200" dirty="0">
              <a:effectLst/>
              <a:ea typeface="Times New Roman" panose="02020603050405020304" pitchFamily="18" charset="0"/>
            </a:endParaRPr>
          </a:p>
          <a:p>
            <a:pPr marL="342900" marR="0" lvl="0" indent="-342900">
              <a:spcBef>
                <a:spcPts val="0"/>
              </a:spcBef>
              <a:spcAft>
                <a:spcPts val="0"/>
              </a:spcAft>
              <a:buSzPts val="1100"/>
              <a:buFont typeface="Arial" panose="020B0604020202020204" pitchFamily="34" charset="0"/>
              <a:buAutoNum type="arabicParenBoth"/>
            </a:pPr>
            <a:r>
              <a:rPr lang="en-US" sz="1100" kern="1200" spc="-15" dirty="0">
                <a:solidFill>
                  <a:srgbClr val="000000"/>
                </a:solidFill>
                <a:effectLst/>
                <a:ea typeface="Arial" panose="020B0604020202020204" pitchFamily="34" charset="0"/>
                <a:cs typeface="Times New Roman" panose="02020603050405020304" pitchFamily="18" charset="0"/>
              </a:rPr>
              <a:t>Indications:</a:t>
            </a:r>
            <a:endParaRPr lang="en-US" sz="1200" dirty="0">
              <a:effectLst/>
              <a:ea typeface="Times New Roman" panose="02020603050405020304" pitchFamily="18" charset="0"/>
            </a:endParaRPr>
          </a:p>
          <a:p>
            <a:pPr marR="0" lvl="0">
              <a:spcBef>
                <a:spcPts val="0"/>
              </a:spcBef>
              <a:spcAft>
                <a:spcPts val="0"/>
              </a:spcAft>
              <a:tabLst>
                <a:tab pos="400050" algn="l"/>
              </a:tabLst>
            </a:pPr>
            <a:r>
              <a:rPr lang="en-US" sz="1100" spc="-10" dirty="0">
                <a:solidFill>
                  <a:srgbClr val="000000"/>
                </a:solidFill>
                <a:ea typeface="Arial" panose="020B0604020202020204" pitchFamily="34" charset="0"/>
                <a:cs typeface="Times New Roman" panose="02020603050405020304" pitchFamily="18" charset="0"/>
              </a:rPr>
              <a:t>              a)     </a:t>
            </a:r>
            <a:r>
              <a:rPr lang="en-US" sz="1100" kern="1200" spc="-10" dirty="0">
                <a:solidFill>
                  <a:srgbClr val="000000"/>
                </a:solidFill>
                <a:effectLst/>
                <a:ea typeface="Arial" panose="020B0604020202020204" pitchFamily="34" charset="0"/>
                <a:cs typeface="Times New Roman" panose="02020603050405020304" pitchFamily="18" charset="0"/>
              </a:rPr>
              <a:t>Unresponsive.                                 b)    Cervical Spine Injury.</a:t>
            </a:r>
            <a:endParaRPr lang="en-US" sz="1200" dirty="0">
              <a:effectLst/>
              <a:ea typeface="Times New Roman" panose="02020603050405020304" pitchFamily="18" charset="0"/>
            </a:endParaRPr>
          </a:p>
          <a:p>
            <a:pPr marR="0" lvl="0">
              <a:spcBef>
                <a:spcPts val="0"/>
              </a:spcBef>
              <a:spcAft>
                <a:spcPts val="0"/>
              </a:spcAft>
              <a:tabLst>
                <a:tab pos="400050" algn="l"/>
              </a:tabLst>
            </a:pPr>
            <a:r>
              <a:rPr lang="en-US" sz="1100" kern="1200" spc="-10" dirty="0">
                <a:solidFill>
                  <a:srgbClr val="000000"/>
                </a:solidFill>
                <a:effectLst/>
                <a:ea typeface="Arial" panose="020B0604020202020204" pitchFamily="34" charset="0"/>
                <a:cs typeface="Times New Roman" panose="02020603050405020304" pitchFamily="18" charset="0"/>
              </a:rPr>
              <a:t>              c)     Unable to protect own</a:t>
            </a:r>
            <a:r>
              <a:rPr lang="en-US" sz="1100" kern="1200" spc="-65"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airway.    d)     Resistance to opening</a:t>
            </a:r>
            <a:r>
              <a:rPr lang="en-US" sz="1100" kern="1200" spc="-65"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mouth.</a:t>
            </a:r>
            <a:endParaRPr lang="en-US" sz="1200" dirty="0">
              <a:effectLst/>
              <a:ea typeface="Times New Roman" panose="02020603050405020304" pitchFamily="18" charset="0"/>
            </a:endParaRPr>
          </a:p>
          <a:p>
            <a:pPr marR="0" lvl="0">
              <a:spcBef>
                <a:spcPts val="0"/>
              </a:spcBef>
              <a:spcAft>
                <a:spcPts val="0"/>
              </a:spcAft>
              <a:buSzPts val="1100"/>
            </a:pPr>
            <a:r>
              <a:rPr lang="en-US" sz="1100" kern="1200" spc="-15" dirty="0">
                <a:solidFill>
                  <a:srgbClr val="000000"/>
                </a:solidFill>
                <a:effectLst/>
                <a:ea typeface="Arial" panose="020B0604020202020204" pitchFamily="34" charset="0"/>
                <a:cs typeface="Times New Roman" panose="02020603050405020304" pitchFamily="18" charset="0"/>
              </a:rPr>
              <a:t>(3)     Contraindications:</a:t>
            </a:r>
            <a:endParaRPr lang="en-US" sz="1200" dirty="0">
              <a:effectLst/>
              <a:ea typeface="Times New Roman" panose="02020603050405020304" pitchFamily="18" charset="0"/>
            </a:endParaRPr>
          </a:p>
          <a:p>
            <a:pPr marR="0" lvl="0">
              <a:spcBef>
                <a:spcPts val="0"/>
              </a:spcBef>
              <a:spcAft>
                <a:spcPts val="0"/>
              </a:spcAft>
              <a:tabLst>
                <a:tab pos="400050" algn="l"/>
              </a:tabLst>
            </a:pPr>
            <a:r>
              <a:rPr lang="en-US" sz="1100" kern="1200" spc="-10" dirty="0">
                <a:solidFill>
                  <a:srgbClr val="000000"/>
                </a:solidFill>
                <a:effectLst/>
                <a:ea typeface="Arial" panose="020B0604020202020204" pitchFamily="34" charset="0"/>
                <a:cs typeface="Times New Roman" panose="02020603050405020304" pitchFamily="18" charset="0"/>
              </a:rPr>
              <a:t>              a)      Awake Patients</a:t>
            </a:r>
            <a:endParaRPr lang="en-US" sz="1200" dirty="0">
              <a:effectLst/>
              <a:ea typeface="Times New Roman" panose="02020603050405020304" pitchFamily="18" charset="0"/>
            </a:endParaRPr>
          </a:p>
          <a:p>
            <a:pPr marR="0" lvl="0">
              <a:spcBef>
                <a:spcPts val="0"/>
              </a:spcBef>
              <a:spcAft>
                <a:spcPts val="0"/>
              </a:spcAft>
              <a:buSzPts val="1100"/>
            </a:pPr>
            <a:r>
              <a:rPr lang="en-US" sz="1100" kern="1200" spc="-15" dirty="0">
                <a:solidFill>
                  <a:srgbClr val="000000"/>
                </a:solidFill>
                <a:effectLst/>
                <a:ea typeface="Arial" panose="020B0604020202020204" pitchFamily="34" charset="0"/>
                <a:cs typeface="Times New Roman" panose="02020603050405020304" pitchFamily="18" charset="0"/>
              </a:rPr>
              <a:t>(4)     Advantages:</a:t>
            </a:r>
            <a:endParaRPr lang="en-US" sz="1200" dirty="0">
              <a:effectLst/>
              <a:ea typeface="Times New Roman" panose="02020603050405020304" pitchFamily="18" charset="0"/>
            </a:endParaRPr>
          </a:p>
          <a:p>
            <a:pPr marR="0" lvl="0">
              <a:spcBef>
                <a:spcPts val="0"/>
              </a:spcBef>
              <a:spcAft>
                <a:spcPts val="0"/>
              </a:spcAft>
              <a:tabLst>
                <a:tab pos="400050" algn="l"/>
              </a:tabLst>
            </a:pPr>
            <a:r>
              <a:rPr lang="en-US" sz="1100" kern="1200" spc="-10" dirty="0">
                <a:solidFill>
                  <a:srgbClr val="000000"/>
                </a:solidFill>
                <a:effectLst/>
                <a:ea typeface="Arial" panose="020B0604020202020204" pitchFamily="34" charset="0"/>
                <a:cs typeface="Times New Roman" panose="02020603050405020304" pitchFamily="18" charset="0"/>
              </a:rPr>
              <a:t>              a)     No special equipment required.      b)    Simple.      c)     Safe. </a:t>
            </a:r>
            <a:endParaRPr lang="en-US" sz="1200" dirty="0">
              <a:effectLst/>
              <a:ea typeface="Times New Roman" panose="02020603050405020304" pitchFamily="18" charset="0"/>
            </a:endParaRPr>
          </a:p>
          <a:p>
            <a:pPr marR="0" lvl="0">
              <a:spcBef>
                <a:spcPts val="0"/>
              </a:spcBef>
              <a:spcAft>
                <a:spcPts val="0"/>
              </a:spcAft>
              <a:tabLst>
                <a:tab pos="400050" algn="l"/>
              </a:tabLst>
            </a:pPr>
            <a:r>
              <a:rPr lang="en-US" sz="1100" kern="1200" spc="-10" dirty="0">
                <a:solidFill>
                  <a:srgbClr val="000000"/>
                </a:solidFill>
                <a:effectLst/>
                <a:ea typeface="Arial" panose="020B0604020202020204" pitchFamily="34" charset="0"/>
                <a:cs typeface="Times New Roman" panose="02020603050405020304" pitchFamily="18" charset="0"/>
              </a:rPr>
              <a:t>              d)     Non-invasive.                                      e)     May be used with cervical collar in</a:t>
            </a:r>
            <a:r>
              <a:rPr lang="en-US" sz="1100" kern="1200" spc="-15"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place.</a:t>
            </a:r>
            <a:endParaRPr lang="en-US" sz="1200" dirty="0">
              <a:effectLst/>
              <a:ea typeface="Times New Roman" panose="02020603050405020304" pitchFamily="18" charset="0"/>
            </a:endParaRPr>
          </a:p>
          <a:p>
            <a:pPr marR="0" lvl="0">
              <a:spcBef>
                <a:spcPts val="0"/>
              </a:spcBef>
              <a:spcAft>
                <a:spcPts val="0"/>
              </a:spcAft>
              <a:buSzPts val="1100"/>
            </a:pPr>
            <a:r>
              <a:rPr lang="en-US" sz="1100" kern="1200" spc="-15" dirty="0">
                <a:solidFill>
                  <a:srgbClr val="000000"/>
                </a:solidFill>
                <a:effectLst/>
                <a:ea typeface="Arial" panose="020B0604020202020204" pitchFamily="34" charset="0"/>
                <a:cs typeface="Times New Roman" panose="02020603050405020304" pitchFamily="18" charset="0"/>
              </a:rPr>
              <a:t>(5)     Disadvantages:  </a:t>
            </a:r>
            <a:endParaRPr lang="en-US" sz="1200" dirty="0">
              <a:effectLst/>
              <a:ea typeface="Times New Roman" panose="02020603050405020304" pitchFamily="18" charset="0"/>
            </a:endParaRPr>
          </a:p>
          <a:p>
            <a:pPr marR="0" lvl="0">
              <a:spcBef>
                <a:spcPts val="0"/>
              </a:spcBef>
              <a:spcAft>
                <a:spcPts val="0"/>
              </a:spcAft>
            </a:pPr>
            <a:r>
              <a:rPr lang="en-US" sz="1100" kern="1200" spc="-10" dirty="0">
                <a:solidFill>
                  <a:srgbClr val="000000"/>
                </a:solidFill>
                <a:effectLst/>
                <a:ea typeface="Arial" panose="020B0604020202020204" pitchFamily="34" charset="0"/>
                <a:cs typeface="Times New Roman" panose="02020603050405020304" pitchFamily="18" charset="0"/>
              </a:rPr>
              <a:t>             a)     Difficult to</a:t>
            </a:r>
            <a:r>
              <a:rPr lang="en-US" sz="1100" kern="1200" spc="-20"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maintain.</a:t>
            </a:r>
            <a:endParaRPr lang="en-US" sz="1200" dirty="0">
              <a:effectLst/>
              <a:ea typeface="Times New Roman" panose="02020603050405020304" pitchFamily="18" charset="0"/>
            </a:endParaRPr>
          </a:p>
          <a:p>
            <a:pPr marR="0" lvl="0">
              <a:spcBef>
                <a:spcPts val="0"/>
              </a:spcBef>
              <a:spcAft>
                <a:spcPts val="0"/>
              </a:spcAft>
            </a:pPr>
            <a:r>
              <a:rPr lang="en-US" sz="1100" spc="-10" dirty="0">
                <a:solidFill>
                  <a:srgbClr val="000000"/>
                </a:solidFill>
                <a:ea typeface="Arial" panose="020B0604020202020204" pitchFamily="34" charset="0"/>
                <a:cs typeface="Times New Roman" panose="02020603050405020304" pitchFamily="18" charset="0"/>
              </a:rPr>
              <a:t>             b)     </a:t>
            </a:r>
            <a:r>
              <a:rPr lang="en-US" sz="1100" kern="1200" spc="-10" dirty="0">
                <a:solidFill>
                  <a:srgbClr val="000000"/>
                </a:solidFill>
                <a:effectLst/>
                <a:ea typeface="Arial" panose="020B0604020202020204" pitchFamily="34" charset="0"/>
                <a:cs typeface="Times New Roman" panose="02020603050405020304" pitchFamily="18" charset="0"/>
              </a:rPr>
              <a:t>Requires second rescuer for Bag Valve Mask</a:t>
            </a:r>
            <a:r>
              <a:rPr lang="en-US" sz="1100" kern="1200" spc="-40" dirty="0">
                <a:solidFill>
                  <a:srgbClr val="000000"/>
                </a:solidFill>
                <a:effectLst/>
                <a:ea typeface="Arial" panose="020B0604020202020204" pitchFamily="34" charset="0"/>
                <a:cs typeface="Times New Roman" panose="02020603050405020304" pitchFamily="18" charset="0"/>
              </a:rPr>
              <a:t> v</a:t>
            </a:r>
            <a:r>
              <a:rPr lang="en-US" sz="1100" kern="1200" spc="-10" dirty="0">
                <a:solidFill>
                  <a:srgbClr val="000000"/>
                </a:solidFill>
                <a:effectLst/>
                <a:ea typeface="Arial" panose="020B0604020202020204" pitchFamily="34" charset="0"/>
                <a:cs typeface="Times New Roman" panose="02020603050405020304" pitchFamily="18" charset="0"/>
              </a:rPr>
              <a:t>entilation.</a:t>
            </a:r>
            <a:endParaRPr lang="en-US" sz="1200" dirty="0">
              <a:effectLst/>
              <a:ea typeface="Times New Roman" panose="02020603050405020304" pitchFamily="18" charset="0"/>
            </a:endParaRPr>
          </a:p>
          <a:p>
            <a:pPr marR="0" lvl="0">
              <a:spcBef>
                <a:spcPts val="0"/>
              </a:spcBef>
              <a:spcAft>
                <a:spcPts val="0"/>
              </a:spcAft>
            </a:pPr>
            <a:r>
              <a:rPr lang="en-US" sz="1100" kern="1200" spc="-10" dirty="0">
                <a:solidFill>
                  <a:srgbClr val="000000"/>
                </a:solidFill>
                <a:effectLst/>
                <a:ea typeface="Arial" panose="020B0604020202020204" pitchFamily="34" charset="0"/>
                <a:cs typeface="Times New Roman" panose="02020603050405020304" pitchFamily="18" charset="0"/>
              </a:rPr>
              <a:t>             c)     Does not protect from</a:t>
            </a:r>
            <a:r>
              <a:rPr lang="en-US" sz="1100" kern="1200" spc="-5" dirty="0">
                <a:solidFill>
                  <a:srgbClr val="000000"/>
                </a:solidFill>
                <a:effectLst/>
                <a:ea typeface="Arial" panose="020B0604020202020204" pitchFamily="34" charset="0"/>
                <a:cs typeface="Times New Roman" panose="02020603050405020304" pitchFamily="18" charset="0"/>
              </a:rPr>
              <a:t> </a:t>
            </a:r>
            <a:r>
              <a:rPr lang="en-US" sz="1100" kern="1200" spc="-10" dirty="0">
                <a:solidFill>
                  <a:srgbClr val="000000"/>
                </a:solidFill>
                <a:effectLst/>
                <a:ea typeface="Arial" panose="020B0604020202020204" pitchFamily="34" charset="0"/>
                <a:cs typeface="Times New Roman" panose="02020603050405020304" pitchFamily="18" charset="0"/>
              </a:rPr>
              <a:t>aspiration.</a:t>
            </a:r>
            <a:endParaRPr lang="en-US" sz="12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86806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795713" cy="2847975"/>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30823"/>
            <a:ext cx="6377940" cy="5989352"/>
          </a:xfrm>
        </p:spPr>
        <p:txBody>
          <a:bodyPr/>
          <a:lstStyle/>
          <a:p>
            <a:r>
              <a:rPr lang="en-US" sz="1100" b="1" u="sng" dirty="0"/>
              <a:t>Oropharyngeal (oral) Airway</a:t>
            </a:r>
          </a:p>
          <a:p>
            <a:r>
              <a:rPr lang="en-US" sz="1100" dirty="0"/>
              <a:t>  Purposes: Keep tongue form blocking the upper airway &amp; make it easier to suction the mouth.</a:t>
            </a:r>
          </a:p>
          <a:p>
            <a:r>
              <a:rPr lang="en-US" sz="1100" dirty="0"/>
              <a:t>  Indications: Unresponsive patients without a gag reflex.</a:t>
            </a:r>
          </a:p>
          <a:p>
            <a:r>
              <a:rPr lang="en-US" sz="1100" dirty="0"/>
              <a:t>                        Any apneic patient being ventilated with a BVM.</a:t>
            </a:r>
          </a:p>
          <a:p>
            <a:r>
              <a:rPr lang="en-US" sz="1100" dirty="0"/>
              <a:t>  Contraindications: Conscious patients,</a:t>
            </a:r>
          </a:p>
          <a:p>
            <a:r>
              <a:rPr lang="en-US" sz="1100" dirty="0"/>
              <a:t>                                    Any patient (conscious or unconscious) with an intact gag reflex.</a:t>
            </a:r>
          </a:p>
          <a:p>
            <a:r>
              <a:rPr lang="en-US" sz="1100" dirty="0"/>
              <a:t>  Advantages: Non-invasive   &amp; easily placed.</a:t>
            </a:r>
          </a:p>
          <a:p>
            <a:r>
              <a:rPr lang="en-US" sz="1100" dirty="0"/>
              <a:t>  Disadvantages: Does not prevent aspiration.</a:t>
            </a:r>
          </a:p>
          <a:p>
            <a:r>
              <a:rPr lang="en-US" sz="1100" dirty="0"/>
              <a:t>  Complications: Miss-sized adjunct may block airway,</a:t>
            </a:r>
          </a:p>
          <a:p>
            <a:r>
              <a:rPr lang="en-US" sz="1100" dirty="0"/>
              <a:t>	 Oropharyngeal, pharyngeal or dental trauma with poor insertion technique,</a:t>
            </a:r>
          </a:p>
          <a:p>
            <a:r>
              <a:rPr lang="en-US" sz="1100" dirty="0"/>
              <a:t>                              Unexpected gag may produce vomiting.</a:t>
            </a:r>
          </a:p>
          <a:p>
            <a:r>
              <a:rPr lang="en-US" sz="1100" dirty="0"/>
              <a:t>  Placement: Size from corner of mouth to earlobe,</a:t>
            </a:r>
          </a:p>
          <a:p>
            <a:r>
              <a:rPr lang="en-US" sz="1100" dirty="0"/>
              <a:t>                        Open mouth with cross-finger technique ,</a:t>
            </a:r>
          </a:p>
          <a:p>
            <a:r>
              <a:rPr lang="en-US" sz="1100" dirty="0"/>
              <a:t>                        Insert airway with tip facing roof of mouth and slide it in until it touches roof of mouth,</a:t>
            </a:r>
          </a:p>
          <a:p>
            <a:r>
              <a:rPr lang="en-US" sz="1100" dirty="0"/>
              <a:t>                        Rotate airway 180° and continue to insert until flange rests on patient’s lips/teeth.</a:t>
            </a:r>
          </a:p>
          <a:p>
            <a:r>
              <a:rPr lang="en-US" sz="1100" dirty="0"/>
              <a:t>  Alternate placement method: Depress tongue with tongue depressor,</a:t>
            </a:r>
          </a:p>
          <a:p>
            <a:r>
              <a:rPr lang="en-US" sz="1100" dirty="0"/>
              <a:t>                                                        Insert airway at 90° sideways from corner of mouth,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Rotate airway, insert exerting gentle pressure on the airway until  	                                flange </a:t>
            </a:r>
            <a:r>
              <a:rPr kumimoji="0" lang="en-US" sz="1100" b="0" i="0" u="none" strike="noStrike" kern="1200" cap="none" spc="0" normalizeH="0" baseline="0" noProof="0" dirty="0">
                <a:ln>
                  <a:noFill/>
                </a:ln>
                <a:solidFill>
                  <a:prstClr val="black"/>
                </a:solidFill>
                <a:effectLst/>
                <a:uLnTx/>
                <a:uFillTx/>
                <a:ea typeface="+mn-ea"/>
                <a:cs typeface="+mn-cs"/>
              </a:rPr>
              <a:t>rests on patient’s lips/teeth, removing tongue depressor.</a:t>
            </a:r>
          </a:p>
          <a:p>
            <a:r>
              <a:rPr lang="en-US" sz="1100" b="1" u="sng" dirty="0"/>
              <a:t>Nasopharyngeal (nasal) Airway</a:t>
            </a:r>
          </a:p>
          <a:p>
            <a:r>
              <a:rPr lang="en-US" sz="1100" dirty="0"/>
              <a:t>  Purposes: Provide pathway for air from nose to the lower airway.</a:t>
            </a:r>
          </a:p>
          <a:p>
            <a:r>
              <a:rPr lang="en-US" sz="1100" dirty="0"/>
              <a:t>  Indications: Unresponsive patients with or without a gag reflex who is unable to  maintain their airway.</a:t>
            </a:r>
          </a:p>
          <a:p>
            <a:r>
              <a:rPr lang="en-US" sz="1100" dirty="0"/>
              <a:t>                        Any apneic patient being ventilated with a BVM.</a:t>
            </a:r>
          </a:p>
          <a:p>
            <a:r>
              <a:rPr lang="en-US" sz="1100" dirty="0"/>
              <a:t>  Contraindications:  Patient intolerance, </a:t>
            </a:r>
          </a:p>
          <a:p>
            <a:r>
              <a:rPr lang="en-US" sz="1100" dirty="0"/>
              <a:t>                                     Use caution in patient with facial injury so as to not enter cranial cavity. (lack of airway                  	        maintenance in head injury patients has been demonstrated thus creating hypoxic states      </a:t>
            </a:r>
          </a:p>
          <a:p>
            <a:r>
              <a:rPr lang="en-US" sz="1100" dirty="0"/>
              <a:t>                                     and cerebral edema). </a:t>
            </a:r>
          </a:p>
          <a:p>
            <a:r>
              <a:rPr lang="en-US" sz="1100" dirty="0"/>
              <a:t>  Advantages:  Can be suctioned through,  can be tolerated by conscious patients,  can be safely placed </a:t>
            </a:r>
          </a:p>
          <a:p>
            <a:r>
              <a:rPr lang="en-US" sz="1100" dirty="0"/>
              <a:t>                          blindly, does not require mouth to be open.</a:t>
            </a:r>
          </a:p>
          <a:p>
            <a:r>
              <a:rPr lang="en-US" sz="1100" dirty="0"/>
              <a:t>  Disadvantages: Does not prevent aspiration.</a:t>
            </a:r>
          </a:p>
          <a:p>
            <a:r>
              <a:rPr lang="en-US" sz="1100" dirty="0"/>
              <a:t>  Complications: Improper technique may result in severe bleeding which may be difficult to control,</a:t>
            </a:r>
          </a:p>
          <a:p>
            <a:r>
              <a:rPr lang="en-US" sz="1100" dirty="0"/>
              <a:t>  Placement: Size from tip of nostril to earlobe, and diameter roughly equal to patient’s little finger, coat with        </a:t>
            </a:r>
          </a:p>
          <a:p>
            <a:r>
              <a:rPr lang="en-US" sz="1100" dirty="0"/>
              <a:t>                       water soluble lubricant. Insert into larger nostril with bevel toward septum (may need to rotate </a:t>
            </a:r>
          </a:p>
          <a:p>
            <a:r>
              <a:rPr lang="en-US" sz="1100" dirty="0"/>
              <a:t>                       if using left nostril).  Gently advance airway until flange rests against nostril. If resistance is felt  </a:t>
            </a:r>
          </a:p>
          <a:p>
            <a:r>
              <a:rPr lang="en-US" sz="1100" dirty="0"/>
              <a:t>                       you may need to use the other nostril.                                                </a:t>
            </a:r>
          </a:p>
          <a:p>
            <a:endParaRPr lang="en-US" dirty="0"/>
          </a:p>
        </p:txBody>
      </p:sp>
    </p:spTree>
    <p:extLst>
      <p:ext uri="{BB962C8B-B14F-4D97-AF65-F5344CB8AC3E}">
        <p14:creationId xmlns:p14="http://schemas.microsoft.com/office/powerpoint/2010/main" val="3385928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r>
              <a:rPr lang="en-US" dirty="0"/>
              <a:t>You must keep the airway clear so that proper ventilation can be accomplished.</a:t>
            </a:r>
          </a:p>
          <a:p>
            <a:endParaRPr lang="en-US" dirty="0"/>
          </a:p>
          <a:p>
            <a:r>
              <a:rPr lang="en-US" dirty="0"/>
              <a:t>One of the most significant complications of suctioning is that suctioning for prolonged periods can cause hypoxemia. If you have a totally obstructed airway, you must be aggressive with suctioning to clear a path, even partially cleared so that hyperoxygenation may be accomplished followed by repeated suctioning.</a:t>
            </a:r>
          </a:p>
          <a:p>
            <a:endParaRPr lang="en-US" dirty="0"/>
          </a:p>
          <a:p>
            <a:r>
              <a:rPr lang="en-US" dirty="0"/>
              <a:t>Portable units, either hand-operated or battery (ac/dc) must provide enough vacuum pressure and flow to effectively suction the mouth and/or nose. Fixed suctioning units should generate airflow of more than 40 L/minute and a vacuum of more than 300 mmHg when the tubing is occluded.</a:t>
            </a:r>
          </a:p>
          <a:p>
            <a:endParaRPr lang="en-US" dirty="0"/>
          </a:p>
          <a:p>
            <a:r>
              <a:rPr lang="en-US" dirty="0"/>
              <a:t>There are different types of suction devices so make sure you are familiar with all of your agency’s devices so that suction is not delayed:</a:t>
            </a:r>
          </a:p>
          <a:p>
            <a:r>
              <a:rPr lang="en-US" dirty="0"/>
              <a:t>Hand-powered,</a:t>
            </a:r>
          </a:p>
          <a:p>
            <a:r>
              <a:rPr lang="en-US" dirty="0"/>
              <a:t>Ambulance wall- mounted vacuum-powered,</a:t>
            </a:r>
          </a:p>
          <a:p>
            <a:r>
              <a:rPr lang="en-US" dirty="0"/>
              <a:t>Battery or ac/dc powered,</a:t>
            </a:r>
          </a:p>
          <a:p>
            <a:r>
              <a:rPr lang="en-US" dirty="0"/>
              <a:t>Oxygen-powered.</a:t>
            </a:r>
          </a:p>
          <a:p>
            <a:endParaRPr lang="en-US" dirty="0"/>
          </a:p>
        </p:txBody>
      </p:sp>
    </p:spTree>
    <p:extLst>
      <p:ext uri="{BB962C8B-B14F-4D97-AF65-F5344CB8AC3E}">
        <p14:creationId xmlns:p14="http://schemas.microsoft.com/office/powerpoint/2010/main" val="3947835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120808" y="3099022"/>
            <a:ext cx="6616383" cy="59253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rPr>
              <a:t>https://youtu.be/f755uAQIqM0</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show credits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Do not apply suction for more than 15 seconds for an adult, 10 for a child, 5 for an infant.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You may need to preoxygenate before you suction and/or hyperoxygenate  after suctioning with high-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flow oxygen via NRM / BVM with hi-flow oxygen to achieve an oxygen saturation at or above 95%.</a:t>
            </a:r>
          </a:p>
          <a:p>
            <a:endParaRPr lang="en-US" b="0" i="0" u="none" strike="noStrike" baseline="0" dirty="0">
              <a:solidFill>
                <a:srgbClr val="000000"/>
              </a:solidFill>
            </a:endParaRPr>
          </a:p>
          <a:p>
            <a:r>
              <a:rPr lang="en-US" b="0" i="0" u="none" strike="noStrike" baseline="0" dirty="0">
                <a:solidFill>
                  <a:srgbClr val="000000"/>
                </a:solidFill>
              </a:rPr>
              <a:t>Types of suctioning catheters:</a:t>
            </a:r>
          </a:p>
          <a:p>
            <a:r>
              <a:rPr lang="en-US" b="0" i="0" u="none" strike="noStrike" baseline="0" dirty="0">
                <a:solidFill>
                  <a:srgbClr val="000000"/>
                </a:solidFill>
              </a:rPr>
              <a:t>      a) Hard or rigid catheters: </a:t>
            </a:r>
          </a:p>
          <a:p>
            <a:r>
              <a:rPr lang="en-US" dirty="0">
                <a:solidFill>
                  <a:srgbClr val="000000"/>
                </a:solidFill>
              </a:rPr>
              <a:t>             </a:t>
            </a:r>
            <a:r>
              <a:rPr lang="en-US" b="0" i="0" u="none" strike="noStrike" baseline="0" dirty="0">
                <a:solidFill>
                  <a:srgbClr val="000000"/>
                </a:solidFill>
              </a:rPr>
              <a:t>(1) AKA: "Yankauer" or "Tonsil Tip“, </a:t>
            </a:r>
          </a:p>
          <a:p>
            <a:r>
              <a:rPr lang="en-US" dirty="0">
                <a:solidFill>
                  <a:srgbClr val="000000"/>
                </a:solidFill>
              </a:rPr>
              <a:t>             </a:t>
            </a:r>
            <a:r>
              <a:rPr lang="en-US" b="0" i="0" u="none" strike="noStrike" baseline="0" dirty="0">
                <a:solidFill>
                  <a:srgbClr val="000000"/>
                </a:solidFill>
              </a:rPr>
              <a:t>(2) Suction large volumes of fluid rapidly, </a:t>
            </a:r>
          </a:p>
          <a:p>
            <a:r>
              <a:rPr lang="en-US" dirty="0">
                <a:solidFill>
                  <a:srgbClr val="000000"/>
                </a:solidFill>
              </a:rPr>
              <a:t>             </a:t>
            </a:r>
            <a:r>
              <a:rPr lang="en-US" b="0" i="0" u="none" strike="noStrike" baseline="0" dirty="0">
                <a:solidFill>
                  <a:srgbClr val="000000"/>
                </a:solidFill>
              </a:rPr>
              <a:t>(3) Standard Size. </a:t>
            </a:r>
          </a:p>
          <a:p>
            <a:r>
              <a:rPr lang="en-US" dirty="0">
                <a:solidFill>
                  <a:srgbClr val="000000"/>
                </a:solidFill>
              </a:rPr>
              <a:t>       </a:t>
            </a:r>
            <a:r>
              <a:rPr lang="en-US" b="0" i="0" u="none" strike="noStrike" baseline="0" dirty="0">
                <a:solidFill>
                  <a:srgbClr val="000000"/>
                </a:solidFill>
              </a:rPr>
              <a:t>b) Soft catheters:</a:t>
            </a:r>
          </a:p>
          <a:p>
            <a:r>
              <a:rPr lang="en-US" dirty="0">
                <a:solidFill>
                  <a:srgbClr val="000000"/>
                </a:solidFill>
              </a:rPr>
              <a:t>            </a:t>
            </a:r>
            <a:r>
              <a:rPr lang="en-US" b="0" i="0" u="none" strike="noStrike" baseline="0" dirty="0">
                <a:solidFill>
                  <a:srgbClr val="000000"/>
                </a:solidFill>
              </a:rPr>
              <a:t> (1) Can be placed in Oropharynx, Nasopharynx, or down advanced airways, </a:t>
            </a:r>
          </a:p>
          <a:p>
            <a:r>
              <a:rPr lang="en-US" b="0" i="0" u="none" strike="noStrike" baseline="0" dirty="0">
                <a:solidFill>
                  <a:srgbClr val="000000"/>
                </a:solidFill>
              </a:rPr>
              <a:t>             (2) Various Sizes,</a:t>
            </a:r>
          </a:p>
          <a:p>
            <a:r>
              <a:rPr lang="en-US" b="0" i="0" u="none" strike="noStrike" baseline="0" dirty="0">
                <a:solidFill>
                  <a:srgbClr val="000000"/>
                </a:solidFill>
              </a:rPr>
              <a:t>             (3) Smaller inside diameter than hard tip catheters. </a:t>
            </a:r>
          </a:p>
          <a:p>
            <a:endParaRPr lang="en-US" b="0" i="0" u="none" strike="noStrike" baseline="0" dirty="0">
              <a:solidFill>
                <a:srgbClr val="000000"/>
              </a:solidFill>
            </a:endParaRPr>
          </a:p>
          <a:p>
            <a:r>
              <a:rPr lang="en-US" b="0" i="0" u="none" strike="noStrike" baseline="0" dirty="0">
                <a:solidFill>
                  <a:srgbClr val="000000"/>
                </a:solidFill>
              </a:rPr>
              <a:t>Suctioning the upper airway is critical to prevention of aspirate. Mortality increases significantly if  </a:t>
            </a:r>
          </a:p>
          <a:p>
            <a:r>
              <a:rPr lang="en-US" dirty="0">
                <a:solidFill>
                  <a:srgbClr val="000000"/>
                </a:solidFill>
              </a:rPr>
              <a:t>    </a:t>
            </a:r>
            <a:r>
              <a:rPr lang="en-US" b="0" i="0" u="none" strike="noStrike" baseline="0" dirty="0">
                <a:solidFill>
                  <a:srgbClr val="000000"/>
                </a:solidFill>
              </a:rPr>
              <a:t>aspiration occurs.</a:t>
            </a:r>
          </a:p>
          <a:p>
            <a:endParaRPr lang="en-US" dirty="0">
              <a:solidFill>
                <a:srgbClr val="000000"/>
              </a:solidFill>
            </a:endParaRPr>
          </a:p>
          <a:p>
            <a:r>
              <a:rPr lang="en-US" dirty="0">
                <a:solidFill>
                  <a:srgbClr val="000000"/>
                </a:solidFill>
              </a:rPr>
              <a:t>When s</a:t>
            </a:r>
            <a:r>
              <a:rPr lang="en-US" b="0" i="0" u="none" strike="noStrike" baseline="0" dirty="0">
                <a:solidFill>
                  <a:srgbClr val="000000"/>
                </a:solidFill>
              </a:rPr>
              <a:t>uctioning trachea with Multi-Lumen Airway in place may necessitate injection of  3 to 5 cc's of  </a:t>
            </a:r>
          </a:p>
          <a:p>
            <a:r>
              <a:rPr lang="en-US" dirty="0">
                <a:solidFill>
                  <a:srgbClr val="000000"/>
                </a:solidFill>
              </a:rPr>
              <a:t>     s</a:t>
            </a:r>
            <a:r>
              <a:rPr lang="en-US" b="0" i="0" u="none" strike="noStrike" baseline="0" dirty="0">
                <a:solidFill>
                  <a:srgbClr val="000000"/>
                </a:solidFill>
              </a:rPr>
              <a:t>terile water down advanced airway to loosen secretions. </a:t>
            </a:r>
          </a:p>
          <a:p>
            <a:endParaRPr lang="en-US" sz="1100" b="0" i="0" u="none" strike="noStrike" baseline="0" dirty="0">
              <a:solidFill>
                <a:srgbClr val="000000"/>
              </a:solidFill>
            </a:endParaRPr>
          </a:p>
          <a:p>
            <a:endParaRPr lang="en-US" sz="1100" b="0" i="0" u="none" strike="noStrike" baseline="0" dirty="0">
              <a:solidFill>
                <a:srgbClr val="000000"/>
              </a:solidFill>
            </a:endParaRPr>
          </a:p>
          <a:p>
            <a:endParaRPr lang="en-US" sz="1100" b="0" i="0" u="none" strike="noStrike" baseline="0" dirty="0">
              <a:solidFill>
                <a:srgbClr val="000000"/>
              </a:solidFill>
            </a:endParaRPr>
          </a:p>
          <a:p>
            <a:endParaRPr lang="en-US" sz="1100" b="0" i="0" u="none" strike="noStrike" baseline="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dirty="0">
              <a:solidFill>
                <a:srgbClr val="000000"/>
              </a:solidFill>
            </a:endParaRPr>
          </a:p>
          <a:p>
            <a:endParaRPr lang="en-US" sz="1100" b="0" i="0" u="none" strike="noStrike" baseline="0" dirty="0">
              <a:solidFill>
                <a:srgbClr val="000000"/>
              </a:solidFill>
            </a:endParaRPr>
          </a:p>
          <a:p>
            <a:endParaRPr lang="en-US" sz="1100" b="0" i="0" u="none" strike="noStrike" baseline="0" dirty="0">
              <a:solidFill>
                <a:srgbClr val="000000"/>
              </a:solidFill>
            </a:endParaRPr>
          </a:p>
          <a:p>
            <a:endParaRPr lang="en-US" sz="1100" b="0" i="0" u="none" strike="noStrike" baseline="0" dirty="0">
              <a:solidFill>
                <a:srgbClr val="000000"/>
              </a:solidFill>
            </a:endParaRPr>
          </a:p>
          <a:p>
            <a:endParaRPr lang="en-US" sz="1100" dirty="0"/>
          </a:p>
          <a:p>
            <a:endParaRPr lang="en-US" dirty="0"/>
          </a:p>
        </p:txBody>
      </p:sp>
    </p:spTree>
    <p:extLst>
      <p:ext uri="{BB962C8B-B14F-4D97-AF65-F5344CB8AC3E}">
        <p14:creationId xmlns:p14="http://schemas.microsoft.com/office/powerpoint/2010/main" val="919034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endParaRPr lang="en-US" spc="-15" dirty="0"/>
          </a:p>
          <a:p>
            <a:r>
              <a:rPr lang="en-US" dirty="0"/>
              <a:t>Suction Assisted Laryngoscopy and Airway Decontamination (SALAD)</a:t>
            </a:r>
          </a:p>
          <a:p>
            <a:endParaRPr lang="en-US" sz="1400" dirty="0"/>
          </a:p>
          <a:p>
            <a:r>
              <a:rPr lang="en-US" sz="1400" dirty="0">
                <a:hlinkClick r:id="rId3"/>
              </a:rPr>
              <a:t>https://youtu.be/qRT1ncS1d28</a:t>
            </a:r>
            <a:r>
              <a:rPr lang="en-US" sz="1400" dirty="0"/>
              <a:t>    </a:t>
            </a:r>
          </a:p>
          <a:p>
            <a:endParaRPr lang="en-US" dirty="0"/>
          </a:p>
          <a:p>
            <a:r>
              <a:rPr lang="en-US" dirty="0"/>
              <a:t>Dr. James DuCanto  developed his SALAD technique to quickly clear the airway, eliminating the most common source of intubation failure and reducing the mortality rate associated with aspiration.</a:t>
            </a:r>
          </a:p>
          <a:p>
            <a:r>
              <a:rPr lang="en-US" dirty="0"/>
              <a:t>The SALAD technique uses aggressive suction to quickly clear the airway, allowing a first responder or other provider to intubate the patient. The catheter can be left in place during intubation, providing an easy route for removing blood or other contaminants during and after intubation. The technique offers easy access to the trachea, even when patients are continuously vomiting or bleeding.</a:t>
            </a:r>
          </a:p>
          <a:p>
            <a:endParaRPr lang="en-US" sz="1400" dirty="0"/>
          </a:p>
        </p:txBody>
      </p:sp>
    </p:spTree>
    <p:extLst>
      <p:ext uri="{BB962C8B-B14F-4D97-AF65-F5344CB8AC3E}">
        <p14:creationId xmlns:p14="http://schemas.microsoft.com/office/powerpoint/2010/main" val="667304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284163"/>
            <a:ext cx="4114800" cy="3086100"/>
          </a:xfrm>
        </p:spPr>
      </p:sp>
      <p:sp>
        <p:nvSpPr>
          <p:cNvPr id="3" name="Notes Placeholder 2"/>
          <p:cNvSpPr>
            <a:spLocks noGrp="1"/>
          </p:cNvSpPr>
          <p:nvPr>
            <p:ph type="body" idx="1"/>
          </p:nvPr>
        </p:nvSpPr>
        <p:spPr>
          <a:xfrm>
            <a:off x="685800" y="3514381"/>
            <a:ext cx="5486400" cy="51708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Times New Roman" panose="02020603050405020304" pitchFamily="18" charset="0"/>
                <a:cs typeface="Times New Roman" panose="02020603050405020304" pitchFamily="18" charset="0"/>
              </a:rPr>
              <a:t>The purpose of SGA training aid is to teach the proper placement of a supraglottic airway (SGA) device in the patient experiencing an airway or breathing emergency.</a:t>
            </a:r>
            <a:r>
              <a:rPr lang="en-US" dirty="0">
                <a:solidFill>
                  <a:srgbClr val="000000"/>
                </a:solidFill>
                <a:effectLst/>
                <a:ea typeface="Calibri" panose="020F0502020204030204" pitchFamily="34" charset="0"/>
                <a:cs typeface="Times New Roman" panose="02020603050405020304" pitchFamily="18" charset="0"/>
              </a:rPr>
              <a:t> Any currently certified EMT/AEMT/PM or EMT/AEMT/PM course student is eligible to participate in the class.</a:t>
            </a:r>
            <a:endParaRPr lang="en-US"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Times New Roman" panose="02020603050405020304" pitchFamily="18" charset="0"/>
              </a:rPr>
              <a:t>Successful completion of the SGA curriculum is required to receive endorsement by the Washington State Department of Health. Permission to use the supraglottic airway device is given by each county’s Medical Program Director by means of their county protocols.</a:t>
            </a:r>
          </a:p>
          <a:p>
            <a:pPr marL="0" marR="0">
              <a:spcBef>
                <a:spcPts val="1200"/>
              </a:spcBef>
              <a:spcAft>
                <a:spcPts val="300"/>
              </a:spcAft>
            </a:pPr>
            <a:r>
              <a:rPr lang="en-US" b="1" i="0" dirty="0">
                <a:effectLst/>
                <a:ea typeface="Calibri" panose="020F0502020204030204" pitchFamily="34" charset="0"/>
              </a:rPr>
              <a:t>Course Completion Requirements</a:t>
            </a:r>
            <a:endParaRPr lang="en-US" b="1" i="1" dirty="0">
              <a:effectLst/>
              <a:ea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AutoNum type="arabicPeriod"/>
              <a:tabLst>
                <a:tab pos="457200" algn="l"/>
              </a:tabLst>
            </a:pPr>
            <a:r>
              <a:rPr lang="en-US" dirty="0">
                <a:effectLst/>
                <a:ea typeface="Calibri" panose="020F0502020204030204" pitchFamily="34" charset="0"/>
                <a:cs typeface="Calibri" panose="020F0502020204030204" pitchFamily="34" charset="0"/>
              </a:rPr>
              <a:t>Course participants must successfully complete all objectives.</a:t>
            </a:r>
          </a:p>
          <a:p>
            <a:pPr marL="342900" marR="0" lvl="0" indent="-342900">
              <a:lnSpc>
                <a:spcPct val="107000"/>
              </a:lnSpc>
              <a:spcBef>
                <a:spcPts val="0"/>
              </a:spcBef>
              <a:spcAft>
                <a:spcPts val="0"/>
              </a:spcAft>
              <a:buFont typeface="Times New Roman" panose="02020603050405020304" pitchFamily="18" charset="0"/>
              <a:buAutoNum type="arabicPeriod"/>
              <a:tabLst>
                <a:tab pos="457200" algn="l"/>
              </a:tabLst>
            </a:pPr>
            <a:r>
              <a:rPr lang="en-US" dirty="0">
                <a:effectLst/>
                <a:ea typeface="Calibri" panose="020F0502020204030204" pitchFamily="34" charset="0"/>
                <a:cs typeface="Calibri" panose="020F0502020204030204" pitchFamily="34" charset="0"/>
              </a:rPr>
              <a:t>Course participants must pass a written exam and that exam will be reviewed with the class by the instructor.</a:t>
            </a:r>
          </a:p>
          <a:p>
            <a:pPr marL="342900" marR="0" lvl="0" indent="-342900">
              <a:lnSpc>
                <a:spcPct val="107000"/>
              </a:lnSpc>
              <a:spcBef>
                <a:spcPts val="0"/>
              </a:spcBef>
              <a:spcAft>
                <a:spcPts val="800"/>
              </a:spcAft>
              <a:buFont typeface="Times New Roman" panose="02020603050405020304" pitchFamily="18" charset="0"/>
              <a:buAutoNum type="arabicPeriod"/>
              <a:tabLst>
                <a:tab pos="457200" algn="l"/>
              </a:tabLst>
            </a:pPr>
            <a:r>
              <a:rPr lang="en-US" dirty="0">
                <a:effectLst/>
                <a:ea typeface="Calibri" panose="020F0502020204030204" pitchFamily="34" charset="0"/>
                <a:cs typeface="Calibri" panose="020F0502020204030204" pitchFamily="34" charset="0"/>
              </a:rPr>
              <a:t>Course participants must pass the SGA practical skill evaluation.</a:t>
            </a:r>
          </a:p>
          <a:p>
            <a:pPr marL="0" marR="0">
              <a:lnSpc>
                <a:spcPct val="107000"/>
              </a:lnSpc>
              <a:spcBef>
                <a:spcPts val="0"/>
              </a:spcBef>
              <a:spcAft>
                <a:spcPts val="0"/>
              </a:spcAft>
            </a:pPr>
            <a:r>
              <a:rPr lang="en-US" b="1" dirty="0">
                <a:effectLst/>
                <a:ea typeface="Calibri" panose="020F0502020204030204" pitchFamily="34" charset="0"/>
                <a:cs typeface="Times New Roman" panose="02020603050405020304" pitchFamily="18" charset="0"/>
              </a:rPr>
              <a:t>Initial SGA Endorsement </a:t>
            </a:r>
            <a:endParaRPr lang="en-US"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ea typeface="Calibri" panose="020F0502020204030204" pitchFamily="34" charset="0"/>
                <a:cs typeface="Times New Roman" panose="02020603050405020304" pitchFamily="18" charset="0"/>
              </a:rPr>
              <a:t>The individual must successfully complete an initial SGA course. The SEI must submit to DOH the EMS Course Completion Verification roster form along with a copy of each student’s  Certificate or Letter of Course Completion. </a:t>
            </a:r>
          </a:p>
          <a:p>
            <a:pPr marL="0" marR="0">
              <a:lnSpc>
                <a:spcPct val="107000"/>
              </a:lnSpc>
              <a:spcBef>
                <a:spcPts val="0"/>
              </a:spcBef>
              <a:spcAft>
                <a:spcPts val="0"/>
              </a:spcAft>
            </a:pPr>
            <a:r>
              <a:rPr lang="en-US" b="1" dirty="0">
                <a:effectLst/>
                <a:ea typeface="Calibri" panose="020F0502020204030204" pitchFamily="34" charset="0"/>
                <a:cs typeface="Times New Roman" panose="02020603050405020304" pitchFamily="18" charset="0"/>
              </a:rPr>
              <a:t>Renewal of SGA Endorsement</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tabLst>
                <a:tab pos="457200" algn="l"/>
              </a:tabLst>
            </a:pPr>
            <a:r>
              <a:rPr lang="en-US" dirty="0">
                <a:effectLst/>
                <a:ea typeface="Calibri" panose="020F0502020204030204" pitchFamily="34" charset="0"/>
                <a:cs typeface="Times New Roman" panose="02020603050405020304" pitchFamily="18" charset="0"/>
              </a:rPr>
              <a:t>1.      EMTs with an SGA endorsement must complete didactic and practical skills training/evaluation during their certification period via the OTEP or CME method.  </a:t>
            </a:r>
          </a:p>
          <a:p>
            <a:pPr marL="342900" marR="0" lvl="0" indent="-342900">
              <a:lnSpc>
                <a:spcPct val="107000"/>
              </a:lnSpc>
              <a:spcBef>
                <a:spcPts val="0"/>
              </a:spcBef>
              <a:spcAft>
                <a:spcPts val="0"/>
              </a:spcAft>
              <a:buFont typeface="+mj-lt"/>
              <a:buAutoNum type="arabicPeriod" startAt="2"/>
              <a:tabLst>
                <a:tab pos="457200" algn="l"/>
              </a:tabLst>
            </a:pPr>
            <a:r>
              <a:rPr lang="en-US" dirty="0">
                <a:effectLst/>
                <a:ea typeface="Calibri" panose="020F0502020204030204" pitchFamily="34" charset="0"/>
                <a:cs typeface="Times New Roman" panose="02020603050405020304" pitchFamily="18" charset="0"/>
              </a:rPr>
              <a:t>Renewal of the SGA endorsement is ‘automatic’ when applying for recertification in the Secure Access Washington (SAW) system.</a:t>
            </a:r>
          </a:p>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3</a:t>
            </a:fld>
            <a:endParaRPr lang="en-US" dirty="0"/>
          </a:p>
        </p:txBody>
      </p:sp>
    </p:spTree>
    <p:extLst>
      <p:ext uri="{BB962C8B-B14F-4D97-AF65-F5344CB8AC3E}">
        <p14:creationId xmlns:p14="http://schemas.microsoft.com/office/powerpoint/2010/main" val="2175941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r>
              <a:rPr lang="en-US" baseline="0" dirty="0"/>
              <a:t>When to use the BVM:</a:t>
            </a:r>
          </a:p>
          <a:p>
            <a:pPr lvl="1"/>
            <a:r>
              <a:rPr lang="en-US" baseline="0" dirty="0"/>
              <a:t>Apnea,</a:t>
            </a:r>
          </a:p>
          <a:p>
            <a:pPr lvl="1"/>
            <a:r>
              <a:rPr lang="en-US" baseline="0" dirty="0"/>
              <a:t>Hypoventilation,</a:t>
            </a:r>
          </a:p>
          <a:p>
            <a:pPr lvl="1"/>
            <a:r>
              <a:rPr lang="en-US" baseline="0" dirty="0"/>
              <a:t>Pulmonary edema,</a:t>
            </a:r>
          </a:p>
          <a:p>
            <a:pPr lvl="1"/>
            <a:r>
              <a:rPr lang="en-US" baseline="0" dirty="0"/>
              <a:t>Severe SOB if they will  let you,</a:t>
            </a:r>
          </a:p>
          <a:p>
            <a:pPr lvl="1"/>
            <a:r>
              <a:rPr lang="en-US" baseline="0" dirty="0"/>
              <a:t>If Spo2 drops below 94% during the apneic period of Rapid Sequence Intubation (RSI).</a:t>
            </a:r>
          </a:p>
          <a:p>
            <a:pPr marL="228600" indent="-228600">
              <a:buAutoNum type="arabicPeriod"/>
            </a:pPr>
            <a:endParaRPr lang="en-US" baseline="0" dirty="0"/>
          </a:p>
          <a:p>
            <a:r>
              <a:rPr lang="en-US" baseline="0" dirty="0"/>
              <a:t>Use </a:t>
            </a:r>
            <a:r>
              <a:rPr lang="en-US" b="1" baseline="0" dirty="0"/>
              <a:t>two rescuers </a:t>
            </a:r>
            <a:r>
              <a:rPr lang="en-US" baseline="0" dirty="0"/>
              <a:t>to ensure adequate seal of the BVM whenever possible.</a:t>
            </a:r>
          </a:p>
          <a:p>
            <a:r>
              <a:rPr lang="en-US" baseline="0" dirty="0"/>
              <a:t>Use disposable </a:t>
            </a:r>
            <a:r>
              <a:rPr lang="en-US" b="1" baseline="0" dirty="0"/>
              <a:t>PEEP </a:t>
            </a:r>
            <a:r>
              <a:rPr lang="en-US" baseline="0" dirty="0"/>
              <a:t>valve if you can get your hands on them.</a:t>
            </a:r>
          </a:p>
          <a:p>
            <a:r>
              <a:rPr lang="en-US" baseline="0" dirty="0"/>
              <a:t>Remember oxygen is not flowing to the patient if you are not </a:t>
            </a:r>
            <a:r>
              <a:rPr lang="en-US" b="1" baseline="0" dirty="0"/>
              <a:t>squeezing the bag </a:t>
            </a:r>
            <a:r>
              <a:rPr lang="en-US" baseline="0" dirty="0"/>
              <a:t>(this is not an airline face mask).</a:t>
            </a:r>
          </a:p>
          <a:p>
            <a:pPr algn="l"/>
            <a:endParaRPr lang="en-US" b="0" i="0" u="none" strike="noStrike" baseline="0" dirty="0">
              <a:solidFill>
                <a:srgbClr val="000000"/>
              </a:solidFill>
            </a:endParaRPr>
          </a:p>
          <a:p>
            <a:pPr algn="l"/>
            <a:r>
              <a:rPr lang="en-US" b="0" i="0" u="none" strike="noStrike" baseline="0" dirty="0">
                <a:solidFill>
                  <a:srgbClr val="000000"/>
                </a:solidFill>
              </a:rPr>
              <a:t>Caution: </a:t>
            </a:r>
            <a:r>
              <a:rPr lang="en-US" b="0" i="0" u="sng" strike="noStrike" baseline="0" dirty="0">
                <a:solidFill>
                  <a:srgbClr val="000000"/>
                </a:solidFill>
              </a:rPr>
              <a:t>Gastric Distention </a:t>
            </a:r>
            <a:r>
              <a:rPr lang="en-US" b="0" i="0" u="none" strike="noStrike" baseline="0" dirty="0">
                <a:solidFill>
                  <a:srgbClr val="000000"/>
                </a:solidFill>
              </a:rPr>
              <a:t>occurs when air becomes trapped in the stomach. </a:t>
            </a:r>
          </a:p>
          <a:p>
            <a:r>
              <a:rPr lang="en-US" dirty="0">
                <a:solidFill>
                  <a:srgbClr val="000000"/>
                </a:solidFill>
              </a:rPr>
              <a:t>                Very common when ventilating non-intubated patients:</a:t>
            </a:r>
          </a:p>
          <a:p>
            <a:r>
              <a:rPr lang="en-US" dirty="0">
                <a:solidFill>
                  <a:srgbClr val="000000"/>
                </a:solidFill>
              </a:rPr>
              <a:t>	(1) Stomach diameter increases,</a:t>
            </a:r>
          </a:p>
          <a:p>
            <a:r>
              <a:rPr lang="en-US" dirty="0">
                <a:solidFill>
                  <a:srgbClr val="000000"/>
                </a:solidFill>
              </a:rPr>
              <a:t>	(2) Pushes against diaphragm, </a:t>
            </a:r>
          </a:p>
          <a:p>
            <a:r>
              <a:rPr lang="en-US" dirty="0">
                <a:solidFill>
                  <a:srgbClr val="000000"/>
                </a:solidFill>
              </a:rPr>
              <a:t>	(3) Interferes with lung expansion:				      (a) Abdomen becomes increasingly distended, </a:t>
            </a:r>
          </a:p>
          <a:p>
            <a:r>
              <a:rPr lang="en-US" dirty="0">
                <a:solidFill>
                  <a:srgbClr val="000000"/>
                </a:solidFill>
              </a:rPr>
              <a:t>	      (b) Resistance to Bag Valve Mask Ventilation. </a:t>
            </a:r>
          </a:p>
          <a:p>
            <a:r>
              <a:rPr lang="en-US" dirty="0">
                <a:solidFill>
                  <a:srgbClr val="000000"/>
                </a:solidFill>
              </a:rPr>
              <a:t>               Prevention:</a:t>
            </a:r>
          </a:p>
          <a:p>
            <a:r>
              <a:rPr lang="en-US" dirty="0">
                <a:solidFill>
                  <a:srgbClr val="000000"/>
                </a:solidFill>
              </a:rPr>
              <a:t>	(1) Ensure patient’s airway is properly positioned.</a:t>
            </a:r>
          </a:p>
          <a:p>
            <a:r>
              <a:rPr lang="en-US" dirty="0">
                <a:solidFill>
                  <a:srgbClr val="000000"/>
                </a:solidFill>
              </a:rPr>
              <a:t>	(2) Ensure you ventilate at proper rate 1 q 5-6 seconds for adult.</a:t>
            </a:r>
          </a:p>
          <a:p>
            <a:r>
              <a:rPr lang="en-US" dirty="0">
                <a:solidFill>
                  <a:srgbClr val="000000"/>
                </a:solidFill>
              </a:rPr>
              <a:t>	(3) Ventilate only to see chest begin to rise.</a:t>
            </a:r>
          </a:p>
          <a:p>
            <a:r>
              <a:rPr lang="en-US" dirty="0">
                <a:solidFill>
                  <a:srgbClr val="000000"/>
                </a:solidFill>
              </a:rPr>
              <a:t>              </a:t>
            </a:r>
            <a:r>
              <a:rPr lang="en-US" b="0" i="0" u="none" strike="noStrike" baseline="0" dirty="0">
                <a:solidFill>
                  <a:srgbClr val="000000"/>
                </a:solidFill>
              </a:rPr>
              <a:t>Management:</a:t>
            </a:r>
            <a:endParaRPr lang="en-US" dirty="0">
              <a:solidFill>
                <a:srgbClr val="000000"/>
              </a:solidFill>
            </a:endParaRPr>
          </a:p>
          <a:p>
            <a:r>
              <a:rPr lang="en-US" b="0" i="0" u="none" strike="noStrike" baseline="0" dirty="0">
                <a:solidFill>
                  <a:srgbClr val="000000"/>
                </a:solidFill>
              </a:rPr>
              <a:t>	(1) May be reduced by increasing Bag Valve Mask Ventilation time: </a:t>
            </a:r>
          </a:p>
          <a:p>
            <a:r>
              <a:rPr lang="en-US" dirty="0">
                <a:solidFill>
                  <a:srgbClr val="000000"/>
                </a:solidFill>
              </a:rPr>
              <a:t>	      </a:t>
            </a:r>
            <a:r>
              <a:rPr lang="en-US" b="0" i="0" u="none" strike="noStrike" baseline="0" dirty="0">
                <a:solidFill>
                  <a:srgbClr val="000000"/>
                </a:solidFill>
              </a:rPr>
              <a:t>(a) Adults: 1.5-2 seconds, </a:t>
            </a:r>
          </a:p>
          <a:p>
            <a:r>
              <a:rPr lang="en-US" dirty="0">
                <a:solidFill>
                  <a:srgbClr val="000000"/>
                </a:solidFill>
              </a:rPr>
              <a:t>        </a:t>
            </a:r>
            <a:r>
              <a:rPr lang="en-US" b="0" i="0" u="none" strike="noStrike" baseline="0" dirty="0">
                <a:solidFill>
                  <a:srgbClr val="000000"/>
                </a:solidFill>
              </a:rPr>
              <a:t>	      (b) Peds: 1-1.5 seconds. </a:t>
            </a:r>
          </a:p>
          <a:p>
            <a:r>
              <a:rPr lang="en-US" b="0" i="0" u="none" strike="noStrike" baseline="0" dirty="0">
                <a:solidFill>
                  <a:srgbClr val="000000"/>
                </a:solidFill>
              </a:rPr>
              <a:t>	(2) Prepare for large volume suction. </a:t>
            </a:r>
          </a:p>
          <a:p>
            <a:endParaRPr lang="en-US" b="0" i="0" u="none" strike="noStrike" baseline="0" dirty="0">
              <a:solidFill>
                <a:srgbClr val="000000"/>
              </a:solidFill>
            </a:endParaRP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1361213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r>
              <a:rPr lang="en-US" dirty="0"/>
              <a:t>In addition to appropriate personal protection equipment, HEPA viral filtration to reduce aerosolization with BVM or SGA placement is recommended. </a:t>
            </a:r>
          </a:p>
          <a:p>
            <a:r>
              <a:rPr lang="en-US" dirty="0"/>
              <a:t>When performing BVM ventilation, the HEPA viral filter is attached directly to the mask, with the bag attached on the opposite side.</a:t>
            </a:r>
          </a:p>
        </p:txBody>
      </p:sp>
    </p:spTree>
    <p:extLst>
      <p:ext uri="{BB962C8B-B14F-4D97-AF65-F5344CB8AC3E}">
        <p14:creationId xmlns:p14="http://schemas.microsoft.com/office/powerpoint/2010/main" val="1535523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r>
              <a:rPr lang="en-US" dirty="0">
                <a:solidFill>
                  <a:schemeClr val="tx1">
                    <a:lumMod val="85000"/>
                    <a:lumOff val="15000"/>
                  </a:schemeClr>
                </a:solidFill>
              </a:rPr>
              <a:t>Check that the bag is working properly.</a:t>
            </a:r>
          </a:p>
          <a:p>
            <a:r>
              <a:rPr lang="en-US" dirty="0">
                <a:solidFill>
                  <a:schemeClr val="tx1">
                    <a:lumMod val="85000"/>
                    <a:lumOff val="15000"/>
                  </a:schemeClr>
                </a:solidFill>
              </a:rPr>
              <a:t>Check exhalation valve.</a:t>
            </a:r>
          </a:p>
          <a:p>
            <a:r>
              <a:rPr lang="en-US" dirty="0">
                <a:solidFill>
                  <a:schemeClr val="tx1">
                    <a:lumMod val="85000"/>
                    <a:lumOff val="15000"/>
                  </a:schemeClr>
                </a:solidFill>
              </a:rPr>
              <a:t>Check pop-off valve and disable if needed.</a:t>
            </a:r>
          </a:p>
          <a:p>
            <a:r>
              <a:rPr lang="en-US" dirty="0">
                <a:solidFill>
                  <a:schemeClr val="tx1">
                    <a:lumMod val="85000"/>
                    <a:lumOff val="15000"/>
                  </a:schemeClr>
                </a:solidFill>
              </a:rPr>
              <a:t>Use PEEP when available.</a:t>
            </a:r>
          </a:p>
          <a:p>
            <a:endParaRPr lang="en-US" dirty="0"/>
          </a:p>
        </p:txBody>
      </p:sp>
    </p:spTree>
    <p:extLst>
      <p:ext uri="{BB962C8B-B14F-4D97-AF65-F5344CB8AC3E}">
        <p14:creationId xmlns:p14="http://schemas.microsoft.com/office/powerpoint/2010/main" val="367195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Increases alveolar recruitment in patients with shunting as in pneumonia, pulmonary edema, etc.</a:t>
            </a:r>
          </a:p>
          <a:p>
            <a:endParaRPr lang="en-US" dirty="0"/>
          </a:p>
          <a:p>
            <a:r>
              <a:rPr lang="en-US" dirty="0"/>
              <a:t>PEEP should initially be set at 5 cm of water which is the amount of PEEP that is normally present in the airway prior to intubation. Once intubated this pressure is taken away. </a:t>
            </a:r>
          </a:p>
          <a:p>
            <a:r>
              <a:rPr lang="en-US" dirty="0"/>
              <a:t>Normal PEEP values range from 5 to 10 cm water.</a:t>
            </a:r>
          </a:p>
          <a:p>
            <a:endParaRPr lang="en-US" dirty="0"/>
          </a:p>
          <a:p>
            <a:r>
              <a:rPr lang="en-US" dirty="0"/>
              <a:t>Use care with any PEEP increases as there can be adverse complications:</a:t>
            </a:r>
          </a:p>
          <a:p>
            <a:r>
              <a:rPr lang="en-US" dirty="0"/>
              <a:t> 	Decreased BP due to decreased venous return.</a:t>
            </a:r>
          </a:p>
          <a:p>
            <a:r>
              <a:rPr lang="en-US" dirty="0"/>
              <a:t>	Increased intracranial pressure.</a:t>
            </a:r>
          </a:p>
          <a:p>
            <a:r>
              <a:rPr lang="en-US" dirty="0"/>
              <a:t>	Increased intrathoracic pressure leading to pneumothorax or tension  </a:t>
            </a:r>
          </a:p>
          <a:p>
            <a:r>
              <a:rPr lang="en-US" dirty="0"/>
              <a:t>                          pneumothorax.</a:t>
            </a:r>
          </a:p>
          <a:p>
            <a:endParaRPr lang="en-US" dirty="0"/>
          </a:p>
        </p:txBody>
      </p:sp>
    </p:spTree>
    <p:extLst>
      <p:ext uri="{BB962C8B-B14F-4D97-AF65-F5344CB8AC3E}">
        <p14:creationId xmlns:p14="http://schemas.microsoft.com/office/powerpoint/2010/main" val="1072541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34EEC-48B4-AF47-A1DD-624DD35A5B4F}" type="slidenum">
              <a:rPr lang="en-US" smtClean="0"/>
              <a:t>34</a:t>
            </a:fld>
            <a:endParaRPr lang="en-US" dirty="0"/>
          </a:p>
        </p:txBody>
      </p:sp>
    </p:spTree>
    <p:extLst>
      <p:ext uri="{BB962C8B-B14F-4D97-AF65-F5344CB8AC3E}">
        <p14:creationId xmlns:p14="http://schemas.microsoft.com/office/powerpoint/2010/main" val="1888906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you use the proper size mask and bag for the patient.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orbel"/>
              </a:rPr>
              <a:t>Watch for </a:t>
            </a:r>
            <a:r>
              <a:rPr lang="en-US" sz="1200" spc="-20" dirty="0">
                <a:cs typeface="Corbel"/>
              </a:rPr>
              <a:t>symmetrical </a:t>
            </a:r>
            <a:r>
              <a:rPr lang="en-US" sz="1200" spc="-35" dirty="0">
                <a:cs typeface="Corbel"/>
              </a:rPr>
              <a:t>rise </a:t>
            </a:r>
            <a:r>
              <a:rPr lang="en-US" sz="1200" spc="5" dirty="0">
                <a:cs typeface="Corbel"/>
              </a:rPr>
              <a:t>and </a:t>
            </a:r>
            <a:r>
              <a:rPr lang="en-US" sz="1200" spc="-10" dirty="0">
                <a:cs typeface="Corbel"/>
              </a:rPr>
              <a:t>fall </a:t>
            </a:r>
            <a:r>
              <a:rPr lang="en-US" sz="1200" dirty="0">
                <a:cs typeface="Corbel"/>
              </a:rPr>
              <a:t>of the</a:t>
            </a:r>
            <a:r>
              <a:rPr lang="en-US" sz="1200" spc="80" dirty="0">
                <a:cs typeface="Corbel"/>
              </a:rPr>
              <a:t> </a:t>
            </a:r>
            <a:r>
              <a:rPr lang="en-US" sz="1200" spc="-15" dirty="0">
                <a:cs typeface="Corbel"/>
              </a:rPr>
              <a:t>chest.</a:t>
            </a:r>
            <a:endParaRPr lang="en-US" sz="1200" dirty="0">
              <a:cs typeface="Corbel"/>
            </a:endParaRPr>
          </a:p>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35</a:t>
            </a:fld>
            <a:endParaRPr lang="en-US" dirty="0"/>
          </a:p>
        </p:txBody>
      </p:sp>
    </p:spTree>
    <p:extLst>
      <p:ext uri="{BB962C8B-B14F-4D97-AF65-F5344CB8AC3E}">
        <p14:creationId xmlns:p14="http://schemas.microsoft.com/office/powerpoint/2010/main" val="3146517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160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r>
              <a:rPr lang="en-US" dirty="0"/>
              <a:t>Explained in coming slides.</a:t>
            </a:r>
          </a:p>
        </p:txBody>
      </p:sp>
    </p:spTree>
    <p:extLst>
      <p:ext uri="{BB962C8B-B14F-4D97-AF65-F5344CB8AC3E}">
        <p14:creationId xmlns:p14="http://schemas.microsoft.com/office/powerpoint/2010/main" val="208943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defRPr/>
            </a:pPr>
            <a:r>
              <a:rPr lang="en-US" dirty="0">
                <a:solidFill>
                  <a:srgbClr val="333333"/>
                </a:solidFill>
              </a:rPr>
              <a:t>Radiation therapy to the nasopharynx and neck could cause changes in the stability of the airway and the function of the upper airway dilator musculature, which in turn affect upper airway compliance and resistance.</a:t>
            </a:r>
          </a:p>
          <a:p>
            <a:pPr lvl="0">
              <a:defRPr/>
            </a:pPr>
            <a:endParaRPr lang="en-US" dirty="0">
              <a:solidFill>
                <a:srgbClr val="333333"/>
              </a:solidFill>
            </a:endParaRPr>
          </a:p>
          <a:p>
            <a:pPr lvl="0">
              <a:lnSpc>
                <a:spcPct val="107000"/>
              </a:lnSpc>
              <a:tabLst>
                <a:tab pos="457200" algn="l"/>
              </a:tabLst>
              <a:defRPr/>
            </a:pPr>
            <a:r>
              <a:rPr lang="en-US" dirty="0">
                <a:solidFill>
                  <a:prstClr val="black"/>
                </a:solidFill>
                <a:cs typeface="Arial" panose="020B0604020202020204" pitchFamily="34" charset="0"/>
              </a:rPr>
              <a:t>Restriction refers to lungs that require higher pressures to ventilate: </a:t>
            </a:r>
          </a:p>
          <a:p>
            <a:pPr lvl="1">
              <a:lnSpc>
                <a:spcPct val="107000"/>
              </a:lnSpc>
              <a:tabLst>
                <a:tab pos="457200" algn="l"/>
              </a:tabLst>
              <a:defRPr/>
            </a:pPr>
            <a:r>
              <a:rPr lang="en-US" dirty="0">
                <a:solidFill>
                  <a:prstClr val="black"/>
                </a:solidFill>
                <a:cs typeface="Arial" panose="020B0604020202020204" pitchFamily="34" charset="0"/>
              </a:rPr>
              <a:t>COPD,</a:t>
            </a:r>
          </a:p>
          <a:p>
            <a:pPr lvl="1">
              <a:lnSpc>
                <a:spcPct val="107000"/>
              </a:lnSpc>
              <a:tabLst>
                <a:tab pos="457200" algn="l"/>
              </a:tabLst>
              <a:defRPr/>
            </a:pPr>
            <a:r>
              <a:rPr lang="en-US" dirty="0">
                <a:solidFill>
                  <a:prstClr val="black"/>
                </a:solidFill>
                <a:cs typeface="Arial" panose="020B0604020202020204" pitchFamily="34" charset="0"/>
              </a:rPr>
              <a:t>ARDS,</a:t>
            </a:r>
          </a:p>
          <a:p>
            <a:pPr lvl="1">
              <a:lnSpc>
                <a:spcPct val="107000"/>
              </a:lnSpc>
              <a:tabLst>
                <a:tab pos="457200" algn="l"/>
              </a:tabLst>
              <a:defRPr/>
            </a:pPr>
            <a:r>
              <a:rPr lang="en-US" dirty="0">
                <a:solidFill>
                  <a:prstClr val="black"/>
                </a:solidFill>
                <a:cs typeface="Arial" panose="020B0604020202020204" pitchFamily="34" charset="0"/>
              </a:rPr>
              <a:t>Reactive airway with medium and small airway obstructions. </a:t>
            </a:r>
          </a:p>
          <a:p>
            <a:endParaRPr lang="en-US" dirty="0"/>
          </a:p>
        </p:txBody>
      </p:sp>
    </p:spTree>
    <p:extLst>
      <p:ext uri="{BB962C8B-B14F-4D97-AF65-F5344CB8AC3E}">
        <p14:creationId xmlns:p14="http://schemas.microsoft.com/office/powerpoint/2010/main" val="53331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lvl="0"/>
            <a:r>
              <a:rPr lang="en-US" b="0" i="0" dirty="0">
                <a:solidFill>
                  <a:srgbClr val="202124"/>
                </a:solidFill>
                <a:effectLst/>
              </a:rPr>
              <a:t>Obesity- </a:t>
            </a:r>
            <a:r>
              <a:rPr lang="en-US" dirty="0"/>
              <a:t>BMI &gt; 26 kg/m2, also in 3</a:t>
            </a:r>
            <a:r>
              <a:rPr lang="en-US" baseline="30000" dirty="0"/>
              <a:t>rd</a:t>
            </a:r>
            <a:r>
              <a:rPr lang="en-US" dirty="0"/>
              <a:t> trimester pregnancy. </a:t>
            </a:r>
          </a:p>
          <a:p>
            <a:pPr lvl="0"/>
            <a:r>
              <a:rPr lang="en-US" dirty="0"/>
              <a:t>Results in: Rapid desaturation,</a:t>
            </a:r>
          </a:p>
          <a:p>
            <a:pPr lvl="0"/>
            <a:r>
              <a:rPr lang="en-US" dirty="0"/>
              <a:t>                   Resistance from the weight of chest and abdomen, </a:t>
            </a:r>
          </a:p>
          <a:p>
            <a:pPr lvl="0"/>
            <a:r>
              <a:rPr lang="en-US" dirty="0"/>
              <a:t>                   Redundant tissue causes airflow resistance.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endParaRPr>
          </a:p>
          <a:p>
            <a:pPr lvl="0"/>
            <a:r>
              <a:rPr lang="en-US" b="0" i="0" dirty="0">
                <a:solidFill>
                  <a:srgbClr val="202124"/>
                </a:solidFill>
                <a:effectLst/>
              </a:rPr>
              <a:t>Obstruction- </a:t>
            </a:r>
            <a:r>
              <a:rPr lang="en-US" dirty="0"/>
              <a:t>Angioedema. Ludwig’s, croup, laryngospasm, cancer, hematoma, foreign objects.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rPr>
              <a:t>Obstructive sleep apnea (OSA) - </a:t>
            </a:r>
            <a:r>
              <a:rPr lang="en-US" dirty="0"/>
              <a:t>Strong association with obesity due to redundant tissue.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rPr>
              <a:t>Occurs when the muscles that support the soft tissues in your throat, such as your tongue and soft palate, temporarily relax. When these muscles relax, your airway is narrowed or closed, and breathing is momentarily cut off. </a:t>
            </a:r>
            <a:r>
              <a:rPr lang="en-US" b="0" i="0" dirty="0">
                <a:solidFill>
                  <a:srgbClr val="212121"/>
                </a:solidFill>
                <a:effectLst/>
              </a:rPr>
              <a:t>Obstructive sleep apnea (OSA) is a breathing disorder during sleep that has implications beyond disrupted sleep. It is increasingly recognized as an independent risk factor for cardiac, neurologic, and perioperative morbidities.</a:t>
            </a:r>
            <a:endParaRPr lang="en-US" dirty="0"/>
          </a:p>
          <a:p>
            <a:endParaRPr lang="en-US" dirty="0"/>
          </a:p>
        </p:txBody>
      </p:sp>
    </p:spTree>
    <p:extLst>
      <p:ext uri="{BB962C8B-B14F-4D97-AF65-F5344CB8AC3E}">
        <p14:creationId xmlns:p14="http://schemas.microsoft.com/office/powerpoint/2010/main" val="3501425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4</a:t>
            </a:fld>
            <a:endParaRPr lang="en-US" dirty="0"/>
          </a:p>
        </p:txBody>
      </p:sp>
    </p:spTree>
    <p:extLst>
      <p:ext uri="{BB962C8B-B14F-4D97-AF65-F5344CB8AC3E}">
        <p14:creationId xmlns:p14="http://schemas.microsoft.com/office/powerpoint/2010/main" val="1138119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marL="0" marR="0" lvl="0" indent="0" algn="l" defTabSz="914400" rtl="0" eaLnBrk="1" fontAlgn="auto" latinLnBrk="0" hangingPunct="1">
              <a:lnSpc>
                <a:spcPct val="100000"/>
              </a:lnSpc>
              <a:spcBef>
                <a:spcPts val="0"/>
              </a:spcBef>
              <a:spcAft>
                <a:spcPts val="0"/>
              </a:spcAft>
              <a:buClr>
                <a:srgbClr val="D08713"/>
              </a:buClr>
              <a:buSzTx/>
              <a:buFontTx/>
              <a:buNone/>
              <a:tabLst/>
              <a:defRPr/>
            </a:pPr>
            <a:r>
              <a:rPr lang="en-US" dirty="0"/>
              <a:t>Bushy beards can prevent good mask seal, you may try lubricating gel on face to improve seal.</a:t>
            </a:r>
          </a:p>
          <a:p>
            <a:pPr>
              <a:buClr>
                <a:srgbClr val="D08713"/>
              </a:buClr>
            </a:pPr>
            <a:r>
              <a:rPr lang="en-US" dirty="0"/>
              <a:t>Disruption of facial continuity.</a:t>
            </a:r>
          </a:p>
          <a:p>
            <a:pPr>
              <a:buClr>
                <a:srgbClr val="D08713"/>
              </a:buClr>
            </a:pPr>
            <a:r>
              <a:rPr lang="en-US" dirty="0"/>
              <a:t>Male gender.</a:t>
            </a:r>
          </a:p>
          <a:p>
            <a:pPr>
              <a:buClr>
                <a:srgbClr val="D08713"/>
              </a:buClr>
            </a:pPr>
            <a:r>
              <a:rPr lang="en-US" dirty="0"/>
              <a:t>Mallampati of 3 or 4– EMTs do not necessarily need to commit this to memory as it mainly pertains to ET placement.</a:t>
            </a:r>
          </a:p>
          <a:p>
            <a:endParaRPr lang="en-US" dirty="0"/>
          </a:p>
        </p:txBody>
      </p:sp>
    </p:spTree>
    <p:extLst>
      <p:ext uri="{BB962C8B-B14F-4D97-AF65-F5344CB8AC3E}">
        <p14:creationId xmlns:p14="http://schemas.microsoft.com/office/powerpoint/2010/main" val="203358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endParaRPr lang="en-US" dirty="0"/>
          </a:p>
        </p:txBody>
      </p:sp>
    </p:spTree>
    <p:extLst>
      <p:ext uri="{BB962C8B-B14F-4D97-AF65-F5344CB8AC3E}">
        <p14:creationId xmlns:p14="http://schemas.microsoft.com/office/powerpoint/2010/main" val="603804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endParaRPr lang="en-US" dirty="0"/>
          </a:p>
        </p:txBody>
      </p:sp>
    </p:spTree>
    <p:extLst>
      <p:ext uri="{BB962C8B-B14F-4D97-AF65-F5344CB8AC3E}">
        <p14:creationId xmlns:p14="http://schemas.microsoft.com/office/powerpoint/2010/main" val="2277425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r>
              <a:rPr lang="en-US" b="0" i="0" u="none" strike="noStrike" baseline="0" dirty="0">
                <a:solidFill>
                  <a:srgbClr val="000000"/>
                </a:solidFill>
              </a:rPr>
              <a:t>Supraglottic airway devices primarily designed to enter the oropharyngeal space, above the glottis (note SUPRA-GLOTTIC) . Examples of these are the i-gel, King LT-D/LTS-D, LMA.</a:t>
            </a:r>
          </a:p>
          <a:p>
            <a:endParaRPr lang="en-US" b="0" i="0" u="none" strike="noStrike" baseline="0" dirty="0">
              <a:solidFill>
                <a:srgbClr val="000000"/>
              </a:solidFill>
            </a:endParaRPr>
          </a:p>
          <a:p>
            <a:r>
              <a:rPr lang="en-US" b="0" i="0" u="none" strike="noStrike" baseline="0" dirty="0">
                <a:solidFill>
                  <a:srgbClr val="000000"/>
                </a:solidFill>
              </a:rPr>
              <a:t>Per the WA DOH/EMS Approved Skills and Procedures for Certified EMS Providers Guidance also lists ‘Airways not intended for insertion into the trachea’ which technically includes devices such as the Pharyngo-Tracheal Lumen airway and the Combitube which may inadvertently enter the trachea,…which is ok but will not be discussed here.</a:t>
            </a:r>
            <a:endParaRPr lang="en-US" dirty="0"/>
          </a:p>
        </p:txBody>
      </p:sp>
    </p:spTree>
    <p:extLst>
      <p:ext uri="{BB962C8B-B14F-4D97-AF65-F5344CB8AC3E}">
        <p14:creationId xmlns:p14="http://schemas.microsoft.com/office/powerpoint/2010/main" val="4180628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r>
              <a:rPr lang="en-US" dirty="0"/>
              <a:t>Other indications/advantages:</a:t>
            </a:r>
          </a:p>
          <a:p>
            <a:pPr marL="0" indent="0">
              <a:spcBef>
                <a:spcPct val="0"/>
              </a:spcBef>
              <a:buClr>
                <a:srgbClr val="FF9900"/>
              </a:buClr>
              <a:buSzPct val="80000"/>
              <a:buFont typeface="Wingdings" pitchFamily="2" charset="2"/>
              <a:buNone/>
            </a:pPr>
            <a:r>
              <a:rPr lang="en-US" dirty="0">
                <a:ea typeface="Verdana" pitchFamily="34" charset="0"/>
                <a:cs typeface="Verdana" pitchFamily="34" charset="0"/>
              </a:rPr>
              <a:t>   Tracheal intubation indicated, but unsuccessful or unavailable.</a:t>
            </a:r>
          </a:p>
          <a:p>
            <a:pPr marL="0" indent="0">
              <a:spcBef>
                <a:spcPct val="0"/>
              </a:spcBef>
              <a:buClr>
                <a:srgbClr val="FF9900"/>
              </a:buClr>
              <a:buSzPct val="80000"/>
              <a:buFont typeface="Wingdings" pitchFamily="2" charset="2"/>
              <a:buNone/>
            </a:pPr>
            <a:r>
              <a:rPr lang="en-US" dirty="0">
                <a:ea typeface="Verdana" pitchFamily="34" charset="0"/>
                <a:cs typeface="Verdana" pitchFamily="34" charset="0"/>
              </a:rPr>
              <a:t>   Access to the patient is limited  (e.g., vehicle entrapment).</a:t>
            </a:r>
          </a:p>
          <a:p>
            <a:pPr marL="0" indent="0">
              <a:spcBef>
                <a:spcPct val="0"/>
              </a:spcBef>
              <a:spcAft>
                <a:spcPts val="1200"/>
              </a:spcAft>
              <a:buClr>
                <a:srgbClr val="FF9900"/>
              </a:buClr>
              <a:buSzPct val="80000"/>
              <a:buFont typeface="Wingdings" pitchFamily="2" charset="2"/>
              <a:buNone/>
            </a:pPr>
            <a:r>
              <a:rPr lang="en-US" dirty="0">
                <a:ea typeface="Verdana" pitchFamily="34" charset="0"/>
                <a:cs typeface="Verdana" pitchFamily="34" charset="0"/>
              </a:rPr>
              <a:t>   Difficult or emergent airways, in which other options may not be feasible.</a:t>
            </a:r>
          </a:p>
          <a:p>
            <a:pPr marL="0" indent="0">
              <a:spcBef>
                <a:spcPct val="0"/>
              </a:spcBef>
              <a:spcAft>
                <a:spcPts val="1200"/>
              </a:spcAft>
              <a:buClr>
                <a:srgbClr val="FF9900"/>
              </a:buClr>
              <a:buSzPct val="80000"/>
              <a:buFont typeface="Wingdings" pitchFamily="2" charset="2"/>
              <a:buNone/>
            </a:pPr>
            <a:r>
              <a:rPr lang="en-US" dirty="0">
                <a:ea typeface="Verdana" pitchFamily="34" charset="0"/>
                <a:cs typeface="Verdana" pitchFamily="34" charset="0"/>
              </a:rPr>
              <a:t>Other contraindications: Height restriction based on device guidelines.</a:t>
            </a:r>
          </a:p>
          <a:p>
            <a:pPr marL="0" indent="0">
              <a:spcBef>
                <a:spcPct val="0"/>
              </a:spcBef>
              <a:buClr>
                <a:srgbClr val="FF9900"/>
              </a:buClr>
              <a:buSzPct val="80000"/>
              <a:buFont typeface="Wingdings" pitchFamily="2" charset="2"/>
              <a:buNone/>
            </a:pPr>
            <a:r>
              <a:rPr lang="en-US" dirty="0">
                <a:ea typeface="Verdana" pitchFamily="34" charset="0"/>
                <a:cs typeface="Verdana" pitchFamily="34" charset="0"/>
              </a:rPr>
              <a:t>Complications:</a:t>
            </a:r>
          </a:p>
          <a:p>
            <a:pPr marL="0" indent="0">
              <a:spcBef>
                <a:spcPct val="0"/>
              </a:spcBef>
              <a:buClr>
                <a:srgbClr val="FF9900"/>
              </a:buClr>
              <a:buSzPct val="80000"/>
              <a:buFont typeface="Wingdings" pitchFamily="2" charset="2"/>
              <a:buNone/>
            </a:pPr>
            <a:r>
              <a:rPr lang="en-US" dirty="0">
                <a:ea typeface="Verdana" pitchFamily="34" charset="0"/>
                <a:cs typeface="Verdana" pitchFamily="34" charset="0"/>
              </a:rPr>
              <a:t>   These devices are designed to isolate the trachea from the esophagus, however these may     </a:t>
            </a:r>
          </a:p>
          <a:p>
            <a:pPr marL="0" indent="0">
              <a:spcBef>
                <a:spcPct val="0"/>
              </a:spcBef>
              <a:buClr>
                <a:srgbClr val="FF9900"/>
              </a:buClr>
              <a:buSzPct val="80000"/>
              <a:buFont typeface="Wingdings" pitchFamily="2" charset="2"/>
              <a:buNone/>
            </a:pPr>
            <a:r>
              <a:rPr lang="en-US" dirty="0">
                <a:ea typeface="Verdana" pitchFamily="34" charset="0"/>
                <a:cs typeface="Verdana" pitchFamily="34" charset="0"/>
              </a:rPr>
              <a:t>    not provide a complete seal of the trachea. While the risk of aspiration is lessened, it is </a:t>
            </a:r>
          </a:p>
          <a:p>
            <a:pPr marL="0" indent="0">
              <a:spcBef>
                <a:spcPct val="0"/>
              </a:spcBef>
              <a:buClr>
                <a:srgbClr val="FF9900"/>
              </a:buClr>
              <a:buSzPct val="80000"/>
              <a:buFont typeface="Wingdings" pitchFamily="2" charset="2"/>
              <a:buNone/>
            </a:pPr>
            <a:r>
              <a:rPr lang="en-US" dirty="0">
                <a:ea typeface="Verdana" pitchFamily="34" charset="0"/>
                <a:cs typeface="Verdana" pitchFamily="34" charset="0"/>
              </a:rPr>
              <a:t>    not completely eliminated.</a:t>
            </a:r>
          </a:p>
          <a:p>
            <a:pPr marL="0" indent="0">
              <a:spcBef>
                <a:spcPct val="0"/>
              </a:spcBef>
              <a:buClr>
                <a:srgbClr val="FF9900"/>
              </a:buClr>
              <a:buSzPct val="80000"/>
              <a:buFont typeface="Wingdings" pitchFamily="2" charset="2"/>
              <a:buNone/>
            </a:pPr>
            <a:endParaRPr lang="en-US" dirty="0">
              <a:ea typeface="Verdana" pitchFamily="34" charset="0"/>
              <a:cs typeface="Verdana" pitchFamily="34" charset="0"/>
            </a:endParaRPr>
          </a:p>
          <a:p>
            <a:pPr marL="0" indent="0">
              <a:spcBef>
                <a:spcPct val="0"/>
              </a:spcBef>
              <a:buClr>
                <a:srgbClr val="FF9900"/>
              </a:buClr>
              <a:buSzPct val="80000"/>
              <a:buFont typeface="Wingdings" pitchFamily="2" charset="2"/>
              <a:buNone/>
            </a:pPr>
            <a:r>
              <a:rPr lang="en-US" dirty="0">
                <a:ea typeface="Verdana" pitchFamily="34" charset="0"/>
                <a:cs typeface="Verdana" pitchFamily="34" charset="0"/>
              </a:rPr>
              <a:t>Limitations:</a:t>
            </a:r>
          </a:p>
          <a:p>
            <a:pPr marL="0" marR="0" lvl="0" indent="0" algn="l" defTabSz="914400" rtl="0" eaLnBrk="1" fontAlgn="auto" latinLnBrk="0" hangingPunct="1">
              <a:lnSpc>
                <a:spcPct val="100000"/>
              </a:lnSpc>
              <a:spcBef>
                <a:spcPct val="0"/>
              </a:spcBef>
              <a:buClr>
                <a:srgbClr val="FF9900"/>
              </a:buClr>
              <a:buSzPct val="80000"/>
              <a:buFont typeface="Wingdings" pitchFamily="2" charset="2"/>
              <a:buNone/>
              <a:tabLst/>
              <a:defRPr/>
            </a:pPr>
            <a:r>
              <a:rPr lang="en-US" dirty="0">
                <a:cs typeface="Arial" panose="020B0604020202020204" pitchFamily="34" charset="0"/>
              </a:rPr>
              <a:t>   High airway pressures with COPD/Asthma. </a:t>
            </a:r>
          </a:p>
          <a:p>
            <a:pPr marL="0" marR="0" lvl="0" indent="0" algn="l" defTabSz="914400" rtl="0" eaLnBrk="1" fontAlgn="auto" latinLnBrk="0" hangingPunct="1">
              <a:lnSpc>
                <a:spcPct val="100000"/>
              </a:lnSpc>
              <a:spcBef>
                <a:spcPct val="0"/>
              </a:spcBef>
              <a:buClr>
                <a:srgbClr val="FF9900"/>
              </a:buClr>
              <a:buSzPct val="80000"/>
              <a:buFont typeface="Wingdings" pitchFamily="2" charset="2"/>
              <a:buNone/>
              <a:tabLst/>
              <a:defRPr/>
            </a:pPr>
            <a:r>
              <a:rPr kumimoji="0" lang="en-US" b="0" i="0" u="none" strike="noStrike" kern="1200" cap="none" spc="0" normalizeH="0" baseline="0" noProof="0" dirty="0">
                <a:ln>
                  <a:noFill/>
                </a:ln>
                <a:effectLst/>
                <a:uLnTx/>
                <a:uFillTx/>
                <a:ea typeface="+mn-ea"/>
                <a:cs typeface="Arial" panose="020B0604020202020204" pitchFamily="34" charset="0"/>
              </a:rPr>
              <a:t>   Reports of failure to adequately seat device/ventilate with some devices in the presence of        </a:t>
            </a:r>
          </a:p>
          <a:p>
            <a:pPr marL="0" marR="0" lvl="0" indent="0" algn="l" defTabSz="914400" rtl="0" eaLnBrk="1" fontAlgn="auto" latinLnBrk="0" hangingPunct="1">
              <a:lnSpc>
                <a:spcPct val="100000"/>
              </a:lnSpc>
              <a:spcBef>
                <a:spcPct val="0"/>
              </a:spcBef>
              <a:buClr>
                <a:srgbClr val="FF9900"/>
              </a:buClr>
              <a:buSzPct val="80000"/>
              <a:buFont typeface="Wingdings" pitchFamily="2" charset="2"/>
              <a:buNone/>
              <a:tabLst/>
              <a:defRPr/>
            </a:pPr>
            <a:r>
              <a:rPr lang="en-US" dirty="0">
                <a:cs typeface="Arial" panose="020B0604020202020204" pitchFamily="34" charset="0"/>
              </a:rPr>
              <a:t>     </a:t>
            </a:r>
            <a:r>
              <a:rPr kumimoji="0" lang="en-US" b="0" i="0" u="none" strike="noStrike" kern="1200" cap="none" spc="0" normalizeH="0" baseline="0" noProof="0" dirty="0">
                <a:ln>
                  <a:noFill/>
                </a:ln>
                <a:effectLst/>
                <a:uLnTx/>
                <a:uFillTx/>
                <a:ea typeface="+mn-ea"/>
                <a:cs typeface="Arial" panose="020B0604020202020204" pitchFamily="34" charset="0"/>
              </a:rPr>
              <a:t>copious secretions, vomitus, bleeding, etc.</a:t>
            </a:r>
          </a:p>
          <a:p>
            <a:pPr marL="0" indent="0">
              <a:spcBef>
                <a:spcPct val="0"/>
              </a:spcBef>
              <a:buClr>
                <a:srgbClr val="FF9900"/>
              </a:buClr>
              <a:buSzPct val="80000"/>
              <a:buFont typeface="Wingdings" pitchFamily="2" charset="2"/>
              <a:buNone/>
            </a:pPr>
            <a:endParaRPr lang="en-US" dirty="0">
              <a:solidFill>
                <a:schemeClr val="tx2">
                  <a:lumMod val="75000"/>
                </a:schemeClr>
              </a:solidFill>
              <a:ea typeface="Verdana" pitchFamily="34" charset="0"/>
              <a:cs typeface="Verdana" pitchFamily="34" charset="0"/>
            </a:endParaRPr>
          </a:p>
          <a:p>
            <a:endParaRPr lang="en-US" dirty="0"/>
          </a:p>
        </p:txBody>
      </p:sp>
    </p:spTree>
    <p:extLst>
      <p:ext uri="{BB962C8B-B14F-4D97-AF65-F5344CB8AC3E}">
        <p14:creationId xmlns:p14="http://schemas.microsoft.com/office/powerpoint/2010/main" val="1221287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45</a:t>
            </a:fld>
            <a:endParaRPr lang="en-US" dirty="0"/>
          </a:p>
        </p:txBody>
      </p:sp>
    </p:spTree>
    <p:extLst>
      <p:ext uri="{BB962C8B-B14F-4D97-AF65-F5344CB8AC3E}">
        <p14:creationId xmlns:p14="http://schemas.microsoft.com/office/powerpoint/2010/main" val="524730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r>
              <a:rPr lang="en-US" b="0" i="0" u="none" strike="noStrike" baseline="0" dirty="0">
                <a:hlinkClick r:id="rId3"/>
              </a:rPr>
              <a:t>https://www.intersurgical.com/products/airway-management/i-gel-supraglottic-airway#downloads</a:t>
            </a:r>
            <a:r>
              <a:rPr lang="en-US" b="0" i="0" u="none" strike="noStrike" baseline="0" dirty="0"/>
              <a:t> </a:t>
            </a:r>
          </a:p>
          <a:p>
            <a:pPr algn="l"/>
            <a:endParaRPr lang="en-US" dirty="0"/>
          </a:p>
          <a:p>
            <a:pPr algn="l"/>
            <a:r>
              <a:rPr lang="en-US" b="0" i="0" u="none" strike="noStrike" baseline="0" dirty="0"/>
              <a:t>The i-gel® accurately and naturally positions itself over the laryngeal framework, providing a reliable perilaryngeal seal without the need for an inflatable cuff.</a:t>
            </a:r>
            <a:endParaRPr lang="en-US" b="0" i="0" dirty="0">
              <a:effectLst/>
            </a:endParaRPr>
          </a:p>
          <a:p>
            <a:endParaRPr lang="en-US" b="0" i="0" dirty="0">
              <a:effectLst/>
            </a:endParaRPr>
          </a:p>
          <a:p>
            <a:r>
              <a:rPr lang="en-US" b="0" i="0" dirty="0">
                <a:effectLst/>
              </a:rPr>
              <a:t>It provides high seal pressures and reduced trauma, plus incorporates a gastric channel to gi</a:t>
            </a:r>
            <a:r>
              <a:rPr lang="en-US" dirty="0"/>
              <a:t>v</a:t>
            </a:r>
            <a:r>
              <a:rPr lang="en-US" b="0" i="0" dirty="0">
                <a:effectLst/>
              </a:rPr>
              <a:t>e additional protection against aspiration.</a:t>
            </a:r>
          </a:p>
          <a:p>
            <a:br>
              <a:rPr lang="en-US" dirty="0">
                <a:effectLst/>
              </a:rPr>
            </a:br>
            <a:r>
              <a:rPr lang="en-US" dirty="0">
                <a:effectLst/>
              </a:rPr>
              <a:t>The i-gel O</a:t>
            </a:r>
            <a:r>
              <a:rPr lang="en-US" baseline="-25000" dirty="0">
                <a:effectLst/>
              </a:rPr>
              <a:t>2</a:t>
            </a:r>
            <a:r>
              <a:rPr lang="en-US" dirty="0">
                <a:effectLst/>
              </a:rPr>
              <a:t> Resus Pack contains an i-gel O</a:t>
            </a:r>
            <a:r>
              <a:rPr lang="en-US" baseline="-25000" dirty="0">
                <a:effectLst/>
              </a:rPr>
              <a:t>2</a:t>
            </a:r>
            <a:r>
              <a:rPr lang="en-US" dirty="0">
                <a:effectLst/>
              </a:rPr>
              <a:t>, a sachet of lubricant, airway support strap and gastric tube, all packaged in a specially designed clear, sterile, rigid pack. This unique design ensures protection of the contents, both in transit and in storage.</a:t>
            </a:r>
          </a:p>
          <a:p>
            <a:br>
              <a:rPr lang="en-US" dirty="0"/>
            </a:br>
            <a:r>
              <a:rPr lang="en-US" b="0" i="0" dirty="0">
                <a:effectLst/>
              </a:rPr>
              <a:t>The color–coded protective cradle ensures the i-gel O</a:t>
            </a:r>
            <a:r>
              <a:rPr lang="en-US" b="0" i="0" baseline="-25000" dirty="0">
                <a:effectLst/>
              </a:rPr>
              <a:t>2</a:t>
            </a:r>
            <a:r>
              <a:rPr lang="en-US" b="0" i="0" dirty="0">
                <a:effectLst/>
              </a:rPr>
              <a:t> is maintained in the correct flexion prior to use. The protective cradle also acts as a base for lubrication.</a:t>
            </a:r>
          </a:p>
        </p:txBody>
      </p:sp>
    </p:spTree>
    <p:extLst>
      <p:ext uri="{BB962C8B-B14F-4D97-AF65-F5344CB8AC3E}">
        <p14:creationId xmlns:p14="http://schemas.microsoft.com/office/powerpoint/2010/main" val="8025643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r>
              <a:rPr lang="en-US" b="0" i="0" dirty="0">
                <a:effectLst/>
              </a:rPr>
              <a:t>Sizes 1 (neonate) to Size 5 (large adult) 1, 1.5, 2, 2.5, 3, 4, 5.</a:t>
            </a:r>
          </a:p>
          <a:p>
            <a:pPr algn="l"/>
            <a:endParaRPr lang="en-US" b="0" i="0" dirty="0">
              <a:effectLst/>
            </a:endParaRPr>
          </a:p>
        </p:txBody>
      </p:sp>
    </p:spTree>
    <p:extLst>
      <p:ext uri="{BB962C8B-B14F-4D97-AF65-F5344CB8AC3E}">
        <p14:creationId xmlns:p14="http://schemas.microsoft.com/office/powerpoint/2010/main" val="1791066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endParaRPr lang="en-US" b="0" i="0" dirty="0">
              <a:effectLst/>
            </a:endParaRPr>
          </a:p>
        </p:txBody>
      </p:sp>
    </p:spTree>
    <p:extLst>
      <p:ext uri="{BB962C8B-B14F-4D97-AF65-F5344CB8AC3E}">
        <p14:creationId xmlns:p14="http://schemas.microsoft.com/office/powerpoint/2010/main" val="348554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r>
              <a:rPr lang="en-US" b="0" i="0" dirty="0">
                <a:effectLst/>
              </a:rPr>
              <a:t>https://www.ambuusa.com/airway-management-and-anaesthesia/laryngeal-tubes/product/ambu-king-lts-d-disposable-laryngeal-tube</a:t>
            </a:r>
          </a:p>
          <a:p>
            <a:pPr algn="l"/>
            <a:endParaRPr lang="en-US" b="0" i="0" dirty="0">
              <a:effectLst/>
            </a:endParaRPr>
          </a:p>
          <a:p>
            <a:pPr algn="l"/>
            <a:r>
              <a:rPr lang="en-US" b="0" i="0" dirty="0">
                <a:effectLst/>
              </a:rPr>
              <a:t>The Ambu King LTS-D laryngeal tube is a disposable, simple to use alternative airway device that provides superior patient ventilation. The King LTS-D allows the passage of the gastric tube through a separate channel.</a:t>
            </a:r>
          </a:p>
          <a:p>
            <a:pPr algn="l"/>
            <a:endParaRPr lang="en-US" b="0" i="0" dirty="0">
              <a:effectLst/>
            </a:endParaRPr>
          </a:p>
          <a:p>
            <a:pPr algn="l"/>
            <a:r>
              <a:rPr lang="en-US" b="0" i="0" dirty="0">
                <a:effectLst/>
              </a:rPr>
              <a:t>The King LTS-D is designed with a straightened, beveled distal tip that assists in directing the airway posterior to the larynx and into the upper esophagus. Due to this unique configuration, there is minimal risk of the device entering the trachea.</a:t>
            </a:r>
          </a:p>
          <a:p>
            <a:pPr algn="l"/>
            <a:endParaRPr lang="en-US" b="0" i="0" dirty="0">
              <a:effectLst/>
            </a:endParaRPr>
          </a:p>
          <a:p>
            <a:pPr algn="l"/>
            <a:r>
              <a:rPr lang="en-US" b="0" i="0" dirty="0">
                <a:effectLst/>
              </a:rPr>
              <a:t>A single port inflates both proximal and distal cuffs. The proximal cuff stabilizes the King LTS-D and seals the oropharynx. The distal cuff blocks entry of the esophagus, reducing the possibility of gastric insufflation.</a:t>
            </a:r>
          </a:p>
          <a:p>
            <a:pPr algn="l"/>
            <a:endParaRPr lang="en-US" b="0" i="0" dirty="0">
              <a:effectLst/>
            </a:endParaRPr>
          </a:p>
          <a:p>
            <a:pPr algn="l"/>
            <a:r>
              <a:rPr lang="en-US" b="0" i="0" dirty="0">
                <a:effectLst/>
              </a:rPr>
              <a:t>Ventilatory seal pressures of 30cm H2O or more are achievable with the King LTS-D. Multiple distal ventilatory openings and bilateral ventilation eyelets facilitate air flow.</a:t>
            </a:r>
          </a:p>
          <a:p>
            <a:pPr algn="l"/>
            <a:endParaRPr lang="en-US" b="0" i="0" dirty="0">
              <a:effectLst/>
            </a:endParaRPr>
          </a:p>
          <a:p>
            <a:pPr algn="l"/>
            <a:r>
              <a:rPr lang="en-US" dirty="0"/>
              <a:t>Benefits: </a:t>
            </a:r>
          </a:p>
          <a:p>
            <a:pPr algn="l"/>
            <a:r>
              <a:rPr lang="en-US" dirty="0"/>
              <a:t>   </a:t>
            </a:r>
            <a:r>
              <a:rPr lang="en-US" b="0" i="0" u="none" strike="noStrike" baseline="0" dirty="0"/>
              <a:t>Seals in the esophagus and oropharynx to provide positive pressure ventilation,</a:t>
            </a:r>
          </a:p>
          <a:p>
            <a:pPr algn="l"/>
            <a:r>
              <a:rPr lang="en-US" dirty="0"/>
              <a:t>  </a:t>
            </a:r>
            <a:r>
              <a:rPr lang="en-US" b="0" i="0" u="none" strike="noStrike" baseline="0" dirty="0"/>
              <a:t> Single inflation port,</a:t>
            </a:r>
          </a:p>
          <a:p>
            <a:pPr algn="l"/>
            <a:r>
              <a:rPr lang="en-US" b="0" i="0" u="none" strike="noStrike" baseline="0" dirty="0"/>
              <a:t>   Drain tube for gastric and suction catheters,</a:t>
            </a:r>
          </a:p>
          <a:p>
            <a:pPr algn="l"/>
            <a:r>
              <a:rPr lang="en-US" b="0" i="0" u="none" strike="noStrike" baseline="0" dirty="0"/>
              <a:t>   Phthalate and latex free material,</a:t>
            </a:r>
          </a:p>
          <a:p>
            <a:pPr algn="l"/>
            <a:r>
              <a:rPr lang="en-US" b="0" i="0" u="none" strike="noStrike" baseline="0" dirty="0"/>
              <a:t>   Color-coded full range of sizes.</a:t>
            </a:r>
            <a:endParaRPr lang="en-US" b="0" i="0" dirty="0">
              <a:effectLst/>
            </a:endParaRPr>
          </a:p>
        </p:txBody>
      </p:sp>
    </p:spTree>
    <p:extLst>
      <p:ext uri="{BB962C8B-B14F-4D97-AF65-F5344CB8AC3E}">
        <p14:creationId xmlns:p14="http://schemas.microsoft.com/office/powerpoint/2010/main" val="70311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a secure airway and adequate oxygenation and ventilation, other resuscitative measures are doomed to failure.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exception of the immediate defibrillation of the cardiac arrest patient, no single resuscitative maneuver takes priority over management of the airway.</a:t>
            </a:r>
          </a:p>
          <a:p>
            <a:endParaRPr lang="en-US" dirty="0"/>
          </a:p>
          <a:p>
            <a:r>
              <a:rPr lang="en-US" dirty="0"/>
              <a:t>EMS providers’ job is to:</a:t>
            </a:r>
          </a:p>
          <a:p>
            <a:pPr>
              <a:buSzPct val="100000"/>
            </a:pPr>
            <a:r>
              <a:rPr lang="en-US" dirty="0"/>
              <a:t>Determine the best method of airway management,</a:t>
            </a:r>
          </a:p>
          <a:p>
            <a:pPr>
              <a:buSzPct val="100000"/>
            </a:pPr>
            <a:endParaRPr lang="en-US" dirty="0"/>
          </a:p>
          <a:p>
            <a:pPr>
              <a:buSzPct val="100000"/>
            </a:pPr>
            <a:r>
              <a:rPr lang="en-US" dirty="0"/>
              <a:t>Manage the airway minimizing hypoxia, hypercarbia, &amp; aspiration,</a:t>
            </a:r>
          </a:p>
          <a:p>
            <a:pPr>
              <a:buSzPct val="100000"/>
            </a:pPr>
            <a:endParaRPr lang="en-US" dirty="0"/>
          </a:p>
          <a:p>
            <a:pPr>
              <a:buSzPct val="100000"/>
            </a:pPr>
            <a:r>
              <a:rPr lang="en-US" dirty="0"/>
              <a:t>Rapidly assess the need for airway management &amp; urgency of situation,</a:t>
            </a:r>
          </a:p>
          <a:p>
            <a:pPr>
              <a:buSzPct val="100000"/>
            </a:pPr>
            <a:endParaRPr lang="en-US" dirty="0"/>
          </a:p>
          <a:p>
            <a:pPr>
              <a:buSzPct val="100000"/>
            </a:pPr>
            <a:r>
              <a:rPr lang="en-US" dirty="0"/>
              <a:t>Recognize when the basic airway intervention has failed and effectively choose/execute an SGA insertion.</a:t>
            </a:r>
          </a:p>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5</a:t>
            </a:fld>
            <a:endParaRPr lang="en-US" dirty="0"/>
          </a:p>
        </p:txBody>
      </p:sp>
    </p:spTree>
    <p:extLst>
      <p:ext uri="{BB962C8B-B14F-4D97-AF65-F5344CB8AC3E}">
        <p14:creationId xmlns:p14="http://schemas.microsoft.com/office/powerpoint/2010/main" val="351687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r>
              <a:rPr lang="en-US" b="0" i="0" dirty="0">
                <a:effectLst/>
              </a:rPr>
              <a:t>Sizes 0 (neonate) to Size 5 (large adult) 0, 1, 2, 2.5, 3, 4, 5.</a:t>
            </a:r>
          </a:p>
          <a:p>
            <a:pPr algn="l"/>
            <a:endParaRPr lang="en-US" b="0" i="0" dirty="0">
              <a:effectLst/>
            </a:endParaRPr>
          </a:p>
        </p:txBody>
      </p:sp>
    </p:spTree>
    <p:extLst>
      <p:ext uri="{BB962C8B-B14F-4D97-AF65-F5344CB8AC3E}">
        <p14:creationId xmlns:p14="http://schemas.microsoft.com/office/powerpoint/2010/main" val="2479019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endParaRPr lang="en-US" b="0" i="0" dirty="0">
              <a:effectLst/>
            </a:endParaRPr>
          </a:p>
        </p:txBody>
      </p:sp>
    </p:spTree>
    <p:extLst>
      <p:ext uri="{BB962C8B-B14F-4D97-AF65-F5344CB8AC3E}">
        <p14:creationId xmlns:p14="http://schemas.microsoft.com/office/powerpoint/2010/main" val="3414759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endParaRPr lang="en-US" b="0" i="0" dirty="0">
              <a:effectLst/>
            </a:endParaRPr>
          </a:p>
        </p:txBody>
      </p:sp>
    </p:spTree>
    <p:extLst>
      <p:ext uri="{BB962C8B-B14F-4D97-AF65-F5344CB8AC3E}">
        <p14:creationId xmlns:p14="http://schemas.microsoft.com/office/powerpoint/2010/main" val="1333133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r>
              <a:rPr lang="en-US" b="0" i="0" u="none" strike="noStrike" baseline="0" dirty="0">
                <a:hlinkClick r:id="rId3"/>
              </a:rPr>
              <a:t>https://www.lmaco.com/products/lma%C2%AE-supreme%E2%84%A2-airway</a:t>
            </a:r>
            <a:r>
              <a:rPr lang="en-US" b="0" i="0" u="none" strike="noStrike" baseline="0" dirty="0"/>
              <a:t> </a:t>
            </a:r>
          </a:p>
          <a:p>
            <a:pPr algn="l"/>
            <a:endParaRPr lang="en-US" dirty="0"/>
          </a:p>
          <a:p>
            <a:pPr algn="l"/>
            <a:r>
              <a:rPr lang="en-US" b="0" i="0" dirty="0">
                <a:solidFill>
                  <a:srgbClr val="3B3B3B"/>
                </a:solidFill>
                <a:effectLst/>
                <a:cs typeface="Calibri" panose="020F0502020204030204" pitchFamily="34" charset="0"/>
              </a:rPr>
              <a:t>LMA Supreme™ is a single use, second generation, gastric access device which forms an effective First Seal™ with the oropharynx (oropharyngeal seal) and an innovative Second Seal™ with the upper esophageal sphincter (the esophageal seal).</a:t>
            </a:r>
          </a:p>
          <a:p>
            <a:pPr algn="l"/>
            <a:r>
              <a:rPr lang="en-US" b="0" i="0" dirty="0">
                <a:solidFill>
                  <a:srgbClr val="3B3B3B"/>
                </a:solidFill>
                <a:effectLst/>
                <a:cs typeface="Calibri" panose="020F0502020204030204" pitchFamily="34" charset="0"/>
              </a:rPr>
              <a:t>The importance of the Second Seal™ (esophageal seal) is significant: it can minimize gastric insufflation and reduce the risk of aspiration.</a:t>
            </a:r>
          </a:p>
          <a:p>
            <a:pPr algn="l"/>
            <a:endParaRPr lang="en-US" b="0" i="0" u="none" strike="noStrike" baseline="0" dirty="0"/>
          </a:p>
          <a:p>
            <a:pPr algn="l"/>
            <a:r>
              <a:rPr lang="en-US" b="0" i="0" u="none" strike="noStrike" baseline="0" dirty="0">
                <a:solidFill>
                  <a:srgbClr val="292829"/>
                </a:solidFill>
              </a:rPr>
              <a:t>It has a soft, elongated cuff designed to support an effective First Seal™ and Second Seal™.</a:t>
            </a:r>
          </a:p>
          <a:p>
            <a:pPr algn="l"/>
            <a:r>
              <a:rPr lang="en-US" b="0" i="0" u="none" strike="noStrike" baseline="0" dirty="0">
                <a:solidFill>
                  <a:srgbClr val="292829"/>
                </a:solidFill>
              </a:rPr>
              <a:t>It has an elliptical and anatomically shaped LMA Evolution Curve™ (airway tube) facilitates insertion success.</a:t>
            </a:r>
          </a:p>
          <a:p>
            <a:pPr algn="l"/>
            <a:r>
              <a:rPr lang="en-US" b="0" i="0" u="none" strike="noStrike" baseline="0" dirty="0">
                <a:solidFill>
                  <a:srgbClr val="292829"/>
                </a:solidFill>
              </a:rPr>
              <a:t>It has a fixation tab and integral bite block.</a:t>
            </a:r>
            <a:endParaRPr lang="en-US" b="0" i="0" u="none" strike="noStrike" baseline="0" dirty="0"/>
          </a:p>
        </p:txBody>
      </p:sp>
    </p:spTree>
    <p:extLst>
      <p:ext uri="{BB962C8B-B14F-4D97-AF65-F5344CB8AC3E}">
        <p14:creationId xmlns:p14="http://schemas.microsoft.com/office/powerpoint/2010/main" val="1785905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r>
              <a:rPr lang="en-US" b="0" i="0" dirty="0">
                <a:effectLst/>
              </a:rPr>
              <a:t>Sizes 1 (neonate) to Size 5 (large adult) 1, 1.5, 2, 2.5, 3, 4, 5.</a:t>
            </a:r>
          </a:p>
          <a:p>
            <a:pPr algn="l"/>
            <a:endParaRPr lang="en-US" b="0" i="0" dirty="0">
              <a:effectLst/>
            </a:endParaRPr>
          </a:p>
        </p:txBody>
      </p:sp>
    </p:spTree>
    <p:extLst>
      <p:ext uri="{BB962C8B-B14F-4D97-AF65-F5344CB8AC3E}">
        <p14:creationId xmlns:p14="http://schemas.microsoft.com/office/powerpoint/2010/main" val="1133467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endParaRPr lang="en-US" b="0" i="0" dirty="0">
              <a:effectLst/>
            </a:endParaRPr>
          </a:p>
        </p:txBody>
      </p:sp>
    </p:spTree>
    <p:extLst>
      <p:ext uri="{BB962C8B-B14F-4D97-AF65-F5344CB8AC3E}">
        <p14:creationId xmlns:p14="http://schemas.microsoft.com/office/powerpoint/2010/main" val="2182862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23825"/>
            <a:ext cx="3937000" cy="295275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22E3634-5709-4D7C-B113-1B29CBA382B6}"/>
              </a:ext>
            </a:extLst>
          </p:cNvPr>
          <p:cNvSpPr>
            <a:spLocks noGrp="1"/>
          </p:cNvSpPr>
          <p:nvPr>
            <p:ph type="body" sz="quarter" idx="3"/>
          </p:nvPr>
        </p:nvSpPr>
        <p:spPr>
          <a:xfrm>
            <a:off x="240030" y="3094832"/>
            <a:ext cx="6377940" cy="5925344"/>
          </a:xfrm>
        </p:spPr>
        <p:txBody>
          <a:bodyPr/>
          <a:lstStyle/>
          <a:p>
            <a:pPr algn="l"/>
            <a:endParaRPr lang="en-US" b="0" i="0" dirty="0">
              <a:effectLst/>
            </a:endParaRPr>
          </a:p>
        </p:txBody>
      </p:sp>
    </p:spTree>
    <p:extLst>
      <p:ext uri="{BB962C8B-B14F-4D97-AF65-F5344CB8AC3E}">
        <p14:creationId xmlns:p14="http://schemas.microsoft.com/office/powerpoint/2010/main" val="17773116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r>
              <a:rPr lang="en-US" dirty="0"/>
              <a:t>Don’t relay just on chest rise &amp; fall to confirm SGA placement/function.</a:t>
            </a:r>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r>
              <a:rPr lang="en-US" dirty="0"/>
              <a:t>Listen with a stethoscope over the stomach and both lungs to ensure proper placement.</a:t>
            </a:r>
            <a:endParaRPr kumimoji="0" lang="en-US" b="0" i="0" u="none" strike="noStrike" kern="1200" cap="none" spc="0" normalizeH="0" baseline="0" noProof="0" dirty="0">
              <a:ln>
                <a:noFill/>
              </a:ln>
              <a:effectLst/>
              <a:uLnTx/>
              <a:uFillTx/>
              <a:ea typeface="Verdana" pitchFamily="34" charset="0"/>
              <a:cs typeface="Verdana" pitchFamily="34" charset="0"/>
            </a:endParaRPr>
          </a:p>
          <a:p>
            <a:pPr marL="0" marR="0" lvl="0" indent="0" algn="l" defTabSz="914400" rtl="0" eaLnBrk="1" fontAlgn="auto" latinLnBrk="0" hangingPunct="1">
              <a:lnSpc>
                <a:spcPct val="100000"/>
              </a:lnSpc>
              <a:spcBef>
                <a:spcPct val="0"/>
              </a:spcBef>
              <a:spcAft>
                <a:spcPts val="1200"/>
              </a:spcAft>
              <a:buClr>
                <a:srgbClr val="FF9900"/>
              </a:buClr>
              <a:buSzPct val="80000"/>
              <a:buFont typeface="Wingdings" pitchFamily="2" charset="2"/>
              <a:buNone/>
              <a:tabLst/>
              <a:defRPr/>
            </a:pPr>
            <a:endParaRPr kumimoji="0" lang="en-US" b="0" i="0" u="none" strike="noStrike" kern="1200" cap="none" spc="0" normalizeH="0" baseline="0" noProof="0" dirty="0">
              <a:ln>
                <a:noFill/>
              </a:ln>
              <a:effectLst/>
              <a:uLnTx/>
              <a:uFillTx/>
              <a:ea typeface="Verdana" pitchFamily="34" charset="0"/>
              <a:cs typeface="Verdana" pitchFamily="34" charset="0"/>
            </a:endParaRPr>
          </a:p>
          <a:p>
            <a:pPr marL="0" marR="0" lvl="0" indent="0" algn="l" defTabSz="914400" rtl="0" eaLnBrk="1" fontAlgn="auto" latinLnBrk="0" hangingPunct="1">
              <a:lnSpc>
                <a:spcPct val="100000"/>
              </a:lnSpc>
              <a:spcBef>
                <a:spcPct val="0"/>
              </a:spcBef>
              <a:spcAft>
                <a:spcPts val="1200"/>
              </a:spcAft>
              <a:buClr>
                <a:srgbClr val="FF9900"/>
              </a:buClr>
              <a:buSzPct val="80000"/>
              <a:buFont typeface="Wingdings" pitchFamily="2" charset="2"/>
              <a:buNone/>
              <a:tabLst/>
              <a:defRPr/>
            </a:pPr>
            <a:r>
              <a:rPr kumimoji="0" lang="en-US" b="0" i="0" u="none" strike="noStrike" kern="1200" cap="none" spc="0" normalizeH="0" baseline="0" noProof="0" dirty="0">
                <a:ln>
                  <a:noFill/>
                </a:ln>
                <a:effectLst/>
                <a:uLnTx/>
                <a:uFillTx/>
                <a:ea typeface="Verdana" pitchFamily="34" charset="0"/>
                <a:cs typeface="Verdana" pitchFamily="34" charset="0"/>
              </a:rPr>
              <a:t>After confirming placement, insert an Easy Cap II CO</a:t>
            </a:r>
            <a:r>
              <a:rPr kumimoji="0" lang="en-US" b="0" i="0" u="none" strike="noStrike" kern="1200" cap="none" spc="0" normalizeH="0" baseline="-25000" noProof="0" dirty="0">
                <a:ln>
                  <a:noFill/>
                </a:ln>
                <a:effectLst/>
                <a:uLnTx/>
                <a:uFillTx/>
                <a:ea typeface="Verdana" pitchFamily="34" charset="0"/>
                <a:cs typeface="Verdana" pitchFamily="34" charset="0"/>
              </a:rPr>
              <a:t>2</a:t>
            </a:r>
            <a:r>
              <a:rPr kumimoji="0" lang="en-US" b="0" i="0" u="none" strike="noStrike" kern="1200" cap="none" spc="0" normalizeH="0" baseline="0" noProof="0" dirty="0">
                <a:ln>
                  <a:noFill/>
                </a:ln>
                <a:effectLst/>
                <a:uLnTx/>
                <a:uFillTx/>
                <a:ea typeface="Verdana" pitchFamily="34" charset="0"/>
                <a:cs typeface="Verdana" pitchFamily="34" charset="0"/>
              </a:rPr>
              <a:t> Detector between the tube and the Bag </a:t>
            </a:r>
            <a:r>
              <a:rPr kumimoji="0" lang="en-US" b="0" u="none" strike="noStrike" kern="1200" cap="none" spc="0" normalizeH="0" baseline="0" noProof="0" dirty="0">
                <a:ln>
                  <a:noFill/>
                </a:ln>
                <a:effectLst/>
                <a:uLnTx/>
                <a:uFillTx/>
                <a:ea typeface="Verdana" pitchFamily="34" charset="0"/>
                <a:cs typeface="Verdana" pitchFamily="34" charset="0"/>
              </a:rPr>
              <a:t>Valve. If end-tidal CO</a:t>
            </a:r>
            <a:r>
              <a:rPr kumimoji="0" lang="en-US" b="0" u="none" strike="noStrike" kern="1200" cap="none" spc="0" normalizeH="0" baseline="-25000" noProof="0" dirty="0">
                <a:ln>
                  <a:noFill/>
                </a:ln>
                <a:effectLst/>
                <a:uLnTx/>
                <a:uFillTx/>
                <a:ea typeface="Verdana" pitchFamily="34" charset="0"/>
                <a:cs typeface="Verdana" pitchFamily="34" charset="0"/>
              </a:rPr>
              <a:t>2</a:t>
            </a:r>
            <a:r>
              <a:rPr kumimoji="0" lang="en-US" b="0" u="none" strike="noStrike" kern="1200" cap="none" spc="0" normalizeH="0" baseline="0" noProof="0" dirty="0">
                <a:ln>
                  <a:noFill/>
                </a:ln>
                <a:effectLst/>
                <a:uLnTx/>
                <a:uFillTx/>
                <a:ea typeface="Verdana" pitchFamily="34" charset="0"/>
                <a:cs typeface="Verdana" pitchFamily="34" charset="0"/>
              </a:rPr>
              <a:t> is at an appropriate level color changes to ‘yellow’ = (Yes) ‘gold’ = Good !</a:t>
            </a:r>
          </a:p>
          <a:p>
            <a:pPr marL="0" indent="0">
              <a:spcBef>
                <a:spcPct val="0"/>
              </a:spcBef>
              <a:spcAft>
                <a:spcPts val="1200"/>
              </a:spcAft>
              <a:buClr>
                <a:srgbClr val="FF9900"/>
              </a:buClr>
              <a:buSzPct val="80000"/>
              <a:buFont typeface="Wingdings" pitchFamily="2" charset="2"/>
              <a:buNone/>
            </a:pPr>
            <a:r>
              <a:rPr lang="en-US" dirty="0">
                <a:ea typeface="Verdana" pitchFamily="34" charset="0"/>
                <a:cs typeface="Verdana" pitchFamily="34" charset="0"/>
              </a:rPr>
              <a:t>End-tidal carbon dioxide (ETCO</a:t>
            </a:r>
            <a:r>
              <a:rPr lang="en-US" baseline="-25000" dirty="0">
                <a:ea typeface="Verdana" pitchFamily="34" charset="0"/>
                <a:cs typeface="Verdana" pitchFamily="34" charset="0"/>
              </a:rPr>
              <a:t>2</a:t>
            </a:r>
            <a:r>
              <a:rPr lang="en-US" dirty="0">
                <a:ea typeface="Verdana" pitchFamily="34" charset="0"/>
                <a:cs typeface="Verdana" pitchFamily="34" charset="0"/>
              </a:rPr>
              <a:t>) is the maximum concentration of carbon dioxide at the end of an exhaled breath. ETCO</a:t>
            </a:r>
            <a:r>
              <a:rPr lang="en-US" baseline="-25000" dirty="0">
                <a:ea typeface="Verdana" pitchFamily="34" charset="0"/>
                <a:cs typeface="Verdana" pitchFamily="34" charset="0"/>
              </a:rPr>
              <a:t>2</a:t>
            </a:r>
            <a:r>
              <a:rPr lang="en-US" dirty="0">
                <a:ea typeface="Verdana" pitchFamily="34" charset="0"/>
                <a:cs typeface="Verdana" pitchFamily="34" charset="0"/>
              </a:rPr>
              <a:t> is expressed in percent or in mmHg (partial pressure in millimeters of mercury)  5% - 6%   or    35 mmHg - 45 mmHg.</a:t>
            </a:r>
          </a:p>
          <a:p>
            <a:pPr marL="0" indent="0">
              <a:spcBef>
                <a:spcPct val="0"/>
              </a:spcBef>
              <a:spcAft>
                <a:spcPts val="1200"/>
              </a:spcAft>
              <a:buClr>
                <a:srgbClr val="FF9900"/>
              </a:buClr>
              <a:buSzPct val="80000"/>
              <a:buFont typeface="Wingdings" pitchFamily="2" charset="2"/>
              <a:buNone/>
            </a:pPr>
            <a:r>
              <a:rPr lang="en-US" dirty="0">
                <a:ea typeface="Verdana" pitchFamily="34" charset="0"/>
                <a:cs typeface="Verdana" pitchFamily="34" charset="0"/>
              </a:rPr>
              <a:t>Colorimetry indicates ETCO</a:t>
            </a:r>
            <a:r>
              <a:rPr lang="en-US" baseline="-25000" dirty="0">
                <a:ea typeface="Verdana" pitchFamily="34" charset="0"/>
                <a:cs typeface="Verdana" pitchFamily="34" charset="0"/>
              </a:rPr>
              <a:t>2 </a:t>
            </a:r>
            <a:r>
              <a:rPr lang="en-US" dirty="0">
                <a:ea typeface="Verdana" pitchFamily="34" charset="0"/>
                <a:cs typeface="Verdana" pitchFamily="34" charset="0"/>
              </a:rPr>
              <a:t>through color change.</a:t>
            </a:r>
            <a:endParaRPr lang="en-US" i="1" dirty="0">
              <a:ea typeface="Verdana" pitchFamily="34" charset="0"/>
              <a:cs typeface="Verdana" pitchFamily="34" charset="0"/>
            </a:endParaRP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2349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endParaRPr lang="en-US" dirty="0"/>
          </a:p>
          <a:p>
            <a:pPr marL="463550" marR="0" lvl="0" indent="-463550" algn="l" defTabSz="914400" rtl="0" eaLnBrk="1" fontAlgn="auto" latinLnBrk="0" hangingPunct="1">
              <a:lnSpc>
                <a:spcPct val="100000"/>
              </a:lnSpc>
              <a:spcBef>
                <a:spcPct val="0"/>
              </a:spcBef>
              <a:spcAft>
                <a:spcPts val="1200"/>
              </a:spcAft>
              <a:buClr>
                <a:srgbClr val="FF9900"/>
              </a:buClr>
              <a:buSzPct val="80000"/>
              <a:buFont typeface="Wingdings" pitchFamily="2" charset="2"/>
              <a:buChar char=""/>
              <a:tabLst/>
              <a:defRPr/>
            </a:pPr>
            <a:endParaRPr kumimoji="0" lang="en-US" sz="2400" b="0" i="0" u="none" strike="noStrike" kern="1200" cap="none" spc="0" normalizeH="0" baseline="0" noProof="0" dirty="0">
              <a:ln>
                <a:noFill/>
              </a:ln>
              <a:solidFill>
                <a:srgbClr val="646B86"/>
              </a:solidFill>
              <a:effectLst/>
              <a:uLnTx/>
              <a:uFillTx/>
              <a:latin typeface="Verdana" pitchFamily="34" charset="0"/>
              <a:ea typeface="Verdana" pitchFamily="34" charset="0"/>
              <a:cs typeface="Verdana" pitchFamily="34" charset="0"/>
            </a:endParaRPr>
          </a:p>
          <a:p>
            <a:pPr marL="463550" marR="0" lvl="0" indent="-463550" algn="l" defTabSz="914400" rtl="0" eaLnBrk="1" fontAlgn="auto" latinLnBrk="0" hangingPunct="1">
              <a:lnSpc>
                <a:spcPct val="100000"/>
              </a:lnSpc>
              <a:spcBef>
                <a:spcPct val="0"/>
              </a:spcBef>
              <a:spcAft>
                <a:spcPts val="1200"/>
              </a:spcAft>
              <a:buClr>
                <a:srgbClr val="FF9900"/>
              </a:buClr>
              <a:buSzPct val="80000"/>
              <a:buFont typeface="Wingdings" pitchFamily="2" charset="2"/>
              <a:buChar char=""/>
              <a:tabLst/>
              <a:defRPr/>
            </a:pPr>
            <a:endParaRPr kumimoji="0" lang="en-US" sz="2400" b="0" i="0" u="none" strike="noStrike" kern="1200" cap="none" spc="0" normalizeH="0" baseline="0" noProof="0" dirty="0">
              <a:ln>
                <a:noFill/>
              </a:ln>
              <a:solidFill>
                <a:srgbClr val="646B86"/>
              </a:solidFill>
              <a:effectLst/>
              <a:uLnTx/>
              <a:uFillTx/>
              <a:latin typeface="Verdana" pitchFamily="34" charset="0"/>
              <a:ea typeface="Verdana" pitchFamily="34" charset="0"/>
              <a:cs typeface="Verdana" pitchFamily="34" charset="0"/>
            </a:endParaRP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052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dirty="0"/>
              <a:t>This was previously discussed in the Assessment section </a:t>
            </a:r>
            <a:r>
              <a:rPr kumimoji="0" lang="en-US" sz="1200" b="1"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mn-cs"/>
              </a:rPr>
              <a:t>Recognize the Need for Basic Airway Management. </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kumimoji="0" lang="en-US" sz="1200" b="1" i="1"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mn-cs"/>
              </a:rPr>
              <a:t>The use of continuous waveform capnography is a must to ensure the SGA is still in place and functioning correctly.</a:t>
            </a:r>
          </a:p>
          <a:p>
            <a:pPr marL="0" marR="0" lvl="2">
              <a:spcBef>
                <a:spcPts val="190"/>
              </a:spcBef>
              <a:spcAft>
                <a:spcPts val="0"/>
              </a:spcAft>
              <a:buSzPts val="1200"/>
              <a:tabLst>
                <a:tab pos="1470025" algn="l"/>
                <a:tab pos="1470660" algn="l"/>
              </a:tabLst>
            </a:pPr>
            <a:endParaRPr lang="en-US" dirty="0"/>
          </a:p>
          <a:p>
            <a:pPr eaLnBrk="1" hangingPunct="1">
              <a:tabLst>
                <a:tab pos="342900" algn="l"/>
              </a:tabLst>
            </a:pPr>
            <a:r>
              <a:rPr lang="en-US" altLang="en-US" dirty="0"/>
              <a:t>Measurement has two completely different and separate functions:</a:t>
            </a:r>
          </a:p>
          <a:p>
            <a:pPr eaLnBrk="1" hangingPunct="1">
              <a:tabLst>
                <a:tab pos="342900" algn="l"/>
              </a:tabLst>
            </a:pPr>
            <a:r>
              <a:rPr lang="en-US" altLang="en-US" u="sng" dirty="0"/>
              <a:t>Oxygenation </a:t>
            </a:r>
            <a:r>
              <a:rPr lang="en-US" altLang="en-US" dirty="0"/>
              <a:t>is the transport of O</a:t>
            </a:r>
            <a:r>
              <a:rPr lang="en-US" altLang="en-US" baseline="-10000" dirty="0"/>
              <a:t>2</a:t>
            </a:r>
            <a:r>
              <a:rPr lang="en-US" altLang="en-US" dirty="0"/>
              <a:t> via the bloodstream to the cells.</a:t>
            </a:r>
          </a:p>
          <a:p>
            <a:pPr marL="228600" lvl="2" eaLnBrk="1" hangingPunct="1">
              <a:tabLst>
                <a:tab pos="342900" algn="l"/>
              </a:tabLst>
            </a:pPr>
            <a:r>
              <a:rPr lang="en-US" altLang="en-US" dirty="0"/>
              <a:t>	- Oxygen is required for metabolism.</a:t>
            </a:r>
          </a:p>
          <a:p>
            <a:pPr marL="228600" lvl="2" eaLnBrk="1" hangingPunct="1">
              <a:tabLst>
                <a:tab pos="342900" algn="l"/>
              </a:tabLst>
            </a:pPr>
            <a:r>
              <a:rPr lang="en-US" altLang="en-US" dirty="0"/>
              <a:t>	- is measured by use of the pulse oximeter. </a:t>
            </a:r>
          </a:p>
          <a:p>
            <a:pPr marL="228600" lvl="2" eaLnBrk="1" hangingPunct="1">
              <a:tabLst>
                <a:tab pos="342900" algn="l"/>
              </a:tabLst>
            </a:pPr>
            <a:r>
              <a:rPr lang="en-US" altLang="en-US" u="sng" dirty="0"/>
              <a:t>Ventilation</a:t>
            </a:r>
            <a:r>
              <a:rPr lang="en-US" altLang="en-US" dirty="0"/>
              <a:t> is the exhaling of  CO</a:t>
            </a:r>
            <a:r>
              <a:rPr lang="en-US" altLang="en-US" baseline="-10000" dirty="0"/>
              <a:t>2</a:t>
            </a:r>
            <a:r>
              <a:rPr lang="en-US" altLang="en-US" dirty="0"/>
              <a:t> via the respiratory tract.</a:t>
            </a:r>
          </a:p>
          <a:p>
            <a:pPr marL="228600" lvl="2" eaLnBrk="1" hangingPunct="1">
              <a:tabLst>
                <a:tab pos="342900" algn="l"/>
              </a:tabLst>
            </a:pPr>
            <a:r>
              <a:rPr lang="en-US" altLang="en-US" dirty="0"/>
              <a:t>	- Carbon dioxide is a byproduct of metabolism.</a:t>
            </a:r>
          </a:p>
          <a:p>
            <a:pPr marL="228600" lvl="2" eaLnBrk="1" hangingPunct="1">
              <a:tabLst>
                <a:tab pos="342900" algn="l"/>
              </a:tabLst>
            </a:pPr>
            <a:r>
              <a:rPr lang="en-US" altLang="en-US" dirty="0"/>
              <a:t>   - is measured by use of end-tidal-CO2.</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52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07950"/>
            <a:ext cx="4114800" cy="3086100"/>
          </a:xfrm>
        </p:spPr>
      </p:sp>
      <p:sp>
        <p:nvSpPr>
          <p:cNvPr id="3" name="Notes Placeholder 2"/>
          <p:cNvSpPr>
            <a:spLocks noGrp="1"/>
          </p:cNvSpPr>
          <p:nvPr>
            <p:ph type="body" idx="1"/>
          </p:nvPr>
        </p:nvSpPr>
        <p:spPr>
          <a:xfrm>
            <a:off x="338667" y="3272010"/>
            <a:ext cx="6427893" cy="5871990"/>
          </a:xfrm>
        </p:spPr>
        <p:txBody>
          <a:bodyPr/>
          <a:lstStyle/>
          <a:p>
            <a:r>
              <a:rPr lang="en-US" b="1" dirty="0"/>
              <a:t>Function </a:t>
            </a:r>
            <a:r>
              <a:rPr lang="en-US" dirty="0"/>
              <a:t>of the upper airway: turbinates warm, filter and humidify air; sinuses trap bacteria and are tributaries for fluid from eustachian tubes and tear ducts.  </a:t>
            </a:r>
            <a:r>
              <a:rPr lang="en-US" altLang="en-US" dirty="0">
                <a:latin typeface="+mn-lt"/>
                <a:ea typeface="ＭＳ Ｐゴシック" pitchFamily="34" charset="-128"/>
              </a:rPr>
              <a:t>A patent airway is the first component in the delivery of oxygen to the cells. </a:t>
            </a:r>
          </a:p>
          <a:p>
            <a:endParaRPr lang="en-US" sz="1000" b="1" dirty="0"/>
          </a:p>
          <a:p>
            <a:r>
              <a:rPr lang="en-US" b="1" dirty="0"/>
              <a:t>Sections are</a:t>
            </a:r>
            <a:r>
              <a:rPr lang="en-US" dirty="0"/>
              <a:t>: Nasopharynx, Oropharynx, Hypopharynx, Larynx. Muscle tone of the pharynx keeps the airway open.</a:t>
            </a:r>
          </a:p>
          <a:p>
            <a:endParaRPr lang="en-US" sz="1000" b="1" dirty="0"/>
          </a:p>
          <a:p>
            <a:r>
              <a:rPr lang="en-US" b="1" dirty="0"/>
              <a:t>Nasopharynx</a:t>
            </a:r>
            <a:r>
              <a:rPr lang="en-US" dirty="0"/>
              <a:t> is formed by the union of facial bones and the orientation of nasal floor is towards the ear not the eye. It is separated by septum and lined with mucous membranes and cilia. Note that improper or overly aggressive placement of  nasal airways will cause significant bleeding which may not be controlled by direct pressure.</a:t>
            </a:r>
          </a:p>
          <a:p>
            <a:endParaRPr lang="en-US" sz="1000" b="1" dirty="0"/>
          </a:p>
          <a:p>
            <a:r>
              <a:rPr lang="en-US" b="1" dirty="0"/>
              <a:t>Oropharnyx </a:t>
            </a:r>
            <a:r>
              <a:rPr lang="en-US" dirty="0"/>
              <a:t>has the teeth, tongue, palate and adenoids. The teeth require significant force to dislodge but they may fracture or avulse causing obstruction. The t</a:t>
            </a:r>
            <a:r>
              <a:rPr lang="en-US" dirty="0">
                <a:effectLst/>
                <a:ea typeface="Arial" panose="020B0604020202020204" pitchFamily="34" charset="0"/>
              </a:rPr>
              <a:t>ongue is a l</a:t>
            </a:r>
            <a:r>
              <a:rPr lang="en-US" spc="-15" dirty="0">
                <a:effectLst/>
                <a:ea typeface="Arial" panose="020B0604020202020204" pitchFamily="34" charset="0"/>
              </a:rPr>
              <a:t>arge muscle attached at the mandible and hyoid</a:t>
            </a:r>
            <a:r>
              <a:rPr lang="en-US" spc="-5" dirty="0">
                <a:effectLst/>
                <a:ea typeface="Arial" panose="020B0604020202020204" pitchFamily="34" charset="0"/>
              </a:rPr>
              <a:t> bones and</a:t>
            </a:r>
            <a:r>
              <a:rPr lang="en-US" spc="-15" dirty="0">
                <a:effectLst/>
                <a:ea typeface="Arial" panose="020B0604020202020204" pitchFamily="34" charset="0"/>
              </a:rPr>
              <a:t> is the most common airway</a:t>
            </a:r>
            <a:r>
              <a:rPr lang="en-US" spc="-5" dirty="0">
                <a:effectLst/>
                <a:ea typeface="Arial" panose="020B0604020202020204" pitchFamily="34" charset="0"/>
              </a:rPr>
              <a:t> </a:t>
            </a:r>
            <a:r>
              <a:rPr lang="en-US" spc="-15" dirty="0">
                <a:ea typeface="Arial" panose="020B0604020202020204" pitchFamily="34" charset="0"/>
              </a:rPr>
              <a:t>o</a:t>
            </a:r>
            <a:r>
              <a:rPr lang="en-US" spc="-15" dirty="0">
                <a:effectLst/>
                <a:ea typeface="Arial" panose="020B0604020202020204" pitchFamily="34" charset="0"/>
              </a:rPr>
              <a:t>bstruction. The p</a:t>
            </a:r>
            <a:r>
              <a:rPr lang="en-US" dirty="0">
                <a:effectLst/>
                <a:ea typeface="Arial" panose="020B0604020202020204" pitchFamily="34" charset="0"/>
              </a:rPr>
              <a:t>alate </a:t>
            </a:r>
            <a:r>
              <a:rPr lang="en-US" dirty="0">
                <a:ea typeface="Arial" panose="020B0604020202020204" pitchFamily="34" charset="0"/>
              </a:rPr>
              <a:t>is the r</a:t>
            </a:r>
            <a:r>
              <a:rPr lang="en-US" spc="-15" dirty="0">
                <a:effectLst/>
                <a:ea typeface="Arial" panose="020B0604020202020204" pitchFamily="34" charset="0"/>
              </a:rPr>
              <a:t>oof of mouth which separates the oro/naso</a:t>
            </a:r>
            <a:r>
              <a:rPr lang="en-US" spc="10" dirty="0">
                <a:effectLst/>
                <a:ea typeface="Arial" panose="020B0604020202020204" pitchFamily="34" charset="0"/>
              </a:rPr>
              <a:t> </a:t>
            </a:r>
            <a:r>
              <a:rPr lang="en-US" spc="-15" dirty="0">
                <a:effectLst/>
                <a:ea typeface="Arial" panose="020B0604020202020204" pitchFamily="34" charset="0"/>
              </a:rPr>
              <a:t>pharynx. The a</a:t>
            </a:r>
            <a:r>
              <a:rPr lang="en-US" spc="-10" dirty="0">
                <a:effectLst/>
                <a:ea typeface="Arial" panose="020B0604020202020204" pitchFamily="34" charset="0"/>
              </a:rPr>
              <a:t>nterior portion is the hard</a:t>
            </a:r>
            <a:r>
              <a:rPr lang="en-US" spc="-15" dirty="0">
                <a:effectLst/>
                <a:ea typeface="Arial" panose="020B0604020202020204" pitchFamily="34" charset="0"/>
              </a:rPr>
              <a:t> p</a:t>
            </a:r>
            <a:r>
              <a:rPr lang="en-US" spc="-10" dirty="0">
                <a:effectLst/>
                <a:ea typeface="Arial" panose="020B0604020202020204" pitchFamily="34" charset="0"/>
              </a:rPr>
              <a:t>alate and the posterior portion beyond the teeth is the soft</a:t>
            </a:r>
            <a:r>
              <a:rPr lang="en-US" spc="-30" dirty="0">
                <a:effectLst/>
                <a:ea typeface="Arial" panose="020B0604020202020204" pitchFamily="34" charset="0"/>
              </a:rPr>
              <a:t> p</a:t>
            </a:r>
            <a:r>
              <a:rPr lang="en-US" spc="-10" dirty="0">
                <a:effectLst/>
                <a:ea typeface="Arial" panose="020B0604020202020204" pitchFamily="34" charset="0"/>
              </a:rPr>
              <a:t>alate.</a:t>
            </a:r>
          </a:p>
          <a:p>
            <a:endParaRPr lang="en-US" sz="1000" b="1" spc="-15" dirty="0">
              <a:effectLst/>
              <a:ea typeface="Arial" panose="020B0604020202020204" pitchFamily="34" charset="0"/>
            </a:endParaRPr>
          </a:p>
          <a:p>
            <a:r>
              <a:rPr lang="en-US" b="1" spc="-15" dirty="0">
                <a:effectLst/>
                <a:ea typeface="Arial" panose="020B0604020202020204" pitchFamily="34" charset="0"/>
              </a:rPr>
              <a:t>Hypopharynx </a:t>
            </a:r>
            <a:r>
              <a:rPr lang="en-US" spc="-15" dirty="0">
                <a:effectLst/>
                <a:ea typeface="Arial" panose="020B0604020202020204" pitchFamily="34" charset="0"/>
              </a:rPr>
              <a:t>is p</a:t>
            </a:r>
            <a:r>
              <a:rPr lang="en-US" dirty="0">
                <a:effectLst/>
                <a:ea typeface="Arial" panose="020B0604020202020204" pitchFamily="34" charset="0"/>
              </a:rPr>
              <a:t>osterior</a:t>
            </a:r>
            <a:r>
              <a:rPr lang="en-US" spc="-20" dirty="0">
                <a:effectLst/>
                <a:ea typeface="Arial" panose="020B0604020202020204" pitchFamily="34" charset="0"/>
              </a:rPr>
              <a:t> to the t</a:t>
            </a:r>
            <a:r>
              <a:rPr lang="en-US" dirty="0">
                <a:effectLst/>
                <a:ea typeface="Arial" panose="020B0604020202020204" pitchFamily="34" charset="0"/>
              </a:rPr>
              <a:t>ongue. The epiglottis is located here. The v</a:t>
            </a:r>
            <a:r>
              <a:rPr lang="en-US" spc="-15" dirty="0">
                <a:effectLst/>
                <a:ea typeface="Arial" panose="020B0604020202020204" pitchFamily="34" charset="0"/>
              </a:rPr>
              <a:t>allecula is the “pocket" formed by the base of the tongue and</a:t>
            </a:r>
            <a:r>
              <a:rPr lang="en-US" spc="-80" dirty="0">
                <a:effectLst/>
                <a:ea typeface="Arial" panose="020B0604020202020204" pitchFamily="34" charset="0"/>
              </a:rPr>
              <a:t> </a:t>
            </a:r>
            <a:r>
              <a:rPr lang="en-US" spc="-15" dirty="0">
                <a:effectLst/>
                <a:ea typeface="Arial" panose="020B0604020202020204" pitchFamily="34" charset="0"/>
              </a:rPr>
              <a:t>epiglottis.</a:t>
            </a:r>
          </a:p>
          <a:p>
            <a:endParaRPr lang="en-US" sz="1000" b="1" spc="-15" dirty="0">
              <a:effectLst/>
              <a:ea typeface="Arial" panose="020B0604020202020204" pitchFamily="34" charset="0"/>
            </a:endParaRPr>
          </a:p>
          <a:p>
            <a:r>
              <a:rPr lang="en-US" b="1" spc="-15" dirty="0">
                <a:effectLst/>
                <a:ea typeface="Arial" panose="020B0604020202020204" pitchFamily="34" charset="0"/>
              </a:rPr>
              <a:t>Larynx </a:t>
            </a:r>
            <a:r>
              <a:rPr lang="en-US" spc="-15" dirty="0">
                <a:effectLst/>
                <a:ea typeface="Arial" panose="020B0604020202020204" pitchFamily="34" charset="0"/>
              </a:rPr>
              <a:t>is made of cartilage and is attached to the hyoid bone, which is </a:t>
            </a:r>
            <a:r>
              <a:rPr lang="en-US" spc="-15" dirty="0">
                <a:ea typeface="Arial" panose="020B0604020202020204" pitchFamily="34" charset="0"/>
              </a:rPr>
              <a:t>a </a:t>
            </a:r>
            <a:r>
              <a:rPr lang="en-US" spc="-15" dirty="0">
                <a:effectLst/>
                <a:ea typeface="Arial" panose="020B0604020202020204" pitchFamily="34" charset="0"/>
              </a:rPr>
              <a:t>horseshoe shaped bone between the chin and mandibular angle whose function is to support the trachea. The larynx components are the:  </a:t>
            </a:r>
            <a:r>
              <a:rPr lang="en-US" spc="-15" dirty="0">
                <a:ea typeface="Arial" panose="020B0604020202020204" pitchFamily="34" charset="0"/>
              </a:rPr>
              <a:t>t</a:t>
            </a:r>
            <a:r>
              <a:rPr lang="en-US" spc="-15" dirty="0">
                <a:effectLst/>
                <a:ea typeface="Arial" panose="020B0604020202020204" pitchFamily="34" charset="0"/>
              </a:rPr>
              <a:t>hyroid </a:t>
            </a:r>
            <a:r>
              <a:rPr lang="en-US" spc="-15" dirty="0">
                <a:ea typeface="Arial" panose="020B0604020202020204" pitchFamily="34" charset="0"/>
              </a:rPr>
              <a:t>c</a:t>
            </a:r>
            <a:r>
              <a:rPr lang="en-US" spc="-15" dirty="0">
                <a:effectLst/>
                <a:ea typeface="Arial" panose="020B0604020202020204" pitchFamily="34" charset="0"/>
              </a:rPr>
              <a:t>artilage which is the first tracheal cartilage and is made of cartilage anteriorly and smooth muscle posteriorly. The laryngeal prominence (Adam’s Apple) is the anterior prominence of thyroid </a:t>
            </a:r>
            <a:r>
              <a:rPr lang="en-US" spc="-15" dirty="0">
                <a:ea typeface="Arial" panose="020B0604020202020204" pitchFamily="34" charset="0"/>
              </a:rPr>
              <a:t>c</a:t>
            </a:r>
            <a:r>
              <a:rPr lang="en-US" spc="-15" dirty="0">
                <a:effectLst/>
                <a:ea typeface="Arial" panose="020B0604020202020204" pitchFamily="34" charset="0"/>
              </a:rPr>
              <a:t>artilage with the glottic opening directly behind it. The glottic opening patency is heavily dependent on muscle tone and contains: the vocal </a:t>
            </a:r>
            <a:r>
              <a:rPr lang="en-US" spc="-15" dirty="0">
                <a:ea typeface="Arial" panose="020B0604020202020204" pitchFamily="34" charset="0"/>
              </a:rPr>
              <a:t>b</a:t>
            </a:r>
            <a:r>
              <a:rPr lang="en-US" spc="-15" dirty="0">
                <a:effectLst/>
                <a:ea typeface="Arial" panose="020B0604020202020204" pitchFamily="34" charset="0"/>
              </a:rPr>
              <a:t>ands which are white bands of cartilage produce that produce the voice; arytenoid cartilage; and pyriform fossae. The cricoid ring is the first tracheal </a:t>
            </a:r>
            <a:r>
              <a:rPr lang="en-US" spc="-15" dirty="0">
                <a:ea typeface="Arial" panose="020B0604020202020204" pitchFamily="34" charset="0"/>
              </a:rPr>
              <a:t>r</a:t>
            </a:r>
            <a:r>
              <a:rPr lang="en-US" spc="-15" dirty="0">
                <a:effectLst/>
                <a:ea typeface="Arial" panose="020B0604020202020204" pitchFamily="34" charset="0"/>
              </a:rPr>
              <a:t>ing and is completely cartilaginous. Compression of cricoid ring occludes esophagus  as in the Sellick Maneuver.  The  cricothyroid membrane is a fibrous membrane between the cricoid and thyroid cartilage. It is the site for advanced surgical and alternative airway placement.</a:t>
            </a:r>
          </a:p>
          <a:p>
            <a:r>
              <a:rPr lang="en-US" spc="-15" dirty="0">
                <a:effectLst/>
                <a:ea typeface="Arial" panose="020B0604020202020204" pitchFamily="34" charset="0"/>
              </a:rPr>
              <a:t>Note</a:t>
            </a:r>
            <a:r>
              <a:rPr lang="en-US" sz="1050" spc="-15" dirty="0">
                <a:effectLst/>
                <a:ea typeface="Arial" panose="020B0604020202020204" pitchFamily="34" charset="0"/>
              </a:rPr>
              <a:t>- slide graphic annotated on physio-pedia website as ‘free to be used and share”.</a:t>
            </a:r>
            <a:endParaRPr lang="en-US" spc="-15" dirty="0">
              <a:effectLst/>
              <a:ea typeface="Arial" panose="020B0604020202020204" pitchFamily="34" charset="0"/>
            </a:endParaRPr>
          </a:p>
          <a:p>
            <a:endParaRPr lang="en-US" spc="-15" dirty="0">
              <a:effectLst/>
              <a:ea typeface="Arial" panose="020B0604020202020204" pitchFamily="34" charset="0"/>
            </a:endParaRPr>
          </a:p>
          <a:p>
            <a:endParaRPr lang="en-US" spc="-15" dirty="0">
              <a:effectLst/>
              <a:ea typeface="Arial" panose="020B0604020202020204" pitchFamily="34" charset="0"/>
            </a:endParaRPr>
          </a:p>
          <a:p>
            <a:endParaRPr lang="en-US" spc="-10" dirty="0">
              <a:effectLst/>
              <a:ea typeface="Arial" panose="020B0604020202020204" pitchFamily="34" charset="0"/>
            </a:endParaRPr>
          </a:p>
          <a:p>
            <a:endParaRPr lang="en-US" spc="-15" dirty="0">
              <a:effectLst/>
              <a:ea typeface="Arial" panose="020B0604020202020204" pitchFamily="34" charset="0"/>
            </a:endParaRPr>
          </a:p>
          <a:p>
            <a:endParaRPr lang="en-US" spc="-15" dirty="0">
              <a:effectLst/>
              <a:ea typeface="Arial" panose="020B0604020202020204" pitchFamily="34" charset="0"/>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6</a:t>
            </a:fld>
            <a:endParaRPr lang="en-US" dirty="0"/>
          </a:p>
        </p:txBody>
      </p:sp>
    </p:spTree>
    <p:extLst>
      <p:ext uri="{BB962C8B-B14F-4D97-AF65-F5344CB8AC3E}">
        <p14:creationId xmlns:p14="http://schemas.microsoft.com/office/powerpoint/2010/main" val="2843213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a:lnSpc>
                <a:spcPct val="90000"/>
              </a:lnSpc>
            </a:pPr>
            <a:r>
              <a:rPr lang="en-US" dirty="0"/>
              <a:t>Pulse Oximetry-</a:t>
            </a:r>
          </a:p>
          <a:p>
            <a:pPr>
              <a:lnSpc>
                <a:spcPct val="90000"/>
              </a:lnSpc>
            </a:pPr>
            <a:r>
              <a:rPr lang="en-US" dirty="0"/>
              <a:t>Measures saturation of hemoglobin in the blood.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Representative of saturation of heme binding sites (moiety) with oxygen molecules.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Each RBC has 4 binding spots for oxygen.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If only 3 binding spots are filling the SPO2 would be 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a:p>
            <a:r>
              <a:rPr lang="en-US" altLang="en-US" sz="1200" dirty="0"/>
              <a:t>Patients near an SpO</a:t>
            </a:r>
            <a:r>
              <a:rPr lang="en-US" altLang="en-US" sz="1200" baseline="-25000" dirty="0"/>
              <a:t>2</a:t>
            </a:r>
            <a:r>
              <a:rPr lang="en-US" altLang="en-US" sz="1200" dirty="0"/>
              <a:t> of 90% are at risk for precipitous desaturation, as demonstrated by the desaturation the curve.</a:t>
            </a:r>
          </a:p>
          <a:p>
            <a:r>
              <a:rPr lang="en-US" altLang="en-US" sz="1200" dirty="0"/>
              <a:t>Saturations in the high 90s drop relatively slowly, once the patient hits 88-90 they drop fast and the blood oxygen levels</a:t>
            </a:r>
            <a:r>
              <a:rPr lang="en-US" altLang="en-US" sz="1200" baseline="0" dirty="0"/>
              <a:t> start to cause damage that may be irreversible.</a:t>
            </a:r>
            <a:endParaRPr lang="en-US" altLang="en-US" sz="1200" dirty="0"/>
          </a:p>
          <a:p>
            <a:pPr>
              <a:lnSpc>
                <a:spcPct val="90000"/>
              </a:lnSpc>
            </a:pPr>
            <a:endParaRPr lang="en-US" sz="2400" dirty="0">
              <a:solidFill>
                <a:schemeClr val="bg1"/>
              </a:solidFill>
            </a:endParaRPr>
          </a:p>
          <a:p>
            <a:pPr marL="0" indent="0">
              <a:lnSpc>
                <a:spcPct val="100000"/>
              </a:lnSpc>
              <a:buFont typeface="Garamond" pitchFamily="18" charset="0"/>
              <a:buNone/>
            </a:pPr>
            <a:r>
              <a:rPr lang="en-US" sz="2400" dirty="0">
                <a:solidFill>
                  <a:schemeClr val="bg1"/>
                </a:solidFill>
              </a:rPr>
              <a:t>Hypoxia: low tissue O2</a:t>
            </a:r>
          </a:p>
          <a:p>
            <a:pPr marL="0" indent="0">
              <a:lnSpc>
                <a:spcPct val="100000"/>
              </a:lnSpc>
              <a:buFont typeface="Garamond" pitchFamily="18" charset="0"/>
              <a:buNone/>
            </a:pPr>
            <a:r>
              <a:rPr lang="en-US" sz="2400" dirty="0">
                <a:solidFill>
                  <a:schemeClr val="bg1"/>
                </a:solidFill>
              </a:rPr>
              <a:t>Hypoxemia: low blood O2</a:t>
            </a:r>
          </a:p>
          <a:p>
            <a:pPr marL="0" indent="0">
              <a:lnSpc>
                <a:spcPct val="100000"/>
              </a:lnSpc>
              <a:buFont typeface="Garamond" pitchFamily="18" charset="0"/>
              <a:buNone/>
            </a:pPr>
            <a:r>
              <a:rPr lang="en-US" sz="2400" dirty="0">
                <a:solidFill>
                  <a:schemeClr val="bg1"/>
                </a:solidFill>
              </a:rPr>
              <a:t>SpO2 below 90% drop quickly </a:t>
            </a:r>
          </a:p>
          <a:p>
            <a:pPr marL="0" marR="0" lvl="0" indent="0" algn="l" defTabSz="914400" rtl="0" eaLnBrk="1" fontAlgn="auto" latinLnBrk="0" hangingPunct="1">
              <a:lnSpc>
                <a:spcPct val="100000"/>
              </a:lnSpc>
              <a:spcBef>
                <a:spcPct val="0"/>
              </a:spcBef>
              <a:spcAft>
                <a:spcPts val="1200"/>
              </a:spcAft>
              <a:buClr>
                <a:srgbClr val="FF9900"/>
              </a:buClr>
              <a:buSzPct val="80000"/>
              <a:buFont typeface="Wingdings" pitchFamily="2" charset="2"/>
              <a:buNone/>
              <a:tabLst/>
              <a:defRPr/>
            </a:pPr>
            <a:endParaRPr kumimoji="0" lang="en-US" sz="2400" b="0" i="0" u="none" strike="noStrike" kern="1200" cap="none" spc="0" normalizeH="0" baseline="0" noProof="0" dirty="0">
              <a:ln>
                <a:noFill/>
              </a:ln>
              <a:solidFill>
                <a:srgbClr val="646B86"/>
              </a:solidFill>
              <a:effectLst/>
              <a:uLnTx/>
              <a:uFillTx/>
              <a:latin typeface="Verdana" pitchFamily="34" charset="0"/>
              <a:ea typeface="Verdana" pitchFamily="34" charset="0"/>
              <a:cs typeface="Verdana" pitchFamily="34" charset="0"/>
            </a:endParaRPr>
          </a:p>
          <a:p>
            <a:pPr marL="463550" marR="0" lvl="0" indent="-463550" algn="l" defTabSz="914400" rtl="0" eaLnBrk="1" fontAlgn="auto" latinLnBrk="0" hangingPunct="1">
              <a:lnSpc>
                <a:spcPct val="100000"/>
              </a:lnSpc>
              <a:spcBef>
                <a:spcPct val="0"/>
              </a:spcBef>
              <a:spcAft>
                <a:spcPts val="1200"/>
              </a:spcAft>
              <a:buClr>
                <a:srgbClr val="FF9900"/>
              </a:buClr>
              <a:buSzPct val="80000"/>
              <a:buFont typeface="Wingdings" pitchFamily="2" charset="2"/>
              <a:buChar char=""/>
              <a:tabLst/>
              <a:defRPr/>
            </a:pPr>
            <a:endParaRPr kumimoji="0" lang="en-US" sz="2400" b="0" i="0" u="none" strike="noStrike" kern="1200" cap="none" spc="0" normalizeH="0" baseline="0" noProof="0" dirty="0">
              <a:ln>
                <a:noFill/>
              </a:ln>
              <a:solidFill>
                <a:srgbClr val="646B86"/>
              </a:solidFill>
              <a:effectLst/>
              <a:uLnTx/>
              <a:uFillTx/>
              <a:latin typeface="Verdana" pitchFamily="34" charset="0"/>
              <a:ea typeface="Verdana" pitchFamily="34" charset="0"/>
              <a:cs typeface="Verdana" pitchFamily="34" charset="0"/>
            </a:endParaRP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4645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a:lnSpc>
                <a:spcPct val="100000"/>
              </a:lnSpc>
            </a:pPr>
            <a:r>
              <a:rPr lang="en-US" sz="1200" dirty="0">
                <a:solidFill>
                  <a:schemeClr val="bg1"/>
                </a:solidFill>
              </a:rPr>
              <a:t>The waveform is called a plethysmograph or “pleth” and should match the pulse.</a:t>
            </a:r>
          </a:p>
          <a:p>
            <a:pPr>
              <a:lnSpc>
                <a:spcPct val="100000"/>
              </a:lnSpc>
            </a:pPr>
            <a:r>
              <a:rPr lang="en-US" sz="1200" dirty="0">
                <a:solidFill>
                  <a:schemeClr val="bg1"/>
                </a:solidFill>
              </a:rPr>
              <a:t>A good pleth makes the number reading more reliable .</a:t>
            </a:r>
          </a:p>
          <a:p>
            <a:pPr>
              <a:lnSpc>
                <a:spcPct val="100000"/>
              </a:lnSpc>
            </a:pPr>
            <a:r>
              <a:rPr lang="en-US" sz="1200" dirty="0">
                <a:solidFill>
                  <a:schemeClr val="bg1"/>
                </a:solidFill>
              </a:rPr>
              <a:t>A poor pleth should make you question the number.</a:t>
            </a:r>
          </a:p>
          <a:p>
            <a:pPr>
              <a:lnSpc>
                <a:spcPct val="100000"/>
              </a:lnSpc>
            </a:pPr>
            <a:r>
              <a:rPr lang="en-US" sz="1200" dirty="0">
                <a:solidFill>
                  <a:schemeClr val="bg1"/>
                </a:solidFill>
              </a:rPr>
              <a:t>It is important to make sure that a waveform is seen on the PO screen and that it coincides with the patient’s pulse. Without a well defined SpO2 waveform, there is no way for the machine to accurately perform a reading. </a:t>
            </a:r>
          </a:p>
          <a:p>
            <a:pPr>
              <a:lnSpc>
                <a:spcPct val="100000"/>
              </a:lnSpc>
            </a:pPr>
            <a:r>
              <a:rPr lang="en-US" sz="1200" dirty="0">
                <a:solidFill>
                  <a:schemeClr val="bg1"/>
                </a:solidFill>
              </a:rPr>
              <a:t>If waveform is present, you most likely have a pulse.</a:t>
            </a:r>
          </a:p>
          <a:p>
            <a:pPr>
              <a:lnSpc>
                <a:spcPct val="100000"/>
              </a:lnSpc>
            </a:pPr>
            <a:r>
              <a:rPr lang="en-US" sz="1200" dirty="0">
                <a:solidFill>
                  <a:schemeClr val="bg1"/>
                </a:solidFill>
              </a:rPr>
              <a:t>If it is not present, it means absolutely nothing (unless you had a great reading a second ago).</a:t>
            </a:r>
          </a:p>
          <a:p>
            <a:pPr>
              <a:lnSpc>
                <a:spcPct val="100000"/>
              </a:lnSpc>
            </a:pPr>
            <a:endParaRPr lang="en-US" sz="1200" dirty="0">
              <a:solidFill>
                <a:schemeClr val="bg1"/>
              </a:solidFill>
            </a:endParaRPr>
          </a:p>
          <a:p>
            <a:pPr>
              <a:lnSpc>
                <a:spcPct val="100000"/>
              </a:lnSpc>
            </a:pPr>
            <a:r>
              <a:rPr lang="en-US" sz="1200" dirty="0">
                <a:solidFill>
                  <a:schemeClr val="bg1"/>
                </a:solidFill>
              </a:rPr>
              <a:t>Multiple things can affect waveform (poor circulation, cold temperature, carbon monoxide poisoning)</a:t>
            </a:r>
          </a:p>
          <a:p>
            <a:pPr>
              <a:lnSpc>
                <a:spcPct val="100000"/>
              </a:lnSpc>
            </a:pPr>
            <a:r>
              <a:rPr lang="en-US" sz="1200" dirty="0">
                <a:solidFill>
                  <a:schemeClr val="bg1"/>
                </a:solidFill>
              </a:rPr>
              <a:t>If waveform is present, you most likely have a pulse</a:t>
            </a:r>
          </a:p>
          <a:p>
            <a:pPr>
              <a:lnSpc>
                <a:spcPct val="100000"/>
              </a:lnSpc>
            </a:pPr>
            <a:r>
              <a:rPr lang="en-US" sz="1200" dirty="0">
                <a:solidFill>
                  <a:schemeClr val="bg1"/>
                </a:solidFill>
              </a:rPr>
              <a:t>If it is not present, it means absolutely nothing (unless you had a great reading a second ago)</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2A60A8C-07C1-4339-B3ED-625917559599}"/>
              </a:ext>
            </a:extLst>
          </p:cNvPr>
          <p:cNvSpPr txBox="1"/>
          <p:nvPr/>
        </p:nvSpPr>
        <p:spPr>
          <a:xfrm>
            <a:off x="682751" y="3534554"/>
            <a:ext cx="600283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Limitations: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   Poor peripheral circulation and hypothermia are the most common cause of false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   low readings.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   Movement – including shivering - and poor placement can also affect the reading.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   Black, Blue and Green nail varnish can present inaccurate readings. Acrylic nails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a:rPr>
              <a:t>   </a:t>
            </a:r>
            <a:r>
              <a:rPr kumimoji="0" lang="en-US" sz="1200" b="0" i="0" u="none" strike="noStrike" kern="1200" cap="none" spc="0" normalizeH="0" baseline="0" noProof="0" dirty="0">
                <a:ln>
                  <a:noFill/>
                </a:ln>
                <a:effectLst/>
                <a:uLnTx/>
                <a:uFillTx/>
                <a:latin typeface="Calibri" panose="020F0502020204030204"/>
                <a:ea typeface="+mn-ea"/>
                <a:cs typeface="+mn-cs"/>
              </a:rPr>
              <a:t>not appear to interfere.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   Bright lights, especially fluorescent lights can affect the readings.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   Carbon Monoxide has an affinity to hemoglobin 210 greater than oxygen; as such a casualty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a:rPr>
              <a:t>   </a:t>
            </a:r>
            <a:r>
              <a:rPr kumimoji="0" lang="en-US" sz="1200" b="0" i="0" u="none" strike="noStrike" kern="1200" cap="none" spc="0" normalizeH="0" baseline="0" noProof="0" dirty="0">
                <a:ln>
                  <a:noFill/>
                </a:ln>
                <a:effectLst/>
                <a:uLnTx/>
                <a:uFillTx/>
                <a:latin typeface="Calibri" panose="020F0502020204030204"/>
                <a:ea typeface="+mn-ea"/>
                <a:cs typeface="+mn-cs"/>
              </a:rPr>
              <a:t>with Carbon Monoxide poisoning may show falsely high Sp02 readings as the Pulse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a:rPr>
              <a:t>   </a:t>
            </a:r>
            <a:r>
              <a:rPr kumimoji="0" lang="en-US" sz="1200" b="0" i="0" u="none" strike="noStrike" kern="1200" cap="none" spc="0" normalizeH="0" baseline="0" noProof="0" dirty="0">
                <a:ln>
                  <a:noFill/>
                </a:ln>
                <a:effectLst/>
                <a:uLnTx/>
                <a:uFillTx/>
                <a:latin typeface="Calibri" panose="020F0502020204030204"/>
                <a:ea typeface="+mn-ea"/>
                <a:cs typeface="+mn-cs"/>
              </a:rPr>
              <a:t>Oximeter interprets the hemoglobin to be saturated with oxygen when they are saturated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a:rPr>
              <a:t>   </a:t>
            </a:r>
            <a:r>
              <a:rPr kumimoji="0" lang="en-US" sz="1200" b="0" i="0" u="none" strike="noStrike" kern="1200" cap="none" spc="0" normalizeH="0" baseline="0" noProof="0" dirty="0">
                <a:ln>
                  <a:noFill/>
                </a:ln>
                <a:effectLst/>
                <a:uLnTx/>
                <a:uFillTx/>
                <a:latin typeface="Calibri" panose="020F0502020204030204"/>
                <a:ea typeface="+mn-ea"/>
                <a:cs typeface="+mn-cs"/>
              </a:rPr>
              <a:t>with Carbon Monoxide.</a:t>
            </a:r>
          </a:p>
        </p:txBody>
      </p:sp>
    </p:spTree>
    <p:extLst>
      <p:ext uri="{BB962C8B-B14F-4D97-AF65-F5344CB8AC3E}">
        <p14:creationId xmlns:p14="http://schemas.microsoft.com/office/powerpoint/2010/main" val="4883159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r>
              <a:rPr lang="en-US" dirty="0"/>
              <a:t>ETCO2 </a:t>
            </a:r>
            <a:r>
              <a:rPr lang="en-US" dirty="0">
                <a:solidFill>
                  <a:srgbClr val="FFFFFF"/>
                </a:solidFill>
              </a:rPr>
              <a:t>matches ventilation rate</a:t>
            </a:r>
          </a:p>
          <a:p>
            <a:r>
              <a:rPr lang="en-US" dirty="0">
                <a:solidFill>
                  <a:srgbClr val="FFFFFF"/>
                </a:solidFill>
              </a:rPr>
              <a:t>Measures CO2 at the end of exhalation </a:t>
            </a:r>
          </a:p>
          <a:p>
            <a:r>
              <a:rPr lang="en-US" dirty="0">
                <a:solidFill>
                  <a:srgbClr val="FFFFFF"/>
                </a:solidFill>
              </a:rPr>
              <a:t>Normal number is 35-45 mmHg </a:t>
            </a:r>
          </a:p>
          <a:p>
            <a:r>
              <a:rPr lang="en-US" dirty="0">
                <a:solidFill>
                  <a:srgbClr val="FFFFFF"/>
                </a:solidFill>
              </a:rPr>
              <a:t>Normal box shape as seen in slide </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349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r>
              <a:rPr lang="en-US" dirty="0"/>
              <a:t>https://asiapac.medtronic.com/content/dam/covidien/library/anz/en/product/capnography-monitoring/etco2-waveform-poster.pdf</a:t>
            </a:r>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r>
              <a:rPr lang="en-US" dirty="0">
                <a:hlinkClick r:id="rId3"/>
              </a:rPr>
              <a:t>https://www.grepmed.com/images/429</a:t>
            </a: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2815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9719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r>
              <a:rPr lang="en-US" dirty="0"/>
              <a:t>These are device dependent as well.</a:t>
            </a:r>
          </a:p>
          <a:p>
            <a:pPr marL="0" marR="0" lvl="2">
              <a:spcBef>
                <a:spcPts val="190"/>
              </a:spcBef>
              <a:spcAft>
                <a:spcPts val="0"/>
              </a:spcAft>
              <a:buSzPts val="1200"/>
              <a:tabLst>
                <a:tab pos="1470025" algn="l"/>
                <a:tab pos="1470660" algn="l"/>
              </a:tabLst>
            </a:pPr>
            <a:r>
              <a:rPr lang="en-US" dirty="0"/>
              <a:t>Pulmonary edema, infiltrated and high line pressures seen in COPD you may need higher leak pressures than the SGA can provide.</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421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a:lnSpc>
                <a:spcPct val="107000"/>
              </a:lnSpc>
              <a:spcBef>
                <a:spcPts val="0"/>
              </a:spcBef>
              <a:spcAft>
                <a:spcPts val="0"/>
              </a:spcAft>
            </a:pPr>
            <a:r>
              <a:rPr lang="en-US" sz="1400" b="1" kern="1800" dirty="0">
                <a:solidFill>
                  <a:srgbClr val="505050"/>
                </a:solidFill>
                <a:effectLst/>
                <a:ea typeface="Times New Roman" panose="02020603050405020304" pitchFamily="18" charset="0"/>
                <a:cs typeface="Times New Roman" panose="02020603050405020304" pitchFamily="18" charset="0"/>
              </a:rPr>
              <a:t>Tracheal Misplacement of the King LT Airway May Be an Important Cause of Prehospital Device Failure</a:t>
            </a:r>
            <a:endParaRPr lang="en-US" sz="1400" b="1" kern="0" dirty="0">
              <a:solidFill>
                <a:srgbClr val="2F5496"/>
              </a:solidFill>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dirty="0">
                <a:solidFill>
                  <a:srgbClr val="2E2E2E"/>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solidFill>
                  <a:srgbClr val="2E2E2E"/>
                </a:solidFill>
                <a:effectLst/>
                <a:latin typeface="Calibri" panose="020F0502020204030204" pitchFamily="34" charset="0"/>
                <a:ea typeface="Times New Roman" panose="02020603050405020304" pitchFamily="18" charset="0"/>
                <a:cs typeface="Calibri" panose="020F0502020204030204" pitchFamily="34" charset="0"/>
              </a:rPr>
              <a:t>A 51-year-old unhelmeted motorcyclist collided with a freeway median and was obtunded when EMS arrived. After bag </a:t>
            </a:r>
            <a:r>
              <a:rPr lang="en-US" sz="1400" dirty="0">
                <a:solidFill>
                  <a:srgbClr val="2E2E2E"/>
                </a:solidFill>
                <a:effectLst/>
                <a:latin typeface="Calibri" panose="020F0502020204030204" pitchFamily="34" charset="0"/>
                <a:ea typeface="Times New Roman" panose="02020603050405020304" pitchFamily="18" charset="0"/>
                <a:cs typeface="Calibri" panose="020F0502020204030204" pitchFamily="34" charset="0"/>
                <a:hlinkClick r:id="rId3" tooltip="Learn more about Mask Ventilation from ScienceDirect's AI-generated Topic Pages"/>
              </a:rPr>
              <a:t>mask ventilation</a:t>
            </a:r>
            <a:r>
              <a:rPr lang="en-US" sz="1400" dirty="0">
                <a:solidFill>
                  <a:srgbClr val="2E2E2E"/>
                </a:solidFill>
                <a:effectLst/>
                <a:latin typeface="Calibri" panose="020F0502020204030204" pitchFamily="34" charset="0"/>
                <a:ea typeface="Times New Roman" panose="02020603050405020304" pitchFamily="18" charset="0"/>
                <a:cs typeface="Calibri" panose="020F0502020204030204" pitchFamily="34" charset="0"/>
              </a:rPr>
              <a:t>, a King airway was placed uneventfully, and the patient was transported to the emergency department. Because of the concern for an unstable </a:t>
            </a:r>
            <a:r>
              <a:rPr lang="en-US" sz="1400" dirty="0">
                <a:solidFill>
                  <a:srgbClr val="2E2E2E"/>
                </a:solidFill>
                <a:effectLst/>
                <a:latin typeface="Calibri" panose="020F0502020204030204" pitchFamily="34" charset="0"/>
                <a:ea typeface="Times New Roman" panose="02020603050405020304" pitchFamily="18" charset="0"/>
                <a:cs typeface="Calibri" panose="020F0502020204030204" pitchFamily="34" charset="0"/>
                <a:hlinkClick r:id="rId4" tooltip="Learn more about Cervical Spine from ScienceDirect's AI-generated Topic Pages"/>
              </a:rPr>
              <a:t>cervical spine</a:t>
            </a:r>
            <a:r>
              <a:rPr lang="en-US" sz="1400" dirty="0">
                <a:solidFill>
                  <a:srgbClr val="2E2E2E"/>
                </a:solidFill>
                <a:effectLst/>
                <a:latin typeface="Calibri" panose="020F0502020204030204" pitchFamily="34" charset="0"/>
                <a:ea typeface="Times New Roman" panose="02020603050405020304" pitchFamily="18" charset="0"/>
                <a:cs typeface="Calibri" panose="020F0502020204030204" pitchFamily="34" charset="0"/>
              </a:rPr>
              <a:t> injury, a lateral cervical spine radiograph was obtained on arrival. No cervical injury was seen, but the King airway was noted to be misplaced; the King airway passed through the laryngeal inlet and became lodged on the anterior </a:t>
            </a:r>
            <a:r>
              <a:rPr lang="en-US" sz="1400" dirty="0">
                <a:solidFill>
                  <a:srgbClr val="2E2E2E"/>
                </a:solidFill>
                <a:effectLst/>
                <a:latin typeface="Calibri" panose="020F0502020204030204" pitchFamily="34" charset="0"/>
                <a:ea typeface="Times New Roman" panose="02020603050405020304" pitchFamily="18" charset="0"/>
                <a:cs typeface="Calibri" panose="020F0502020204030204" pitchFamily="34" charset="0"/>
                <a:hlinkClick r:id="rId5" tooltip="Learn more about Trachea from ScienceDirect's AI-generated Topic Pages"/>
              </a:rPr>
              <a:t>trachea</a:t>
            </a:r>
            <a:r>
              <a:rPr lang="en-US" sz="1400" dirty="0">
                <a:solidFill>
                  <a:srgbClr val="2E2E2E"/>
                </a:solidFill>
                <a:effectLst/>
                <a:latin typeface="Calibri" panose="020F0502020204030204" pitchFamily="34" charset="0"/>
                <a:ea typeface="Times New Roman" panose="02020603050405020304" pitchFamily="18" charset="0"/>
                <a:cs typeface="Calibri" panose="020F0502020204030204" pitchFamily="34" charset="0"/>
              </a:rPr>
              <a:t>, creating an acute kink between the two balloons. After reviewing the radiograph, ventilations were reassessed and remained adequate. Both balloons were deflated, and the King airway was removed; the patient was orotracheally intubated without complication.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82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77788"/>
            <a:ext cx="3992562" cy="2994025"/>
          </a:xfrm>
        </p:spPr>
      </p:sp>
      <p:sp>
        <p:nvSpPr>
          <p:cNvPr id="3" name="Notes Placeholder 2"/>
          <p:cNvSpPr>
            <a:spLocks noGrp="1"/>
          </p:cNvSpPr>
          <p:nvPr>
            <p:ph type="body" idx="1"/>
          </p:nvPr>
        </p:nvSpPr>
        <p:spPr>
          <a:xfrm>
            <a:off x="268364" y="3130914"/>
            <a:ext cx="6588049" cy="6013086"/>
          </a:xfrm>
        </p:spPr>
        <p:txBody>
          <a:bodyPr/>
          <a:lstStyle/>
          <a:p>
            <a:pPr marL="285750" marR="0" indent="-28575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Frees hands to perform non–airway-related tasks.</a:t>
            </a:r>
            <a:endParaRPr lang="en-US" dirty="0">
              <a:effectLst/>
              <a:ea typeface="Times New Roman" panose="02020603050405020304" pitchFamily="18" charset="0"/>
            </a:endParaRPr>
          </a:p>
          <a:p>
            <a:pPr marL="285750" marR="0" indent="-28575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Bag-mask device should always be readily available in case of malfunction.</a:t>
            </a:r>
            <a:endParaRPr lang="en-US" dirty="0">
              <a:effectLst/>
              <a:ea typeface="Times New Roman" panose="02020603050405020304" pitchFamily="18" charset="0"/>
            </a:endParaRPr>
          </a:p>
          <a:p>
            <a:pPr marL="285750" marR="0" indent="-28575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Most models have adjustments for:</a:t>
            </a:r>
            <a:endParaRPr lang="en-US" dirty="0">
              <a:effectLst/>
              <a:ea typeface="Times New Roman" panose="02020603050405020304" pitchFamily="18" charset="0"/>
            </a:endParaRPr>
          </a:p>
          <a:p>
            <a:pPr marL="285750" marR="0" indent="-28575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  a.	Respiratory rate, in most cases, is set at the midpoint or average for the patient’s age.</a:t>
            </a:r>
            <a:endParaRPr lang="en-US" dirty="0">
              <a:effectLst/>
              <a:ea typeface="Times New Roman" panose="02020603050405020304" pitchFamily="18" charset="0"/>
            </a:endParaRPr>
          </a:p>
          <a:p>
            <a:pPr marL="285750" marR="0" indent="-28575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  b.	Tidal volume is estimated using a formula based on 6 to 7 mL/kg.</a:t>
            </a:r>
            <a:endParaRPr lang="en-US" dirty="0">
              <a:effectLst/>
              <a:ea typeface="Times New Roman" panose="02020603050405020304" pitchFamily="18" charset="0"/>
            </a:endParaRPr>
          </a:p>
          <a:p>
            <a:pPr marL="285750" marR="0" indent="-28575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Deliver a preset volume at a preset ventilatory rate, but it does not guarantee that all of the volume is delivered to the lungs, unless the patient is intubated.</a:t>
            </a:r>
            <a:endParaRPr lang="en-US" dirty="0">
              <a:effectLst/>
              <a:ea typeface="Times New Roman" panose="02020603050405020304" pitchFamily="18" charset="0"/>
            </a:endParaRPr>
          </a:p>
          <a:p>
            <a:pPr marL="285750" marR="0" indent="-28575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Generally oxygen powered, but some models may require an external power source.</a:t>
            </a:r>
            <a:endParaRPr lang="en-US" dirty="0">
              <a:effectLst/>
              <a:ea typeface="Times New Roman" panose="02020603050405020304" pitchFamily="18" charset="0"/>
            </a:endParaRPr>
          </a:p>
          <a:p>
            <a:pPr marL="285750" marR="0" indent="-28575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Generally consumes 5 L/min of oxygen; bag-mask device uses 15 to 25 L/min.</a:t>
            </a:r>
            <a:endParaRPr lang="en-US" dirty="0">
              <a:effectLst/>
              <a:ea typeface="Times New Roman" panose="02020603050405020304" pitchFamily="18" charset="0"/>
            </a:endParaRPr>
          </a:p>
          <a:p>
            <a:pPr marL="228600" marR="0" indent="-22860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Pressure-relief valve can lead to:</a:t>
            </a:r>
            <a:endParaRPr lang="en-US" dirty="0">
              <a:effectLst/>
              <a:ea typeface="Times New Roman" panose="02020603050405020304" pitchFamily="18" charset="0"/>
            </a:endParaRPr>
          </a:p>
          <a:p>
            <a:pPr marL="285750" marR="0" indent="-171450" eaLnBrk="0" fontAlgn="base" hangingPunct="0">
              <a:spcBef>
                <a:spcPts val="0"/>
              </a:spcBef>
              <a:spcAft>
                <a:spcPts val="0"/>
              </a:spcAft>
              <a:tabLst>
                <a:tab pos="457200" algn="l"/>
              </a:tabLst>
            </a:pPr>
            <a:r>
              <a:rPr lang="en-US" kern="1200" dirty="0">
                <a:solidFill>
                  <a:srgbClr val="000000"/>
                </a:solidFill>
                <a:effectLst/>
                <a:ea typeface="KozGoPr6N-Bold"/>
              </a:rPr>
              <a:t>a.	Hypoventilation in patients with inadequate lung compliance.</a:t>
            </a:r>
            <a:endParaRPr lang="en-US" dirty="0">
              <a:effectLst/>
              <a:ea typeface="Times New Roman" panose="02020603050405020304" pitchFamily="18" charset="0"/>
            </a:endParaRPr>
          </a:p>
          <a:p>
            <a:pPr marL="285750" marR="0" indent="-171450" eaLnBrk="0" fontAlgn="base" hangingPunct="0">
              <a:spcBef>
                <a:spcPts val="0"/>
              </a:spcBef>
              <a:spcAft>
                <a:spcPts val="0"/>
              </a:spcAft>
            </a:pPr>
            <a:r>
              <a:rPr lang="en-US" kern="1200" dirty="0">
                <a:solidFill>
                  <a:srgbClr val="000000"/>
                </a:solidFill>
                <a:effectLst/>
                <a:ea typeface="KozGoPr6N-Bold"/>
              </a:rPr>
              <a:t>b.	Increased airway resistance.</a:t>
            </a:r>
            <a:endParaRPr lang="en-US" dirty="0">
              <a:effectLst/>
              <a:ea typeface="Times New Roman" panose="02020603050405020304" pitchFamily="18" charset="0"/>
            </a:endParaRPr>
          </a:p>
          <a:p>
            <a:pPr marL="285750" marR="0" indent="-171450" eaLnBrk="0" fontAlgn="base" hangingPunct="0">
              <a:spcBef>
                <a:spcPts val="0"/>
              </a:spcBef>
              <a:spcAft>
                <a:spcPts val="0"/>
              </a:spcAft>
              <a:tabLst>
                <a:tab pos="457200" algn="l"/>
              </a:tabLst>
            </a:pPr>
            <a:r>
              <a:rPr lang="en-US" kern="1200" dirty="0">
                <a:solidFill>
                  <a:srgbClr val="000000"/>
                </a:solidFill>
                <a:effectLst/>
                <a:ea typeface="KozGoPr6N-Bold"/>
              </a:rPr>
              <a:t>c.	Airway obstruction.</a:t>
            </a:r>
            <a:endParaRPr lang="en-US" dirty="0">
              <a:effectLst/>
              <a:ea typeface="Times New Roman" panose="02020603050405020304" pitchFamily="18" charset="0"/>
            </a:endParaRPr>
          </a:p>
          <a:p>
            <a:pPr marL="114300" marR="0" indent="-114300" eaLnBrk="0" fontAlgn="base" hangingPunct="0">
              <a:spcBef>
                <a:spcPts val="0"/>
              </a:spcBef>
              <a:spcAft>
                <a:spcPts val="0"/>
              </a:spcAft>
              <a:tabLst>
                <a:tab pos="685800" algn="l"/>
              </a:tabLst>
            </a:pPr>
            <a:r>
              <a:rPr lang="en-US" kern="1200" dirty="0">
                <a:solidFill>
                  <a:srgbClr val="000000"/>
                </a:solidFill>
                <a:effectLst/>
                <a:ea typeface="Calibri" panose="020F0502020204030204" pitchFamily="34" charset="0"/>
              </a:rPr>
              <a:t>Possibility of barotrauma if relief valve fails or ventilation is overzealous.</a:t>
            </a:r>
            <a:endParaRPr lang="en-US" dirty="0">
              <a:effectLst/>
              <a:ea typeface="Times New Roman" panose="02020603050405020304" pitchFamily="18" charset="0"/>
            </a:endParaRPr>
          </a:p>
          <a:p>
            <a:pPr marL="0" marR="0" eaLnBrk="0" fontAlgn="base" hangingPunct="0">
              <a:lnSpc>
                <a:spcPct val="107000"/>
              </a:lnSpc>
              <a:spcBef>
                <a:spcPts val="300"/>
              </a:spcBef>
              <a:spcAft>
                <a:spcPts val="300"/>
              </a:spcAft>
              <a:tabLst>
                <a:tab pos="685800" algn="l"/>
              </a:tabLst>
            </a:pPr>
            <a:r>
              <a:rPr lang="en-US" dirty="0"/>
              <a:t>Always monitor for proper placement: EtCO2,  SpO2,  Chest rise and fall.</a:t>
            </a:r>
          </a:p>
          <a:p>
            <a:r>
              <a:rPr lang="en-US" dirty="0"/>
              <a:t>Consider aspiration risks; Gastric tube insertion if allowed by MPD.</a:t>
            </a:r>
          </a:p>
          <a:p>
            <a:r>
              <a:rPr lang="en-US" dirty="0"/>
              <a:t>Consider leak pressures: COPD/Asthma, Air Trapping, Auto PEEP.</a:t>
            </a:r>
          </a:p>
          <a:p>
            <a:endParaRPr lang="en-US" dirty="0"/>
          </a:p>
          <a:p>
            <a:r>
              <a:rPr lang="en-US" dirty="0"/>
              <a:t>Contraindications: </a:t>
            </a:r>
            <a:endParaRPr lang="en-US" b="0" i="0" u="none" strike="noStrike" baseline="0" dirty="0"/>
          </a:p>
          <a:p>
            <a:r>
              <a:rPr lang="en-US" dirty="0"/>
              <a:t>- </a:t>
            </a:r>
            <a:r>
              <a:rPr lang="en-US" b="0" i="0" u="none" strike="noStrike" baseline="0" dirty="0"/>
              <a:t>Airway obstruction,</a:t>
            </a:r>
          </a:p>
          <a:p>
            <a:r>
              <a:rPr lang="en-US" b="0" i="0" u="none" strike="noStrike" baseline="0" dirty="0"/>
              <a:t>–Resistance, </a:t>
            </a:r>
          </a:p>
          <a:p>
            <a:r>
              <a:rPr lang="en-US" b="0" i="0" u="none" strike="noStrike" baseline="0" dirty="0"/>
              <a:t>–Poor lung compliance,</a:t>
            </a:r>
          </a:p>
          <a:p>
            <a:r>
              <a:rPr lang="en-US" b="0" i="0" u="none" strike="noStrike" baseline="0" dirty="0"/>
              <a:t>–Pneumothorax - tension pneumothorax, </a:t>
            </a:r>
          </a:p>
          <a:p>
            <a:r>
              <a:rPr lang="en-US" b="0" i="0" u="none" strike="noStrike" baseline="0" dirty="0"/>
              <a:t>–Pulmonary over-pressurization (blast injury, water ascent injury, etc.) ,</a:t>
            </a:r>
          </a:p>
          <a:p>
            <a:r>
              <a:rPr lang="en-US" b="0" u="none" strike="noStrike" baseline="0" dirty="0"/>
              <a:t>–Children less than 5 years of age (check manufacturer’s recommendations).</a:t>
            </a:r>
          </a:p>
          <a:p>
            <a:pPr lvl="1"/>
            <a:endParaRPr lang="en-US" dirty="0">
              <a:solidFill>
                <a:srgbClr val="FFFFFF"/>
              </a:solidFill>
            </a:endParaRPr>
          </a:p>
          <a:p>
            <a:pPr marL="0" marR="0" eaLnBrk="0" fontAlgn="base" hangingPunct="0">
              <a:lnSpc>
                <a:spcPct val="107000"/>
              </a:lnSpc>
              <a:spcBef>
                <a:spcPts val="0"/>
              </a:spcBef>
              <a:spcAft>
                <a:spcPts val="0"/>
              </a:spcAft>
              <a:tabLst>
                <a:tab pos="685800" algn="l"/>
              </a:tabLst>
            </a:pPr>
            <a:r>
              <a:rPr lang="en-US" kern="1200" dirty="0">
                <a:solidFill>
                  <a:srgbClr val="000000"/>
                </a:solidFill>
                <a:effectLst/>
                <a:ea typeface="Calibri" panose="020F0502020204030204" pitchFamily="34" charset="0"/>
                <a:cs typeface="Calibri" panose="020F0502020204030204" pitchFamily="34" charset="0"/>
              </a:rPr>
              <a:t>Steps for using ATV:</a:t>
            </a:r>
            <a:endParaRPr lang="en-US" dirty="0">
              <a:effectLst/>
              <a:ea typeface="Calibri" panose="020F0502020204030204" pitchFamily="34" charset="0"/>
              <a:cs typeface="Times New Roman" panose="02020603050405020304" pitchFamily="18" charset="0"/>
            </a:endParaRPr>
          </a:p>
          <a:p>
            <a:pPr marL="285750" marR="0" indent="-171450" eaLnBrk="0" fontAlgn="base" hangingPunct="0">
              <a:lnSpc>
                <a:spcPct val="107000"/>
              </a:lnSpc>
              <a:spcBef>
                <a:spcPts val="0"/>
              </a:spcBef>
              <a:spcAft>
                <a:spcPts val="0"/>
              </a:spcAft>
            </a:pPr>
            <a:r>
              <a:rPr lang="en-US" kern="1200" dirty="0">
                <a:solidFill>
                  <a:srgbClr val="000000"/>
                </a:solidFill>
                <a:effectLst/>
                <a:ea typeface="KozGoPr6N-Bold"/>
                <a:cs typeface="Calibri" panose="020F0502020204030204" pitchFamily="34" charset="0"/>
              </a:rPr>
              <a:t>a.	Attach to oxygen source. </a:t>
            </a:r>
            <a:endParaRPr lang="en-US" dirty="0">
              <a:effectLst/>
              <a:ea typeface="Calibri" panose="020F0502020204030204" pitchFamily="34" charset="0"/>
              <a:cs typeface="Times New Roman" panose="02020603050405020304" pitchFamily="18" charset="0"/>
            </a:endParaRPr>
          </a:p>
          <a:p>
            <a:pPr marL="685800" marR="0" indent="-571500" eaLnBrk="0" fontAlgn="base" hangingPunct="0">
              <a:lnSpc>
                <a:spcPct val="107000"/>
              </a:lnSpc>
              <a:spcBef>
                <a:spcPts val="0"/>
              </a:spcBef>
              <a:spcAft>
                <a:spcPts val="0"/>
              </a:spcAft>
              <a:tabLst>
                <a:tab pos="285750" algn="l"/>
              </a:tabLst>
            </a:pPr>
            <a:r>
              <a:rPr lang="en-US" kern="1200" dirty="0">
                <a:solidFill>
                  <a:srgbClr val="000000"/>
                </a:solidFill>
                <a:effectLst/>
                <a:ea typeface="KozGoPr6N-Bold"/>
                <a:cs typeface="Calibri" panose="020F0502020204030204" pitchFamily="34" charset="0"/>
              </a:rPr>
              <a:t>b.	Set tidal volume and ventilatory rate per patient’s age and condition. </a:t>
            </a:r>
            <a:endParaRPr lang="en-US" dirty="0">
              <a:effectLst/>
              <a:ea typeface="Calibri" panose="020F0502020204030204" pitchFamily="34" charset="0"/>
              <a:cs typeface="Times New Roman" panose="02020603050405020304" pitchFamily="18" charset="0"/>
            </a:endParaRPr>
          </a:p>
          <a:p>
            <a:pPr marL="685800" marR="0" indent="-571500" eaLnBrk="0" fontAlgn="base" hangingPunct="0">
              <a:lnSpc>
                <a:spcPct val="107000"/>
              </a:lnSpc>
              <a:spcBef>
                <a:spcPts val="0"/>
              </a:spcBef>
              <a:spcAft>
                <a:spcPts val="0"/>
              </a:spcAft>
              <a:tabLst>
                <a:tab pos="285750" algn="l"/>
              </a:tabLst>
            </a:pPr>
            <a:r>
              <a:rPr lang="en-US" kern="1200" dirty="0">
                <a:solidFill>
                  <a:srgbClr val="000000"/>
                </a:solidFill>
                <a:effectLst/>
                <a:ea typeface="KozGoPr6N-Bold"/>
                <a:cs typeface="Calibri" panose="020F0502020204030204" pitchFamily="34" charset="0"/>
              </a:rPr>
              <a:t>c.	Connect to the 15/22-mm fitting on the ET tube or other advanced airway device. </a:t>
            </a:r>
            <a:endParaRPr lang="en-US" dirty="0">
              <a:effectLst/>
              <a:ea typeface="Calibri" panose="020F0502020204030204" pitchFamily="34" charset="0"/>
              <a:cs typeface="Times New Roman" panose="02020603050405020304" pitchFamily="18" charset="0"/>
            </a:endParaRPr>
          </a:p>
          <a:p>
            <a:pPr marL="685800" marR="0" indent="-571500" eaLnBrk="0" fontAlgn="base" hangingPunct="0">
              <a:lnSpc>
                <a:spcPct val="107000"/>
              </a:lnSpc>
              <a:spcBef>
                <a:spcPts val="0"/>
              </a:spcBef>
              <a:spcAft>
                <a:spcPts val="0"/>
              </a:spcAft>
              <a:tabLst>
                <a:tab pos="285750" algn="l"/>
              </a:tabLst>
            </a:pPr>
            <a:r>
              <a:rPr lang="en-US" kern="1200" dirty="0">
                <a:solidFill>
                  <a:srgbClr val="000000"/>
                </a:solidFill>
                <a:effectLst/>
                <a:ea typeface="KozGoPr6N-Bold"/>
                <a:cs typeface="Calibri" panose="020F0502020204030204" pitchFamily="34" charset="0"/>
              </a:rPr>
              <a:t>d.	Auscultate the patient’s breath sounds; observe for equal chest rise.</a:t>
            </a:r>
            <a:endParaRPr lang="en-US" dirty="0">
              <a:effectLst/>
              <a:ea typeface="Calibri" panose="020F0502020204030204" pitchFamily="34" charset="0"/>
              <a:cs typeface="Times New Roman" panose="02020603050405020304" pitchFamily="18" charset="0"/>
            </a:endParaRPr>
          </a:p>
          <a:p>
            <a:pPr marL="0" marR="0" lvl="2">
              <a:spcBef>
                <a:spcPts val="190"/>
              </a:spcBef>
              <a:spcAft>
                <a:spcPts val="0"/>
              </a:spcAft>
              <a:buSzPts val="1200"/>
              <a:tabLst>
                <a:tab pos="1470025" algn="l"/>
                <a:tab pos="1470660" algn="l"/>
              </a:tabLst>
            </a:pPr>
            <a:endParaRPr lang="en-US" dirty="0"/>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41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36818" y="3282520"/>
            <a:ext cx="6248767" cy="4991148"/>
          </a:xfrm>
        </p:spPr>
        <p:txBody>
          <a:bodyPr/>
          <a:lstStyle/>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4890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3130550" cy="2347912"/>
          </a:xfrm>
        </p:spPr>
      </p:sp>
      <p:sp>
        <p:nvSpPr>
          <p:cNvPr id="3" name="Notes Placeholder 2"/>
          <p:cNvSpPr>
            <a:spLocks noGrp="1"/>
          </p:cNvSpPr>
          <p:nvPr>
            <p:ph type="body" idx="1"/>
          </p:nvPr>
        </p:nvSpPr>
        <p:spPr>
          <a:xfrm>
            <a:off x="250799" y="2425700"/>
            <a:ext cx="6356401" cy="6640512"/>
          </a:xfrm>
        </p:spPr>
        <p:txBody>
          <a:bodyPr/>
          <a:lstStyle/>
          <a:p>
            <a:pPr marL="0" marR="0" lvl="2">
              <a:spcBef>
                <a:spcPts val="190"/>
              </a:spcBef>
              <a:spcAft>
                <a:spcPts val="0"/>
              </a:spcAft>
              <a:buSzPts val="1200"/>
              <a:tabLst>
                <a:tab pos="1470025" algn="l"/>
                <a:tab pos="1470660" algn="l"/>
              </a:tabLst>
            </a:pPr>
            <a:r>
              <a:rPr lang="en-US" sz="1100" dirty="0"/>
              <a:t>AAOS-Nancy Caroline’s Emergency Care in the Streets- Jones &amp; Bartlett</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dirty="0"/>
              <a:t>AAOS-Nancy Caroline’s Emergency Care &amp; Transport of the Sick and Injured- Jones &amp; Bartlett</a:t>
            </a:r>
          </a:p>
          <a:p>
            <a:pPr marL="0" marR="0" lvl="2">
              <a:spcBef>
                <a:spcPts val="190"/>
              </a:spcBef>
              <a:spcAft>
                <a:spcPts val="0"/>
              </a:spcAft>
              <a:buSzPts val="1200"/>
              <a:tabLst>
                <a:tab pos="1470025" algn="l"/>
                <a:tab pos="1470660" algn="l"/>
              </a:tabLst>
            </a:pPr>
            <a:r>
              <a:rPr lang="en-US" sz="1100" dirty="0"/>
              <a:t>AIME Training</a:t>
            </a:r>
          </a:p>
          <a:p>
            <a:pPr marL="0" marR="0" lvl="2">
              <a:spcBef>
                <a:spcPts val="190"/>
              </a:spcBef>
              <a:spcAft>
                <a:spcPts val="0"/>
              </a:spcAft>
              <a:buSzPts val="1200"/>
              <a:tabLst>
                <a:tab pos="1470025" algn="l"/>
                <a:tab pos="1470660" algn="l"/>
              </a:tabLst>
            </a:pPr>
            <a:r>
              <a:rPr lang="en-US" sz="1100" dirty="0"/>
              <a:t>Ambu</a:t>
            </a:r>
          </a:p>
          <a:p>
            <a:pPr marL="0" marR="0" lvl="2">
              <a:spcBef>
                <a:spcPts val="190"/>
              </a:spcBef>
              <a:spcAft>
                <a:spcPts val="0"/>
              </a:spcAft>
              <a:buSzPts val="1200"/>
              <a:tabLst>
                <a:tab pos="1470025" algn="l"/>
                <a:tab pos="1470660" algn="l"/>
              </a:tabLst>
            </a:pPr>
            <a:r>
              <a:rPr lang="en-US" sz="1100" dirty="0"/>
              <a:t>American Heart Association</a:t>
            </a:r>
          </a:p>
          <a:p>
            <a:pPr marL="0" marR="0" lvl="2">
              <a:spcBef>
                <a:spcPts val="190"/>
              </a:spcBef>
              <a:spcAft>
                <a:spcPts val="0"/>
              </a:spcAft>
              <a:buSzPts val="1200"/>
              <a:tabLst>
                <a:tab pos="1470025" algn="l"/>
                <a:tab pos="1470660" algn="l"/>
              </a:tabLst>
            </a:pPr>
            <a:r>
              <a:rPr lang="en-US" sz="1100" dirty="0"/>
              <a:t>Benjamin Cummings, imprint of Addison Wesley Longman,Inc</a:t>
            </a:r>
          </a:p>
          <a:p>
            <a:pPr marL="0" marR="0" lvl="2">
              <a:spcBef>
                <a:spcPts val="190"/>
              </a:spcBef>
              <a:spcAft>
                <a:spcPts val="0"/>
              </a:spcAft>
              <a:buSzPts val="1200"/>
              <a:tabLst>
                <a:tab pos="1470025" algn="l"/>
                <a:tab pos="1470660" algn="l"/>
              </a:tabLst>
            </a:pPr>
            <a:r>
              <a:rPr lang="en-US" sz="1100" dirty="0"/>
              <a:t>BMJ Learning</a:t>
            </a:r>
          </a:p>
          <a:p>
            <a:pPr marL="0" marR="0" lvl="2">
              <a:spcBef>
                <a:spcPts val="190"/>
              </a:spcBef>
              <a:spcAft>
                <a:spcPts val="0"/>
              </a:spcAft>
              <a:buSzPts val="1200"/>
              <a:tabLst>
                <a:tab pos="1470025" algn="l"/>
                <a:tab pos="1470660" algn="l"/>
              </a:tabLst>
            </a:pPr>
            <a:r>
              <a:rPr lang="en-US" sz="1100" dirty="0"/>
              <a:t>C.A.M.P. Hilton Head; Jim DuCanto MD, Robert Barrix, Gene Benoit </a:t>
            </a:r>
          </a:p>
          <a:p>
            <a:pPr marL="0" marR="0" lvl="2">
              <a:spcBef>
                <a:spcPts val="190"/>
              </a:spcBef>
              <a:spcAft>
                <a:spcPts val="0"/>
              </a:spcAft>
              <a:buSzPts val="1200"/>
              <a:tabLst>
                <a:tab pos="1470025" algn="l"/>
                <a:tab pos="1470660" algn="l"/>
              </a:tabLst>
            </a:pPr>
            <a:r>
              <a:rPr lang="en-US" sz="1100" dirty="0"/>
              <a:t>Capnography.com</a:t>
            </a:r>
          </a:p>
          <a:p>
            <a:pPr marL="0" marR="0" lvl="2">
              <a:spcBef>
                <a:spcPts val="190"/>
              </a:spcBef>
              <a:spcAft>
                <a:spcPts val="0"/>
              </a:spcAft>
              <a:buSzPts val="1200"/>
              <a:tabLst>
                <a:tab pos="1470025" algn="l"/>
                <a:tab pos="1470660" algn="l"/>
              </a:tabLst>
            </a:pPr>
            <a:r>
              <a:rPr lang="en-US" sz="1100" dirty="0"/>
              <a:t>Division of Emergency Medicine, Cape Town, South Africa- University of Cape Town; University Stellerbosch</a:t>
            </a:r>
          </a:p>
          <a:p>
            <a:pPr marL="0" marR="0" lvl="2">
              <a:spcBef>
                <a:spcPts val="190"/>
              </a:spcBef>
              <a:spcAft>
                <a:spcPts val="0"/>
              </a:spcAft>
              <a:buSzPts val="1200"/>
              <a:tabLst>
                <a:tab pos="1470025" algn="l"/>
                <a:tab pos="1470660" algn="l"/>
              </a:tabLst>
            </a:pPr>
            <a:r>
              <a:rPr lang="en-US" sz="1100" dirty="0"/>
              <a:t>Elsevier, Drake et al: Grey’s Anatomy for Students</a:t>
            </a:r>
          </a:p>
          <a:p>
            <a:pPr marL="0" marR="0" lvl="2">
              <a:spcBef>
                <a:spcPts val="190"/>
              </a:spcBef>
              <a:spcAft>
                <a:spcPts val="0"/>
              </a:spcAft>
              <a:buSzPts val="1200"/>
              <a:tabLst>
                <a:tab pos="1470025" algn="l"/>
                <a:tab pos="1470660" algn="l"/>
              </a:tabLst>
            </a:pPr>
            <a:r>
              <a:rPr lang="en-US" sz="1100" dirty="0"/>
              <a:t>EMTPrep.com</a:t>
            </a:r>
          </a:p>
          <a:p>
            <a:pPr marL="0" marR="0" lvl="2">
              <a:spcBef>
                <a:spcPts val="190"/>
              </a:spcBef>
              <a:spcAft>
                <a:spcPts val="0"/>
              </a:spcAft>
              <a:buSzPts val="1200"/>
              <a:tabLst>
                <a:tab pos="1470025" algn="l"/>
                <a:tab pos="1470660" algn="l"/>
              </a:tabLst>
            </a:pPr>
            <a:r>
              <a:rPr lang="en-US" sz="1100" dirty="0"/>
              <a:t>Impact Instrumentation</a:t>
            </a:r>
          </a:p>
          <a:p>
            <a:pPr marL="0" marR="0" lvl="2">
              <a:spcBef>
                <a:spcPts val="190"/>
              </a:spcBef>
              <a:spcAft>
                <a:spcPts val="0"/>
              </a:spcAft>
              <a:buSzPts val="1200"/>
              <a:tabLst>
                <a:tab pos="1470025" algn="l"/>
                <a:tab pos="1470660" algn="l"/>
              </a:tabLst>
            </a:pPr>
            <a:r>
              <a:rPr lang="en-US" sz="1100" dirty="0"/>
              <a:t>Intersurgical, Ltd </a:t>
            </a:r>
          </a:p>
          <a:p>
            <a:pPr marL="0" marR="0" lvl="2">
              <a:spcBef>
                <a:spcPts val="190"/>
              </a:spcBef>
              <a:spcAft>
                <a:spcPts val="0"/>
              </a:spcAft>
              <a:buSzPts val="1200"/>
              <a:tabLst>
                <a:tab pos="1470025" algn="l"/>
                <a:tab pos="1470660" algn="l"/>
              </a:tabLst>
            </a:pPr>
            <a:r>
              <a:rPr lang="en-US" sz="1100" dirty="0"/>
              <a:t>Lee Wittmann, Stephanie Fraccola, Vanessa Johnson Cash, Chris Dragotta</a:t>
            </a:r>
          </a:p>
          <a:p>
            <a:pPr marL="0" marR="0" lvl="2">
              <a:spcBef>
                <a:spcPts val="190"/>
              </a:spcBef>
              <a:spcAft>
                <a:spcPts val="0"/>
              </a:spcAft>
              <a:buSzPts val="1200"/>
              <a:tabLst>
                <a:tab pos="1470025" algn="l"/>
                <a:tab pos="1470660" algn="l"/>
              </a:tabLst>
            </a:pPr>
            <a:r>
              <a:rPr lang="en-US" sz="1100" dirty="0"/>
              <a:t>Masimo</a:t>
            </a:r>
          </a:p>
          <a:p>
            <a:pPr marL="0" marR="0" lvl="2">
              <a:spcBef>
                <a:spcPts val="190"/>
              </a:spcBef>
              <a:spcAft>
                <a:spcPts val="0"/>
              </a:spcAft>
              <a:buSzPts val="1200"/>
              <a:tabLst>
                <a:tab pos="1470025" algn="l"/>
                <a:tab pos="1470660" algn="l"/>
              </a:tabLst>
            </a:pPr>
            <a:r>
              <a:rPr lang="en-US" sz="1100" dirty="0"/>
              <a:t>Medtronic</a:t>
            </a:r>
          </a:p>
          <a:p>
            <a:pPr marL="0" marR="0" lvl="2">
              <a:spcBef>
                <a:spcPts val="190"/>
              </a:spcBef>
              <a:spcAft>
                <a:spcPts val="0"/>
              </a:spcAft>
              <a:buSzPts val="1200"/>
              <a:tabLst>
                <a:tab pos="1470025" algn="l"/>
                <a:tab pos="1470660" algn="l"/>
              </a:tabLst>
            </a:pPr>
            <a:r>
              <a:rPr lang="en-US" sz="1100" dirty="0"/>
              <a:t>Melissa Stoddard- MPH, SEI, PM</a:t>
            </a:r>
          </a:p>
          <a:p>
            <a:pPr marL="0" marR="0" lvl="2">
              <a:spcBef>
                <a:spcPts val="190"/>
              </a:spcBef>
              <a:spcAft>
                <a:spcPts val="0"/>
              </a:spcAft>
              <a:buSzPts val="1200"/>
              <a:tabLst>
                <a:tab pos="1470025" algn="l"/>
                <a:tab pos="1470660" algn="l"/>
              </a:tabLst>
            </a:pPr>
            <a:r>
              <a:rPr lang="en-US" sz="1100" dirty="0"/>
              <a:t>Missy Carter- PA, PM</a:t>
            </a:r>
          </a:p>
          <a:p>
            <a:pPr marL="0" lvl="2">
              <a:spcBef>
                <a:spcPts val="190"/>
              </a:spcBef>
              <a:buSzPts val="1200"/>
              <a:tabLst>
                <a:tab pos="1470025" algn="l"/>
                <a:tab pos="1470660" algn="l"/>
              </a:tabLst>
            </a:pPr>
            <a:r>
              <a:rPr lang="en-US" sz="1100" dirty="0"/>
              <a:t>NAEMT- PHTLS 9</a:t>
            </a:r>
            <a:r>
              <a:rPr lang="en-US" sz="1100" baseline="30000" dirty="0"/>
              <a:t>th</a:t>
            </a:r>
            <a:r>
              <a:rPr lang="en-US" sz="1100" dirty="0"/>
              <a:t> Edition, Jones &amp; Bartlett</a:t>
            </a:r>
          </a:p>
          <a:p>
            <a:pPr marL="0" lvl="2">
              <a:spcBef>
                <a:spcPts val="190"/>
              </a:spcBef>
              <a:buSzPts val="1200"/>
              <a:tabLst>
                <a:tab pos="1470025" algn="l"/>
                <a:tab pos="1470660" algn="l"/>
              </a:tabLst>
            </a:pPr>
            <a:r>
              <a:rPr lang="en-US" sz="1100" dirty="0"/>
              <a:t>NAEMT- AMLS 3</a:t>
            </a:r>
            <a:r>
              <a:rPr lang="en-US" sz="1100" baseline="30000" dirty="0"/>
              <a:t>rd</a:t>
            </a:r>
            <a:r>
              <a:rPr lang="en-US" sz="1100" dirty="0"/>
              <a:t> Edition, Jones &amp; Bartlett</a:t>
            </a:r>
          </a:p>
          <a:p>
            <a:pPr marL="0" marR="0" lvl="2">
              <a:spcBef>
                <a:spcPts val="190"/>
              </a:spcBef>
              <a:spcAft>
                <a:spcPts val="0"/>
              </a:spcAft>
              <a:buSzPts val="1200"/>
              <a:tabLst>
                <a:tab pos="1470025" algn="l"/>
                <a:tab pos="1470660" algn="l"/>
              </a:tabLst>
            </a:pPr>
            <a:r>
              <a:rPr lang="en-US" sz="1100" dirty="0"/>
              <a:t>Norma Pancake- BS, SEI, PM</a:t>
            </a:r>
          </a:p>
          <a:p>
            <a:pPr marL="0" marR="0" lvl="2">
              <a:spcBef>
                <a:spcPts val="190"/>
              </a:spcBef>
              <a:spcAft>
                <a:spcPts val="0"/>
              </a:spcAft>
              <a:buSzPts val="1200"/>
              <a:tabLst>
                <a:tab pos="1470025" algn="l"/>
                <a:tab pos="1470660" algn="l"/>
              </a:tabLst>
            </a:pPr>
            <a:r>
              <a:rPr lang="en-US" sz="1100" dirty="0"/>
              <a:t>Randy White- MTSU EMT Program</a:t>
            </a:r>
          </a:p>
          <a:p>
            <a:pPr marL="0" marR="0" lvl="2">
              <a:spcBef>
                <a:spcPts val="190"/>
              </a:spcBef>
              <a:spcAft>
                <a:spcPts val="0"/>
              </a:spcAft>
              <a:buSzPts val="1200"/>
              <a:tabLst>
                <a:tab pos="1470025" algn="l"/>
                <a:tab pos="1470660" algn="l"/>
              </a:tabLst>
            </a:pPr>
            <a:r>
              <a:rPr lang="en-US" sz="1100" dirty="0"/>
              <a:t>Real First images</a:t>
            </a:r>
          </a:p>
          <a:p>
            <a:pPr marL="0" marR="0" lvl="2">
              <a:spcBef>
                <a:spcPts val="190"/>
              </a:spcBef>
              <a:spcAft>
                <a:spcPts val="0"/>
              </a:spcAft>
              <a:buSzPts val="1200"/>
              <a:tabLst>
                <a:tab pos="1470025" algn="l"/>
                <a:tab pos="1470660" algn="l"/>
              </a:tabLst>
            </a:pPr>
            <a:r>
              <a:rPr lang="en-US" sz="1100" dirty="0"/>
              <a:t>Ryan Gerecht, MD</a:t>
            </a:r>
          </a:p>
          <a:p>
            <a:pPr marL="0" marR="0" lvl="2">
              <a:spcBef>
                <a:spcPts val="190"/>
              </a:spcBef>
              <a:spcAft>
                <a:spcPts val="0"/>
              </a:spcAft>
              <a:buSzPts val="1200"/>
              <a:tabLst>
                <a:tab pos="1470025" algn="l"/>
                <a:tab pos="1470660" algn="l"/>
              </a:tabLst>
            </a:pPr>
            <a:r>
              <a:rPr lang="en-US" sz="1100" dirty="0"/>
              <a:t>Stryker- Physio Control</a:t>
            </a:r>
          </a:p>
          <a:p>
            <a:pPr marL="0" marR="0" lvl="2">
              <a:spcBef>
                <a:spcPts val="190"/>
              </a:spcBef>
              <a:spcAft>
                <a:spcPts val="0"/>
              </a:spcAft>
              <a:buSzPts val="1200"/>
              <a:tabLst>
                <a:tab pos="1470025" algn="l"/>
                <a:tab pos="1470660" algn="l"/>
              </a:tabLst>
            </a:pPr>
            <a:r>
              <a:rPr lang="en-US" sz="1100" dirty="0"/>
              <a:t>Teleflex Medical Europe Ltd.</a:t>
            </a:r>
          </a:p>
          <a:p>
            <a:pPr marL="0" marR="0" lvl="2">
              <a:spcBef>
                <a:spcPts val="190"/>
              </a:spcBef>
              <a:spcAft>
                <a:spcPts val="0"/>
              </a:spcAft>
              <a:buSzPts val="1200"/>
              <a:tabLst>
                <a:tab pos="1470025" algn="l"/>
                <a:tab pos="1470660" algn="l"/>
              </a:tabLst>
            </a:pPr>
            <a:r>
              <a:rPr lang="en-US" sz="1100" dirty="0"/>
              <a:t>The McGraw-Hill Companies, Inc</a:t>
            </a:r>
          </a:p>
          <a:p>
            <a:pPr marL="0" marR="0" lvl="2">
              <a:spcBef>
                <a:spcPts val="190"/>
              </a:spcBef>
              <a:spcAft>
                <a:spcPts val="0"/>
              </a:spcAft>
              <a:buSzPts val="1200"/>
              <a:tabLst>
                <a:tab pos="1470025" algn="l"/>
                <a:tab pos="1470660" algn="l"/>
              </a:tabLst>
            </a:pPr>
            <a:r>
              <a:rPr lang="en-US" sz="1100" dirty="0"/>
              <a:t>UpToDate</a:t>
            </a:r>
          </a:p>
          <a:p>
            <a:pPr marL="0" marR="0" lvl="2">
              <a:spcBef>
                <a:spcPts val="190"/>
              </a:spcBef>
              <a:spcAft>
                <a:spcPts val="0"/>
              </a:spcAft>
              <a:buSzPts val="1200"/>
              <a:tabLst>
                <a:tab pos="1470025" algn="l"/>
                <a:tab pos="1470660" algn="l"/>
              </a:tabLst>
            </a:pPr>
            <a:r>
              <a:rPr lang="en-US" sz="1100" dirty="0"/>
              <a:t>Wendy Moffatt- SEI, PM</a:t>
            </a:r>
          </a:p>
          <a:p>
            <a:pPr marL="0" marR="0" lvl="2">
              <a:spcBef>
                <a:spcPts val="190"/>
              </a:spcBef>
              <a:spcAft>
                <a:spcPts val="0"/>
              </a:spcAft>
              <a:buSzPts val="1200"/>
              <a:tabLst>
                <a:tab pos="1470025" algn="l"/>
                <a:tab pos="1470660" algn="l"/>
              </a:tabLst>
            </a:pPr>
            <a:r>
              <a:rPr lang="en-US" sz="1100" dirty="0"/>
              <a:t>WISH-UW Medicine; Rosemary Adamson, MB BS</a:t>
            </a:r>
          </a:p>
          <a:p>
            <a:pPr marL="0" marR="0" lvl="2">
              <a:spcBef>
                <a:spcPts val="190"/>
              </a:spcBef>
              <a:spcAft>
                <a:spcPts val="0"/>
              </a:spcAft>
              <a:buSzPts val="1200"/>
              <a:tabLst>
                <a:tab pos="1470025" algn="l"/>
                <a:tab pos="1470660" algn="l"/>
              </a:tabLst>
            </a:pPr>
            <a:r>
              <a:rPr lang="en-US" sz="1100" dirty="0"/>
              <a:t>You-Tube</a:t>
            </a:r>
          </a:p>
          <a:p>
            <a:pPr marL="0" marR="0" lvl="2">
              <a:spcBef>
                <a:spcPts val="190"/>
              </a:spcBef>
              <a:spcAft>
                <a:spcPts val="0"/>
              </a:spcAft>
              <a:buSzPts val="1200"/>
              <a:tabLst>
                <a:tab pos="1470025" algn="l"/>
                <a:tab pos="1470660" algn="l"/>
              </a:tabLst>
            </a:pPr>
            <a:r>
              <a:rPr lang="en-US" sz="1100" dirty="0"/>
              <a:t>Zoll Medical Corporation</a:t>
            </a:r>
          </a:p>
          <a:p>
            <a:pPr marL="0" marR="0" lvl="2">
              <a:spcBef>
                <a:spcPts val="190"/>
              </a:spcBef>
              <a:spcAft>
                <a:spcPts val="0"/>
              </a:spcAft>
              <a:buSzPts val="1200"/>
              <a:tabLst>
                <a:tab pos="1470025" algn="l"/>
                <a:tab pos="1470660" algn="l"/>
              </a:tabLst>
            </a:pPr>
            <a:r>
              <a:rPr lang="en-US" sz="1100" dirty="0"/>
              <a:t>123RF, LLC</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52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377952" y="3163888"/>
            <a:ext cx="6356335" cy="5902324"/>
          </a:xfrm>
        </p:spPr>
        <p:txBody>
          <a:bodyPr/>
          <a:lstStyle/>
          <a:p>
            <a:r>
              <a:rPr lang="en-US" b="1" dirty="0"/>
              <a:t>Function </a:t>
            </a:r>
            <a:r>
              <a:rPr lang="en-US" dirty="0"/>
              <a:t>of the lower airway: exchange of O</a:t>
            </a:r>
            <a:r>
              <a:rPr lang="en-US" baseline="-25000" dirty="0"/>
              <a:t>2 </a:t>
            </a:r>
            <a:r>
              <a:rPr lang="en-US" dirty="0"/>
              <a:t> and CO</a:t>
            </a:r>
            <a:r>
              <a:rPr lang="en-US" baseline="-25000" dirty="0"/>
              <a:t>2</a:t>
            </a:r>
            <a:r>
              <a:rPr lang="en-US" dirty="0"/>
              <a:t> </a:t>
            </a:r>
            <a:r>
              <a:rPr lang="en-US" altLang="en-US" dirty="0">
                <a:latin typeface="+mn-lt"/>
                <a:ea typeface="ＭＳ Ｐゴシック"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Sections are</a:t>
            </a:r>
            <a:r>
              <a:rPr lang="en-US" dirty="0"/>
              <a:t>: Trachea, Bronchi, Alveoli, Lungs. </a:t>
            </a:r>
            <a:r>
              <a:rPr lang="en-US" dirty="0">
                <a:hlinkClick r:id="rId3"/>
              </a:rPr>
              <a:t>https://www.youtube.com/watch?v=IIkEbGJAsqE</a:t>
            </a:r>
            <a:endParaRPr lang="en-US" dirty="0"/>
          </a:p>
          <a:p>
            <a:pPr marL="0" indent="0" eaLnBrk="1" fontAlgn="auto" hangingPunct="1">
              <a:spcBef>
                <a:spcPts val="0"/>
              </a:spcBef>
              <a:spcAft>
                <a:spcPts val="0"/>
              </a:spcAft>
              <a:buFont typeface="Arial" pitchFamily="34" charset="0"/>
              <a:buNone/>
              <a:defRPr/>
            </a:pPr>
            <a:r>
              <a:rPr lang="en-US" b="1" dirty="0"/>
              <a:t>Trachea</a:t>
            </a:r>
            <a:r>
              <a:rPr lang="en-US" dirty="0"/>
              <a:t> lies in front of the esophagus; it is a rigid tube about 4.5 inches (12 cm) long and 1 inch (2.5 cm) wide. C-shaped rings of cartilage encircle the trachea to reinforce it and keep it from collapsing. The open part of the “C” faces posteriorly, giving the esophagus room to expand during swallowing. </a:t>
            </a:r>
          </a:p>
          <a:p>
            <a:pPr marL="0" indent="0" eaLnBrk="1" fontAlgn="auto" hangingPunct="1">
              <a:spcBef>
                <a:spcPts val="0"/>
              </a:spcBef>
              <a:spcAft>
                <a:spcPts val="0"/>
              </a:spcAft>
              <a:buFont typeface="Arial" pitchFamily="34" charset="0"/>
              <a:buNone/>
              <a:defRPr/>
            </a:pPr>
            <a:r>
              <a:rPr lang="en-US" b="1" dirty="0"/>
              <a:t>Primary bronchi-</a:t>
            </a:r>
            <a:r>
              <a:rPr lang="en-US" b="0" dirty="0"/>
              <a:t>a</a:t>
            </a:r>
            <a:r>
              <a:rPr lang="en-US" dirty="0"/>
              <a:t>t the carina, the trachea branches into two bronchi</a:t>
            </a:r>
            <a:r>
              <a:rPr lang="en-US" b="1" dirty="0"/>
              <a:t>,</a:t>
            </a:r>
            <a:r>
              <a:rPr lang="en-US" dirty="0"/>
              <a:t> which are also supported by C-shaped rings of cartilage. The right bronchus is slightly wider and more vertical than the left, making this the most likely location for aspirated food particles and small objects to lodge. (Primary bronchi is shaded green in right lung.)</a:t>
            </a:r>
          </a:p>
          <a:p>
            <a:pPr marL="0" indent="0" eaLnBrk="1" fontAlgn="auto" hangingPunct="1">
              <a:spcBef>
                <a:spcPts val="0"/>
              </a:spcBef>
              <a:spcAft>
                <a:spcPts val="0"/>
              </a:spcAft>
              <a:buFont typeface="Arial" pitchFamily="34" charset="0"/>
              <a:buNone/>
              <a:defRPr/>
            </a:pPr>
            <a:r>
              <a:rPr lang="en-US" dirty="0"/>
              <a:t>Immediately after entering the lungs, the primary bronchi branch into </a:t>
            </a:r>
            <a:r>
              <a:rPr lang="en-US" b="1" dirty="0"/>
              <a:t>secondary bronchi:</a:t>
            </a:r>
            <a:r>
              <a:rPr lang="en-US" dirty="0"/>
              <a:t> one for each of the lung’s lobe (two on the left and three on the right). (These are shaded yellow in right lung.)</a:t>
            </a:r>
          </a:p>
          <a:p>
            <a:pPr marL="0" indent="0" eaLnBrk="1" fontAlgn="auto" hangingPunct="1">
              <a:spcBef>
                <a:spcPts val="0"/>
              </a:spcBef>
              <a:spcAft>
                <a:spcPts val="0"/>
              </a:spcAft>
              <a:buFont typeface="Arial" pitchFamily="34" charset="0"/>
              <a:buNone/>
              <a:defRPr/>
            </a:pPr>
            <a:r>
              <a:rPr lang="en-US" dirty="0"/>
              <a:t>Secondary bronchi branch into smaller </a:t>
            </a:r>
            <a:r>
              <a:rPr lang="en-US" b="1" dirty="0"/>
              <a:t>tertiary bronchi</a:t>
            </a:r>
            <a:r>
              <a:rPr lang="en-US" dirty="0"/>
              <a:t> (shaded in orange in right lung) The cartilaginous rings surrounding the bronchi become irregular and disappear in the smaller bronchioles.</a:t>
            </a:r>
          </a:p>
          <a:p>
            <a:pPr marL="0" indent="0" eaLnBrk="1" fontAlgn="auto" hangingPunct="1">
              <a:spcBef>
                <a:spcPts val="0"/>
              </a:spcBef>
              <a:spcAft>
                <a:spcPts val="0"/>
              </a:spcAft>
              <a:buFont typeface="Arial" pitchFamily="34" charset="0"/>
              <a:buNone/>
              <a:defRPr/>
            </a:pPr>
            <a:r>
              <a:rPr lang="en-US" dirty="0"/>
              <a:t>Tertiary bronchi continue to branch, resulting in very small airways called </a:t>
            </a:r>
            <a:r>
              <a:rPr lang="en-US" b="1" dirty="0"/>
              <a:t>bronchioles </a:t>
            </a:r>
            <a:r>
              <a:rPr lang="en-US" dirty="0"/>
              <a:t>(shaded purple in right lung). Bronchioles divide further to form thin-walled passages called </a:t>
            </a:r>
            <a:r>
              <a:rPr lang="en-US" b="1" dirty="0"/>
              <a:t>alveolar ducts</a:t>
            </a:r>
            <a:r>
              <a:rPr lang="en-US" b="0" dirty="0"/>
              <a:t> which are throughout </a:t>
            </a:r>
            <a:r>
              <a:rPr lang="en-US" dirty="0"/>
              <a:t>the lungs and terminate in clusters of alveoli called </a:t>
            </a:r>
            <a:r>
              <a:rPr lang="en-US" b="1" dirty="0"/>
              <a:t>alveolar sacs. </a:t>
            </a:r>
          </a:p>
          <a:p>
            <a:pPr eaLnBrk="1" fontAlgn="auto" hangingPunct="1">
              <a:spcBef>
                <a:spcPts val="0"/>
              </a:spcBef>
              <a:spcAft>
                <a:spcPts val="0"/>
              </a:spcAft>
              <a:defRPr/>
            </a:pPr>
            <a:r>
              <a:rPr lang="en-US" b="1" dirty="0"/>
              <a:t>Alveoli- </a:t>
            </a:r>
            <a:r>
              <a:rPr lang="en-US" dirty="0"/>
              <a:t>The lung passages all exist to serve the alveoli, because it’s within the alveoli that gas exchange occurs. D</a:t>
            </a:r>
            <a:r>
              <a:rPr lang="en-US" sz="1200" b="0" kern="1200" dirty="0">
                <a:solidFill>
                  <a:schemeClr val="tx1"/>
                </a:solidFill>
                <a:effectLst/>
                <a:latin typeface="+mn-lt"/>
                <a:ea typeface="+mn-ea"/>
                <a:cs typeface="+mn-cs"/>
              </a:rPr>
              <a:t>eoxygenated blood flows into alveoli through pulmonary arterioles, and oxygenated blood leaves alveoli via pulmonary venules. </a:t>
            </a:r>
            <a:r>
              <a:rPr lang="en-US" sz="1200" kern="1200" dirty="0">
                <a:solidFill>
                  <a:schemeClr val="tx1"/>
                </a:solidFill>
                <a:effectLst/>
                <a:latin typeface="+mn-lt"/>
                <a:ea typeface="+mn-ea"/>
                <a:cs typeface="+mn-cs"/>
              </a:rPr>
              <a:t>Alveoli are separated from one another by a thin layer of tissue. A mesh of pulmonary capillaries encases each alveolus. The extremely thin walls of the alveoli, and the closeness of the capillaries, allow for efficient gas exchange. Elastic fibers give alveoli the ability to expand during inhalation and spring back into shape during exhalation.  During inspiration, air flows into the alveoli, inflating them like tiny balloons. The ability of alveoli to expand as they fill with air and recoil as they expel air depends on their own elasticity as well as the compliance of surrounding lung tissue. Once alveoli fill with air, oxygen crosses the respiratory membrane and moves into red blood cells in surrounding capillaries.  As red blood cells take up oxygen, they release carbon dioxide, which then passes into the alveoli. Alveoli deflate during expiration, expelling their content of carbon dioxide, which travels back up the conducting airways to be expelled by the lungs.</a:t>
            </a:r>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7</a:t>
            </a:fld>
            <a:endParaRPr lang="en-US" dirty="0"/>
          </a:p>
        </p:txBody>
      </p:sp>
    </p:spTree>
    <p:extLst>
      <p:ext uri="{BB962C8B-B14F-4D97-AF65-F5344CB8AC3E}">
        <p14:creationId xmlns:p14="http://schemas.microsoft.com/office/powerpoint/2010/main" val="15132949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3130550" cy="2347912"/>
          </a:xfrm>
        </p:spPr>
      </p:sp>
      <p:sp>
        <p:nvSpPr>
          <p:cNvPr id="3" name="Notes Placeholder 2"/>
          <p:cNvSpPr>
            <a:spLocks noGrp="1"/>
          </p:cNvSpPr>
          <p:nvPr>
            <p:ph type="body" idx="1"/>
          </p:nvPr>
        </p:nvSpPr>
        <p:spPr>
          <a:xfrm>
            <a:off x="250799" y="2425700"/>
            <a:ext cx="6356401" cy="6640512"/>
          </a:xfrm>
        </p:spPr>
        <p:txBody>
          <a:bodyPr/>
          <a:lstStyle/>
          <a:p>
            <a:pPr marL="0" marR="0" lvl="2">
              <a:spcBef>
                <a:spcPts val="190"/>
              </a:spcBef>
              <a:spcAft>
                <a:spcPts val="0"/>
              </a:spcAft>
              <a:buSzPts val="1200"/>
              <a:tabLst>
                <a:tab pos="1470025" algn="l"/>
                <a:tab pos="1470660" algn="l"/>
              </a:tabLst>
            </a:pPr>
            <a:r>
              <a:rPr lang="en-US" sz="1100" dirty="0"/>
              <a:t>AAOS-Nancy Caroline’s Emergency Care in the Streets- Jones &amp; Bartlett</a:t>
            </a:r>
          </a:p>
          <a:p>
            <a:pPr marL="0" marR="0" lvl="2" indent="0" algn="l" defTabSz="914400" rtl="0" eaLnBrk="1" fontAlgn="auto" latinLnBrk="0" hangingPunct="1">
              <a:lnSpc>
                <a:spcPct val="100000"/>
              </a:lnSpc>
              <a:spcBef>
                <a:spcPts val="190"/>
              </a:spcBef>
              <a:spcAft>
                <a:spcPts val="0"/>
              </a:spcAft>
              <a:buClrTx/>
              <a:buSzPts val="1200"/>
              <a:buFontTx/>
              <a:buNone/>
              <a:tabLst>
                <a:tab pos="1470025" algn="l"/>
                <a:tab pos="1470660" algn="l"/>
              </a:tabLst>
              <a:defRPr/>
            </a:pPr>
            <a:r>
              <a:rPr lang="en-US" sz="1100" dirty="0"/>
              <a:t>AAOS-Nancy Caroline’s Emergency Care &amp; Transport of the Sick and Injured- Jones &amp; Bartlett</a:t>
            </a:r>
          </a:p>
          <a:p>
            <a:pPr marL="0" marR="0" lvl="2">
              <a:spcBef>
                <a:spcPts val="190"/>
              </a:spcBef>
              <a:spcAft>
                <a:spcPts val="0"/>
              </a:spcAft>
              <a:buSzPts val="1200"/>
              <a:tabLst>
                <a:tab pos="1470025" algn="l"/>
                <a:tab pos="1470660" algn="l"/>
              </a:tabLst>
            </a:pPr>
            <a:r>
              <a:rPr lang="en-US" sz="1100" dirty="0"/>
              <a:t>AIME Training</a:t>
            </a:r>
          </a:p>
          <a:p>
            <a:pPr marL="0" marR="0" lvl="2">
              <a:spcBef>
                <a:spcPts val="190"/>
              </a:spcBef>
              <a:spcAft>
                <a:spcPts val="0"/>
              </a:spcAft>
              <a:buSzPts val="1200"/>
              <a:tabLst>
                <a:tab pos="1470025" algn="l"/>
                <a:tab pos="1470660" algn="l"/>
              </a:tabLst>
            </a:pPr>
            <a:r>
              <a:rPr lang="en-US" sz="1100" dirty="0"/>
              <a:t>Ambu</a:t>
            </a:r>
          </a:p>
          <a:p>
            <a:pPr marL="0" marR="0" lvl="2">
              <a:spcBef>
                <a:spcPts val="190"/>
              </a:spcBef>
              <a:spcAft>
                <a:spcPts val="0"/>
              </a:spcAft>
              <a:buSzPts val="1200"/>
              <a:tabLst>
                <a:tab pos="1470025" algn="l"/>
                <a:tab pos="1470660" algn="l"/>
              </a:tabLst>
            </a:pPr>
            <a:r>
              <a:rPr lang="en-US" sz="1100" dirty="0"/>
              <a:t>American Heart Association</a:t>
            </a:r>
          </a:p>
          <a:p>
            <a:pPr marL="0" marR="0" lvl="2">
              <a:spcBef>
                <a:spcPts val="190"/>
              </a:spcBef>
              <a:spcAft>
                <a:spcPts val="0"/>
              </a:spcAft>
              <a:buSzPts val="1200"/>
              <a:tabLst>
                <a:tab pos="1470025" algn="l"/>
                <a:tab pos="1470660" algn="l"/>
              </a:tabLst>
            </a:pPr>
            <a:r>
              <a:rPr lang="en-US" sz="1100" dirty="0"/>
              <a:t>Benjamin Cummings, imprint of Addison Wesley Longman,Inc</a:t>
            </a:r>
          </a:p>
          <a:p>
            <a:pPr marL="0" marR="0" lvl="2">
              <a:spcBef>
                <a:spcPts val="190"/>
              </a:spcBef>
              <a:spcAft>
                <a:spcPts val="0"/>
              </a:spcAft>
              <a:buSzPts val="1200"/>
              <a:tabLst>
                <a:tab pos="1470025" algn="l"/>
                <a:tab pos="1470660" algn="l"/>
              </a:tabLst>
            </a:pPr>
            <a:r>
              <a:rPr lang="en-US" sz="1100" dirty="0"/>
              <a:t>BMJ Learning</a:t>
            </a:r>
          </a:p>
          <a:p>
            <a:pPr marL="0" marR="0" lvl="2">
              <a:spcBef>
                <a:spcPts val="190"/>
              </a:spcBef>
              <a:spcAft>
                <a:spcPts val="0"/>
              </a:spcAft>
              <a:buSzPts val="1200"/>
              <a:tabLst>
                <a:tab pos="1470025" algn="l"/>
                <a:tab pos="1470660" algn="l"/>
              </a:tabLst>
            </a:pPr>
            <a:r>
              <a:rPr lang="en-US" sz="1100" dirty="0"/>
              <a:t>C.A.M.P. Hilton Head; Jim DuCanto MD, Robert Barrix, Gene Benoit </a:t>
            </a:r>
          </a:p>
          <a:p>
            <a:pPr marL="0" marR="0" lvl="2">
              <a:spcBef>
                <a:spcPts val="190"/>
              </a:spcBef>
              <a:spcAft>
                <a:spcPts val="0"/>
              </a:spcAft>
              <a:buSzPts val="1200"/>
              <a:tabLst>
                <a:tab pos="1470025" algn="l"/>
                <a:tab pos="1470660" algn="l"/>
              </a:tabLst>
            </a:pPr>
            <a:r>
              <a:rPr lang="en-US" sz="1100" dirty="0"/>
              <a:t>Capnography.com</a:t>
            </a:r>
          </a:p>
          <a:p>
            <a:pPr marL="0" marR="0" lvl="2">
              <a:spcBef>
                <a:spcPts val="190"/>
              </a:spcBef>
              <a:spcAft>
                <a:spcPts val="0"/>
              </a:spcAft>
              <a:buSzPts val="1200"/>
              <a:tabLst>
                <a:tab pos="1470025" algn="l"/>
                <a:tab pos="1470660" algn="l"/>
              </a:tabLst>
            </a:pPr>
            <a:r>
              <a:rPr lang="en-US" sz="1100" dirty="0"/>
              <a:t>Division of Emergency Medicine, Cape Town, South Africa- University of Cape Town; University Stellerbosch</a:t>
            </a:r>
          </a:p>
          <a:p>
            <a:pPr marL="0" marR="0" lvl="2">
              <a:spcBef>
                <a:spcPts val="190"/>
              </a:spcBef>
              <a:spcAft>
                <a:spcPts val="0"/>
              </a:spcAft>
              <a:buSzPts val="1200"/>
              <a:tabLst>
                <a:tab pos="1470025" algn="l"/>
                <a:tab pos="1470660" algn="l"/>
              </a:tabLst>
            </a:pPr>
            <a:r>
              <a:rPr lang="en-US" sz="1100" dirty="0"/>
              <a:t>Elsevier, Drake et al: Grey’s Anatomy for Students</a:t>
            </a:r>
          </a:p>
          <a:p>
            <a:pPr marL="0" marR="0" lvl="2">
              <a:spcBef>
                <a:spcPts val="190"/>
              </a:spcBef>
              <a:spcAft>
                <a:spcPts val="0"/>
              </a:spcAft>
              <a:buSzPts val="1200"/>
              <a:tabLst>
                <a:tab pos="1470025" algn="l"/>
                <a:tab pos="1470660" algn="l"/>
              </a:tabLst>
            </a:pPr>
            <a:r>
              <a:rPr lang="en-US" sz="1100" dirty="0"/>
              <a:t>EMTPrep.com</a:t>
            </a:r>
          </a:p>
          <a:p>
            <a:pPr marL="0" marR="0" lvl="2">
              <a:spcBef>
                <a:spcPts val="190"/>
              </a:spcBef>
              <a:spcAft>
                <a:spcPts val="0"/>
              </a:spcAft>
              <a:buSzPts val="1200"/>
              <a:tabLst>
                <a:tab pos="1470025" algn="l"/>
                <a:tab pos="1470660" algn="l"/>
              </a:tabLst>
            </a:pPr>
            <a:r>
              <a:rPr lang="en-US" sz="1100" dirty="0"/>
              <a:t>Impact Instrumentation</a:t>
            </a:r>
          </a:p>
          <a:p>
            <a:pPr marL="0" marR="0" lvl="2">
              <a:spcBef>
                <a:spcPts val="190"/>
              </a:spcBef>
              <a:spcAft>
                <a:spcPts val="0"/>
              </a:spcAft>
              <a:buSzPts val="1200"/>
              <a:tabLst>
                <a:tab pos="1470025" algn="l"/>
                <a:tab pos="1470660" algn="l"/>
              </a:tabLst>
            </a:pPr>
            <a:r>
              <a:rPr lang="en-US" sz="1100" dirty="0"/>
              <a:t>Intersurgical, Ltd </a:t>
            </a:r>
          </a:p>
          <a:p>
            <a:pPr marL="0" marR="0" lvl="2">
              <a:spcBef>
                <a:spcPts val="190"/>
              </a:spcBef>
              <a:spcAft>
                <a:spcPts val="0"/>
              </a:spcAft>
              <a:buSzPts val="1200"/>
              <a:tabLst>
                <a:tab pos="1470025" algn="l"/>
                <a:tab pos="1470660" algn="l"/>
              </a:tabLst>
            </a:pPr>
            <a:r>
              <a:rPr lang="en-US" sz="1100" dirty="0"/>
              <a:t>Lee Wittmann, Stephanie Fraccola, Vanessa Johnson Cash, Chris Dragotta</a:t>
            </a:r>
          </a:p>
          <a:p>
            <a:pPr marL="0" marR="0" lvl="2">
              <a:spcBef>
                <a:spcPts val="190"/>
              </a:spcBef>
              <a:spcAft>
                <a:spcPts val="0"/>
              </a:spcAft>
              <a:buSzPts val="1200"/>
              <a:tabLst>
                <a:tab pos="1470025" algn="l"/>
                <a:tab pos="1470660" algn="l"/>
              </a:tabLst>
            </a:pPr>
            <a:r>
              <a:rPr lang="en-US" sz="1100" dirty="0"/>
              <a:t>Masimo</a:t>
            </a:r>
          </a:p>
          <a:p>
            <a:pPr marL="0" marR="0" lvl="2">
              <a:spcBef>
                <a:spcPts val="190"/>
              </a:spcBef>
              <a:spcAft>
                <a:spcPts val="0"/>
              </a:spcAft>
              <a:buSzPts val="1200"/>
              <a:tabLst>
                <a:tab pos="1470025" algn="l"/>
                <a:tab pos="1470660" algn="l"/>
              </a:tabLst>
            </a:pPr>
            <a:r>
              <a:rPr lang="en-US" sz="1100" dirty="0"/>
              <a:t>Medtronic</a:t>
            </a:r>
          </a:p>
          <a:p>
            <a:pPr marL="0" marR="0" lvl="2">
              <a:spcBef>
                <a:spcPts val="190"/>
              </a:spcBef>
              <a:spcAft>
                <a:spcPts val="0"/>
              </a:spcAft>
              <a:buSzPts val="1200"/>
              <a:tabLst>
                <a:tab pos="1470025" algn="l"/>
                <a:tab pos="1470660" algn="l"/>
              </a:tabLst>
            </a:pPr>
            <a:r>
              <a:rPr lang="en-US" sz="1100" dirty="0"/>
              <a:t>Melissa Stoddard- MPH, SEI, PM</a:t>
            </a:r>
          </a:p>
          <a:p>
            <a:pPr marL="0" marR="0" lvl="2">
              <a:spcBef>
                <a:spcPts val="190"/>
              </a:spcBef>
              <a:spcAft>
                <a:spcPts val="0"/>
              </a:spcAft>
              <a:buSzPts val="1200"/>
              <a:tabLst>
                <a:tab pos="1470025" algn="l"/>
                <a:tab pos="1470660" algn="l"/>
              </a:tabLst>
            </a:pPr>
            <a:r>
              <a:rPr lang="en-US" sz="1100" dirty="0"/>
              <a:t>Missy Carter- PA, PM</a:t>
            </a:r>
          </a:p>
          <a:p>
            <a:pPr marL="0" lvl="2">
              <a:spcBef>
                <a:spcPts val="190"/>
              </a:spcBef>
              <a:buSzPts val="1200"/>
              <a:tabLst>
                <a:tab pos="1470025" algn="l"/>
                <a:tab pos="1470660" algn="l"/>
              </a:tabLst>
            </a:pPr>
            <a:r>
              <a:rPr lang="en-US" sz="1100" dirty="0"/>
              <a:t>NAEMT- PHTLS 9</a:t>
            </a:r>
            <a:r>
              <a:rPr lang="en-US" sz="1100" baseline="30000" dirty="0"/>
              <a:t>th</a:t>
            </a:r>
            <a:r>
              <a:rPr lang="en-US" sz="1100" dirty="0"/>
              <a:t> Edition, Jones &amp; Bartlett</a:t>
            </a:r>
          </a:p>
          <a:p>
            <a:pPr marL="0" lvl="2">
              <a:spcBef>
                <a:spcPts val="190"/>
              </a:spcBef>
              <a:buSzPts val="1200"/>
              <a:tabLst>
                <a:tab pos="1470025" algn="l"/>
                <a:tab pos="1470660" algn="l"/>
              </a:tabLst>
            </a:pPr>
            <a:r>
              <a:rPr lang="en-US" sz="1100" dirty="0"/>
              <a:t>NAEMT- AMLS 3</a:t>
            </a:r>
            <a:r>
              <a:rPr lang="en-US" sz="1100" baseline="30000" dirty="0"/>
              <a:t>rd</a:t>
            </a:r>
            <a:r>
              <a:rPr lang="en-US" sz="1100" dirty="0"/>
              <a:t> Edition, Jones &amp; Bartlett</a:t>
            </a:r>
          </a:p>
          <a:p>
            <a:pPr marL="0" marR="0" lvl="2">
              <a:spcBef>
                <a:spcPts val="190"/>
              </a:spcBef>
              <a:spcAft>
                <a:spcPts val="0"/>
              </a:spcAft>
              <a:buSzPts val="1200"/>
              <a:tabLst>
                <a:tab pos="1470025" algn="l"/>
                <a:tab pos="1470660" algn="l"/>
              </a:tabLst>
            </a:pPr>
            <a:r>
              <a:rPr lang="en-US" sz="1100" dirty="0"/>
              <a:t>Norma Pancake- BS, SEI, PM</a:t>
            </a:r>
          </a:p>
          <a:p>
            <a:pPr marL="0" marR="0" lvl="2">
              <a:spcBef>
                <a:spcPts val="190"/>
              </a:spcBef>
              <a:spcAft>
                <a:spcPts val="0"/>
              </a:spcAft>
              <a:buSzPts val="1200"/>
              <a:tabLst>
                <a:tab pos="1470025" algn="l"/>
                <a:tab pos="1470660" algn="l"/>
              </a:tabLst>
            </a:pPr>
            <a:r>
              <a:rPr lang="en-US" sz="1100" dirty="0"/>
              <a:t>Randy White- MTSU EMT Program</a:t>
            </a:r>
          </a:p>
          <a:p>
            <a:pPr marL="0" marR="0" lvl="2">
              <a:spcBef>
                <a:spcPts val="190"/>
              </a:spcBef>
              <a:spcAft>
                <a:spcPts val="0"/>
              </a:spcAft>
              <a:buSzPts val="1200"/>
              <a:tabLst>
                <a:tab pos="1470025" algn="l"/>
                <a:tab pos="1470660" algn="l"/>
              </a:tabLst>
            </a:pPr>
            <a:r>
              <a:rPr lang="en-US" sz="1100" dirty="0"/>
              <a:t>Real First images</a:t>
            </a:r>
          </a:p>
          <a:p>
            <a:pPr marL="0" marR="0" lvl="2">
              <a:spcBef>
                <a:spcPts val="190"/>
              </a:spcBef>
              <a:spcAft>
                <a:spcPts val="0"/>
              </a:spcAft>
              <a:buSzPts val="1200"/>
              <a:tabLst>
                <a:tab pos="1470025" algn="l"/>
                <a:tab pos="1470660" algn="l"/>
              </a:tabLst>
            </a:pPr>
            <a:r>
              <a:rPr lang="en-US" sz="1100" dirty="0"/>
              <a:t>Ryan Gerecht, MD</a:t>
            </a:r>
          </a:p>
          <a:p>
            <a:pPr marL="0" marR="0" lvl="2">
              <a:spcBef>
                <a:spcPts val="190"/>
              </a:spcBef>
              <a:spcAft>
                <a:spcPts val="0"/>
              </a:spcAft>
              <a:buSzPts val="1200"/>
              <a:tabLst>
                <a:tab pos="1470025" algn="l"/>
                <a:tab pos="1470660" algn="l"/>
              </a:tabLst>
            </a:pPr>
            <a:r>
              <a:rPr lang="en-US" sz="1100" dirty="0"/>
              <a:t>Stryker- Physio Control</a:t>
            </a:r>
          </a:p>
          <a:p>
            <a:pPr marL="0" marR="0" lvl="2">
              <a:spcBef>
                <a:spcPts val="190"/>
              </a:spcBef>
              <a:spcAft>
                <a:spcPts val="0"/>
              </a:spcAft>
              <a:buSzPts val="1200"/>
              <a:tabLst>
                <a:tab pos="1470025" algn="l"/>
                <a:tab pos="1470660" algn="l"/>
              </a:tabLst>
            </a:pPr>
            <a:r>
              <a:rPr lang="en-US" sz="1100" dirty="0"/>
              <a:t>Teleflex Medical Europe Ltd.</a:t>
            </a:r>
          </a:p>
          <a:p>
            <a:pPr marL="0" marR="0" lvl="2">
              <a:spcBef>
                <a:spcPts val="190"/>
              </a:spcBef>
              <a:spcAft>
                <a:spcPts val="0"/>
              </a:spcAft>
              <a:buSzPts val="1200"/>
              <a:tabLst>
                <a:tab pos="1470025" algn="l"/>
                <a:tab pos="1470660" algn="l"/>
              </a:tabLst>
            </a:pPr>
            <a:r>
              <a:rPr lang="en-US" sz="1100" dirty="0"/>
              <a:t>The McGraw-Hill Companies, Inc</a:t>
            </a:r>
          </a:p>
          <a:p>
            <a:pPr marL="0" marR="0" lvl="2">
              <a:spcBef>
                <a:spcPts val="190"/>
              </a:spcBef>
              <a:spcAft>
                <a:spcPts val="0"/>
              </a:spcAft>
              <a:buSzPts val="1200"/>
              <a:tabLst>
                <a:tab pos="1470025" algn="l"/>
                <a:tab pos="1470660" algn="l"/>
              </a:tabLst>
            </a:pPr>
            <a:r>
              <a:rPr lang="en-US" sz="1100" dirty="0"/>
              <a:t>UpToDate</a:t>
            </a:r>
          </a:p>
          <a:p>
            <a:pPr marL="0" marR="0" lvl="2">
              <a:spcBef>
                <a:spcPts val="190"/>
              </a:spcBef>
              <a:spcAft>
                <a:spcPts val="0"/>
              </a:spcAft>
              <a:buSzPts val="1200"/>
              <a:tabLst>
                <a:tab pos="1470025" algn="l"/>
                <a:tab pos="1470660" algn="l"/>
              </a:tabLst>
            </a:pPr>
            <a:r>
              <a:rPr lang="en-US" sz="1100" dirty="0"/>
              <a:t>Wendy Moffatt- SEI, PM</a:t>
            </a:r>
          </a:p>
          <a:p>
            <a:pPr marL="0" marR="0" lvl="2">
              <a:spcBef>
                <a:spcPts val="190"/>
              </a:spcBef>
              <a:spcAft>
                <a:spcPts val="0"/>
              </a:spcAft>
              <a:buSzPts val="1200"/>
              <a:tabLst>
                <a:tab pos="1470025" algn="l"/>
                <a:tab pos="1470660" algn="l"/>
              </a:tabLst>
            </a:pPr>
            <a:r>
              <a:rPr lang="en-US" sz="1100" dirty="0"/>
              <a:t>WISH-UW Medicine; Rosemary Adamson, MB BS</a:t>
            </a:r>
          </a:p>
          <a:p>
            <a:pPr marL="0" marR="0" lvl="2">
              <a:spcBef>
                <a:spcPts val="190"/>
              </a:spcBef>
              <a:spcAft>
                <a:spcPts val="0"/>
              </a:spcAft>
              <a:buSzPts val="1200"/>
              <a:tabLst>
                <a:tab pos="1470025" algn="l"/>
                <a:tab pos="1470660" algn="l"/>
              </a:tabLst>
            </a:pPr>
            <a:r>
              <a:rPr lang="en-US" sz="1100" dirty="0"/>
              <a:t>You-Tube</a:t>
            </a:r>
          </a:p>
          <a:p>
            <a:pPr marL="0" marR="0" lvl="2">
              <a:spcBef>
                <a:spcPts val="190"/>
              </a:spcBef>
              <a:spcAft>
                <a:spcPts val="0"/>
              </a:spcAft>
              <a:buSzPts val="1200"/>
              <a:tabLst>
                <a:tab pos="1470025" algn="l"/>
                <a:tab pos="1470660" algn="l"/>
              </a:tabLst>
            </a:pPr>
            <a:r>
              <a:rPr lang="en-US" sz="1100" dirty="0"/>
              <a:t>Zoll Medical Corporation</a:t>
            </a:r>
          </a:p>
          <a:p>
            <a:pPr marL="0" marR="0" lvl="2">
              <a:spcBef>
                <a:spcPts val="190"/>
              </a:spcBef>
              <a:spcAft>
                <a:spcPts val="0"/>
              </a:spcAft>
              <a:buSzPts val="1200"/>
              <a:tabLst>
                <a:tab pos="1470025" algn="l"/>
                <a:tab pos="1470660" algn="l"/>
              </a:tabLst>
            </a:pPr>
            <a:r>
              <a:rPr lang="en-US" sz="1100" dirty="0"/>
              <a:t>123RF, LLC</a:t>
            </a:r>
          </a:p>
          <a:p>
            <a:pPr marL="0" marR="0" lvl="2">
              <a:spcBef>
                <a:spcPts val="190"/>
              </a:spcBef>
              <a:spcAft>
                <a:spcPts val="0"/>
              </a:spcAft>
              <a:buSzPts val="1200"/>
              <a:tabLst>
                <a:tab pos="1470025" algn="l"/>
                <a:tab pos="14706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942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sp>
        <p:nvSpPr>
          <p:cNvPr id="3" name="Notes Placeholder 2"/>
          <p:cNvSpPr>
            <a:spLocks noGrp="1"/>
          </p:cNvSpPr>
          <p:nvPr>
            <p:ph type="body" idx="1"/>
          </p:nvPr>
        </p:nvSpPr>
        <p:spPr>
          <a:xfrm>
            <a:off x="485520" y="3163888"/>
            <a:ext cx="6248767" cy="59023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Lungs- </a:t>
            </a:r>
            <a:r>
              <a:rPr lang="en-US" b="0" dirty="0"/>
              <a:t>The lungs are large, spongy, cone-shaped organs that fill the pleural cavity. </a:t>
            </a:r>
            <a:r>
              <a:rPr lang="en-US" dirty="0">
                <a:hlinkClick r:id="rId3"/>
              </a:rPr>
              <a:t>https://www.youtube.com/watch?v=CDEYWok94uQ</a:t>
            </a:r>
            <a:endParaRPr lang="en-US" dirty="0"/>
          </a:p>
          <a:p>
            <a:r>
              <a:rPr lang="en-US" b="1" dirty="0"/>
              <a:t>Function </a:t>
            </a:r>
            <a:r>
              <a:rPr lang="en-US" dirty="0"/>
              <a:t>of the lower airway: actual site for exchange of O</a:t>
            </a:r>
            <a:r>
              <a:rPr lang="en-US" baseline="-25000" dirty="0"/>
              <a:t>2 </a:t>
            </a:r>
            <a:r>
              <a:rPr lang="en-US" dirty="0"/>
              <a:t> and CO</a:t>
            </a:r>
            <a:r>
              <a:rPr lang="en-US" baseline="-25000" dirty="0"/>
              <a:t>2.</a:t>
            </a:r>
            <a:r>
              <a:rPr lang="en-US" dirty="0"/>
              <a:t> </a:t>
            </a:r>
            <a:r>
              <a:rPr lang="en-US" altLang="en-US" dirty="0">
                <a:ea typeface="ＭＳ Ｐゴシック" pitchFamily="34" charset="-128"/>
              </a:rPr>
              <a:t> </a:t>
            </a:r>
          </a:p>
          <a:p>
            <a:r>
              <a:rPr lang="en-US" dirty="0"/>
              <a:t>The primary bronchi and pulmonary blood vessels enter each lung through a slit on the lung’s medial surface, called the hilum.</a:t>
            </a:r>
          </a:p>
          <a:p>
            <a:r>
              <a:rPr lang="en-US" dirty="0"/>
              <a:t>The top, or apex, of each lung extends about ½” (1.5 cm) above the first rib; the base of each lung rests on the diaphragm.</a:t>
            </a:r>
          </a:p>
          <a:p>
            <a:r>
              <a:rPr lang="en-US" dirty="0"/>
              <a:t>The right lung is shorter, broader, and larger than the left. It has three lobes (superior, middle, and inferior) and handles 55% of the gas exchange. The right lung contains two fissures: the horizontal fissure and the oblique fissure.</a:t>
            </a:r>
          </a:p>
          <a:p>
            <a:r>
              <a:rPr lang="en-US" dirty="0"/>
              <a:t>The left lung has only two lobes: the superior and inferior. It contains one fissure (the oblique fissure).</a:t>
            </a:r>
          </a:p>
          <a:p>
            <a:r>
              <a:rPr lang="en-US" dirty="0"/>
              <a:t>The lobes are made of </a:t>
            </a:r>
            <a:r>
              <a:rPr lang="en-US" b="0" i="0" dirty="0">
                <a:solidFill>
                  <a:srgbClr val="000000"/>
                </a:solidFill>
                <a:effectLst/>
              </a:rPr>
              <a:t>lung parenchyma which comprises a large number (~700 million) of thin-walled alveoli, forming an enormous surface area, which serves to maintain proper gas exchange. The m</a:t>
            </a:r>
            <a:r>
              <a:rPr lang="en-US" dirty="0"/>
              <a:t>embranous outer lining is called pleura (visceral pleura covers the lungs and parietal pleura lines the chest wall).</a:t>
            </a:r>
          </a:p>
          <a:p>
            <a:r>
              <a:rPr lang="en-US" dirty="0"/>
              <a:t>Total lung capacity in an adult male is ~6,000 mL/adult female is ~4,000 mL. </a:t>
            </a:r>
          </a:p>
          <a:p>
            <a:r>
              <a:rPr lang="en-US" dirty="0"/>
              <a:t>Not all inspired air enters alveoli as minor diffusion of </a:t>
            </a:r>
            <a:r>
              <a:rPr lang="en-US" baseline="0" dirty="0"/>
              <a:t>O</a:t>
            </a:r>
            <a:r>
              <a:rPr lang="en-US" baseline="-25000" dirty="0"/>
              <a:t>2</a:t>
            </a:r>
            <a:r>
              <a:rPr lang="en-US" dirty="0"/>
              <a:t> takes place in the alveolar ducts and terminal bronchioles.</a:t>
            </a:r>
          </a:p>
          <a:p>
            <a:r>
              <a:rPr lang="en-US" dirty="0"/>
              <a:t>Tidal volume is the volume of gas inhaled or exhaled during a single respiratory cycle which is about 5-7 mL/kg (500 mL normally).</a:t>
            </a:r>
          </a:p>
          <a:p>
            <a:r>
              <a:rPr lang="en-US" dirty="0"/>
              <a:t>Dead space air is air remaining in air passageways, unavailable for gas exchange (Approximately 150 mL). Anatomic dead space is in the trachea &amp; bronchi. Physiologic dead space is formed by factors like disease or obstruction (COPD, Atelectasis).</a:t>
            </a:r>
          </a:p>
          <a:p>
            <a:r>
              <a:rPr lang="en-US" dirty="0"/>
              <a:t>Minute volume is the amount of gas moved in and out of the respiratory tract per minute. It is determined by Tidal Volume (amount of air moved in/out of your lung in a single breath) x Respiratory Rate minus the dead space volume.</a:t>
            </a:r>
          </a:p>
          <a:p>
            <a:r>
              <a:rPr lang="en-US" dirty="0"/>
              <a:t>Inspiratory reserve volume is the deepest breath you can take after a normal breath.  Expiratory reserve volume is the maximum amount of air you can force out after a normal breath. Residual volume is the gas that remains in the lungs just to keep them open, it just does not move during ventilation.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AA1B12-A046-4DB2-9CDF-DBD6FE55B5EC}" type="slidenum">
              <a:rPr lang="en-US" smtClean="0"/>
              <a:t>8</a:t>
            </a:fld>
            <a:endParaRPr lang="en-US" dirty="0"/>
          </a:p>
        </p:txBody>
      </p:sp>
    </p:spTree>
    <p:extLst>
      <p:ext uri="{BB962C8B-B14F-4D97-AF65-F5344CB8AC3E}">
        <p14:creationId xmlns:p14="http://schemas.microsoft.com/office/powerpoint/2010/main" val="213537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7788"/>
            <a:ext cx="4114800" cy="3086100"/>
          </a:xfrm>
        </p:spPr>
      </p:sp>
      <p:pic>
        <p:nvPicPr>
          <p:cNvPr id="5" name="Picture 4">
            <a:extLst>
              <a:ext uri="{FF2B5EF4-FFF2-40B4-BE49-F238E27FC236}">
                <a16:creationId xmlns:a16="http://schemas.microsoft.com/office/drawing/2014/main" id="{B4CDAE2E-F0F6-4805-A475-941C3D69031A}"/>
              </a:ext>
            </a:extLst>
          </p:cNvPr>
          <p:cNvPicPr>
            <a:picLocks noChangeAspect="1"/>
          </p:cNvPicPr>
          <p:nvPr/>
        </p:nvPicPr>
        <p:blipFill>
          <a:blip r:embed="rId3"/>
          <a:stretch>
            <a:fillRect/>
          </a:stretch>
        </p:blipFill>
        <p:spPr>
          <a:xfrm>
            <a:off x="414784" y="3727736"/>
            <a:ext cx="6283861" cy="5102770"/>
          </a:xfrm>
          <a:prstGeom prst="rect">
            <a:avLst/>
          </a:prstGeom>
        </p:spPr>
      </p:pic>
      <p:sp>
        <p:nvSpPr>
          <p:cNvPr id="3" name="Notes Placeholder 2"/>
          <p:cNvSpPr>
            <a:spLocks noGrp="1"/>
          </p:cNvSpPr>
          <p:nvPr>
            <p:ph type="body" idx="1"/>
          </p:nvPr>
        </p:nvSpPr>
        <p:spPr>
          <a:xfrm>
            <a:off x="414784" y="3216418"/>
            <a:ext cx="6248767" cy="458788"/>
          </a:xfrm>
        </p:spPr>
        <p:txBody>
          <a:bodyPr/>
          <a:lstStyle/>
          <a:p>
            <a:r>
              <a:rPr lang="en-US" dirty="0"/>
              <a:t>Table is on Notes page for instructor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AA1B12-A046-4DB2-9CDF-DBD6FE55B5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4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600" b="1">
                <a:solidFill>
                  <a:srgbClr val="13288F"/>
                </a:solidFill>
              </a:defRPr>
            </a:lvl1pPr>
          </a:lstStyle>
          <a:p>
            <a:r>
              <a:rPr lang="en-US" dirty="0"/>
              <a:t>Click to edit Master title style</a:t>
            </a:r>
          </a:p>
        </p:txBody>
      </p:sp>
      <p:cxnSp>
        <p:nvCxnSpPr>
          <p:cNvPr id="15" name="Straight Connector 14"/>
          <p:cNvCxnSpPr/>
          <p:nvPr/>
        </p:nvCxnSpPr>
        <p:spPr>
          <a:xfrm>
            <a:off x="0" y="5105400"/>
            <a:ext cx="8534400" cy="0"/>
          </a:xfrm>
          <a:prstGeom prst="line">
            <a:avLst/>
          </a:prstGeom>
          <a:ln w="19050">
            <a:solidFill>
              <a:srgbClr val="A6DC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899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8992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0533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84CFB6-DB37-B32B-031B-D911372CEF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15003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7" name="Rectangle 6"/>
          <p:cNvSpPr/>
          <p:nvPr/>
        </p:nvSpPr>
        <p:spPr>
          <a:xfrm>
            <a:off x="0" y="6536826"/>
            <a:ext cx="8728364" cy="188926"/>
          </a:xfrm>
          <a:prstGeom prst="rect">
            <a:avLst/>
          </a:prstGeom>
          <a:gradFill flip="none" rotWithShape="1">
            <a:gsLst>
              <a:gs pos="87000">
                <a:schemeClr val="bg1">
                  <a:lumMod val="0"/>
                  <a:lumOff val="100000"/>
                </a:schemeClr>
              </a:gs>
              <a:gs pos="68000">
                <a:srgbClr val="5E9AC2">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1E3394A-50A2-4AAD-1DA9-58D9B483C258}"/>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792285" y="5831237"/>
            <a:ext cx="894515" cy="894515"/>
          </a:xfrm>
          <a:prstGeom prst="rect">
            <a:avLst/>
          </a:prstGeom>
          <a:noFill/>
        </p:spPr>
      </p:pic>
      <p:sp>
        <p:nvSpPr>
          <p:cNvPr id="6" name="TextBox 5">
            <a:extLst>
              <a:ext uri="{FF2B5EF4-FFF2-40B4-BE49-F238E27FC236}">
                <a16:creationId xmlns:a16="http://schemas.microsoft.com/office/drawing/2014/main" id="{49AF30CF-0FB3-409B-F756-6A28E4F6161D}"/>
              </a:ext>
            </a:extLst>
          </p:cNvPr>
          <p:cNvSpPr txBox="1"/>
          <p:nvPr userDrawn="1"/>
        </p:nvSpPr>
        <p:spPr>
          <a:xfrm>
            <a:off x="270769" y="6508178"/>
            <a:ext cx="4572000" cy="246221"/>
          </a:xfrm>
          <a:prstGeom prst="rect">
            <a:avLst/>
          </a:prstGeom>
          <a:noFill/>
        </p:spPr>
        <p:txBody>
          <a:bodyPr wrap="square">
            <a:spAutoFit/>
          </a:bodyPr>
          <a:lstStyle/>
          <a:p>
            <a:r>
              <a:rPr lang="en-US" sz="1000" dirty="0"/>
              <a:t>DOH </a:t>
            </a:r>
            <a:r>
              <a:rPr lang="en-US" sz="1000"/>
              <a:t>530-253 April 2024</a:t>
            </a:r>
            <a:endParaRPr lang="en-US" sz="1000" dirty="0"/>
          </a:p>
        </p:txBody>
      </p:sp>
    </p:spTree>
    <p:extLst>
      <p:ext uri="{BB962C8B-B14F-4D97-AF65-F5344CB8AC3E}">
        <p14:creationId xmlns:p14="http://schemas.microsoft.com/office/powerpoint/2010/main" val="4240751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dt="0"/>
  <p:txStyles>
    <p:titleStyle>
      <a:lvl1pPr algn="ctr" defTabSz="914400" rtl="0" eaLnBrk="1" latinLnBrk="0" hangingPunct="1">
        <a:spcBef>
          <a:spcPct val="0"/>
        </a:spcBef>
        <a:buNone/>
        <a:defRPr sz="4400" b="1" kern="1200">
          <a:solidFill>
            <a:srgbClr val="13288F"/>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rgbClr val="13288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3288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3288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NM3PK5qy9uA?feature=oembed"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f755uAQIqM0?feature=oembed" TargetMode="Externa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qRT1ncS1d28?feature=oembed" TargetMode="Externa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TKBCFKZoRS0?feature=oembed" TargetMode="Externa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ideo" Target="https://www.youtube.com/embed/ATstv88XybE?feature=oembed" TargetMode="Externa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1"/><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rawpixel.com/search/ol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video" Target="https://www.youtube.com/embed/gWxX9FLzGWc?start=34&amp;feature=oembed" TargetMode="Externa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ideo" Target="https://www.youtube.com/embed/Z0962B8axAY?feature=oembed" TargetMode="External"/><Relationship Id="rId5" Type="http://schemas.openxmlformats.org/officeDocument/2006/relationships/image" Target="../media/image65.jpe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5T60RaqNevE?feature=oembed" TargetMode="External"/><Relationship Id="rId5" Type="http://schemas.openxmlformats.org/officeDocument/2006/relationships/image" Target="../media/image71.jpe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ideo" Target="https://www.youtube.com/embed/W15asfhaTE4?feature=oembed" TargetMode="External"/><Relationship Id="rId5" Type="http://schemas.openxmlformats.org/officeDocument/2006/relationships/image" Target="../media/image87.png"/><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gi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Mvnlh9gDWX0?feature=oembed" TargetMode="External"/><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1.gi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www.youtube.com/embed/Mjm0aXnvRLA?feature=oembed" TargetMode="External"/><Relationship Id="rId5" Type="http://schemas.openxmlformats.org/officeDocument/2006/relationships/image" Target="../media/image103.jpe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5C8C873-0DB9-4B63-B213-469F19A84A5A}"/>
              </a:ext>
            </a:extLst>
          </p:cNvPr>
          <p:cNvSpPr txBox="1">
            <a:spLocks noGrp="1"/>
          </p:cNvSpPr>
          <p:nvPr>
            <p:ph type="title" idx="4294967295"/>
          </p:nvPr>
        </p:nvSpPr>
        <p:spPr>
          <a:xfrm>
            <a:off x="1238269" y="1176410"/>
            <a:ext cx="6658761" cy="13040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0" algn="l"/>
              </a:tabLst>
              <a:defRPr/>
            </a:pPr>
            <a:endParaRPr kumimoji="0" lang="en-US" sz="11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400" cap="none" spc="-50" normalizeH="0" baseline="0" noProof="0" dirty="0">
                <a:ln>
                  <a:noFill/>
                </a:ln>
                <a:solidFill>
                  <a:schemeClr val="tx1"/>
                </a:solidFill>
                <a:effectLst/>
                <a:uLnTx/>
                <a:uFillTx/>
                <a:latin typeface="+mn-lt"/>
                <a:ea typeface="Times New Roman" panose="02020603050405020304" pitchFamily="18" charset="0"/>
                <a:cs typeface="Arial" panose="020B0604020202020204" pitchFamily="34" charset="0"/>
              </a:rPr>
              <a:t>EMT-Special Skill</a:t>
            </a:r>
            <a:endParaRPr kumimoji="0" lang="en-US" sz="3200" b="1" i="0" u="none" strike="noStrike" kern="120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400" cap="none" spc="-50" normalizeH="0" baseline="0" noProof="0" dirty="0">
                <a:ln>
                  <a:noFill/>
                </a:ln>
                <a:solidFill>
                  <a:schemeClr val="tx1"/>
                </a:solidFill>
                <a:effectLst/>
                <a:uLnTx/>
                <a:uFillTx/>
                <a:latin typeface="+mn-lt"/>
                <a:ea typeface="Times New Roman" panose="02020603050405020304" pitchFamily="18" charset="0"/>
                <a:cs typeface="Arial" panose="020B0604020202020204" pitchFamily="34" charset="0"/>
              </a:rPr>
              <a:t>Supraglottic Airway</a:t>
            </a:r>
            <a:endParaRPr kumimoji="0" lang="en-US" sz="3200" b="1" i="0" u="none" strike="noStrike" kern="120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656D31F-3689-4BE3-A749-CE21BB98BA15}"/>
              </a:ext>
            </a:extLst>
          </p:cNvPr>
          <p:cNvSpPr>
            <a:spLocks noGrp="1"/>
          </p:cNvSpPr>
          <p:nvPr>
            <p:ph type="subTitle" idx="1"/>
          </p:nvPr>
        </p:nvSpPr>
        <p:spPr>
          <a:xfrm>
            <a:off x="1143000" y="2897362"/>
            <a:ext cx="6858000" cy="2126193"/>
          </a:xfrm>
        </p:spPr>
        <p:txBody>
          <a:bodyPr>
            <a:normAutofit/>
          </a:bodyPr>
          <a:lstStyle/>
          <a:p>
            <a:pPr>
              <a:lnSpc>
                <a:spcPct val="107000"/>
              </a:lnSpc>
              <a:spcBef>
                <a:spcPts val="0"/>
              </a:spcBef>
            </a:pPr>
            <a:r>
              <a:rPr lang="en-US" b="1" kern="1400" spc="-50" dirty="0">
                <a:ea typeface="Calibri" panose="020F0502020204030204" pitchFamily="34" charset="0"/>
                <a:cs typeface="Arial" panose="020B0604020202020204" pitchFamily="34" charset="0"/>
              </a:rPr>
              <a:t>Companion PowerPoint </a:t>
            </a:r>
            <a:r>
              <a:rPr lang="en-US" b="1" kern="1400" spc="-50" dirty="0">
                <a:ea typeface="Times New Roman" panose="02020603050405020304" pitchFamily="18" charset="0"/>
                <a:cs typeface="Arial" panose="020B0604020202020204" pitchFamily="34" charset="0"/>
              </a:rPr>
              <a:t>DOH 530-253 </a:t>
            </a:r>
          </a:p>
          <a:p>
            <a:pPr>
              <a:lnSpc>
                <a:spcPct val="107000"/>
              </a:lnSpc>
              <a:spcBef>
                <a:spcPts val="0"/>
              </a:spcBef>
            </a:pPr>
            <a:r>
              <a:rPr lang="en-US" b="1" kern="1400" spc="-50" dirty="0">
                <a:ea typeface="Calibri" panose="020F0502020204030204" pitchFamily="34" charset="0"/>
                <a:cs typeface="Arial" panose="020B0604020202020204" pitchFamily="34" charset="0"/>
              </a:rPr>
              <a:t>for</a:t>
            </a:r>
          </a:p>
          <a:p>
            <a:pPr>
              <a:lnSpc>
                <a:spcPct val="107000"/>
              </a:lnSpc>
              <a:spcBef>
                <a:spcPts val="0"/>
              </a:spcBef>
            </a:pPr>
            <a:r>
              <a:rPr lang="en-US" b="1" kern="1400" spc="-50" dirty="0">
                <a:effectLst/>
                <a:latin typeface="+mn-lt"/>
                <a:ea typeface="Times New Roman" panose="02020603050405020304" pitchFamily="18" charset="0"/>
                <a:cs typeface="Arial" panose="020B0604020202020204" pitchFamily="34" charset="0"/>
              </a:rPr>
              <a:t>Required curricula</a:t>
            </a:r>
            <a:r>
              <a:rPr lang="en-US" b="1" kern="1400" spc="-50" dirty="0">
                <a:ea typeface="Times New Roman" panose="02020603050405020304" pitchFamily="18" charset="0"/>
                <a:cs typeface="Arial" panose="020B0604020202020204" pitchFamily="34" charset="0"/>
              </a:rPr>
              <a:t>:</a:t>
            </a:r>
            <a:endParaRPr lang="en-US" dirty="0">
              <a:effectLst/>
              <a:latin typeface="+mn-lt"/>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b="1" kern="1400" spc="-50" dirty="0">
                <a:effectLst/>
                <a:latin typeface="+mn-lt"/>
                <a:ea typeface="Times New Roman" panose="02020603050405020304" pitchFamily="18" charset="0"/>
                <a:cs typeface="Arial" panose="020B0604020202020204" pitchFamily="34" charset="0"/>
              </a:rPr>
              <a:t>Supraglottic Airway Endorsement for EMTs</a:t>
            </a:r>
          </a:p>
          <a:p>
            <a:pPr marL="0" marR="0" algn="ctr">
              <a:lnSpc>
                <a:spcPct val="107000"/>
              </a:lnSpc>
              <a:spcBef>
                <a:spcPts val="0"/>
              </a:spcBef>
              <a:spcAft>
                <a:spcPts val="0"/>
              </a:spcAft>
            </a:pPr>
            <a:r>
              <a:rPr lang="en-US" sz="2200" b="1" kern="1400" spc="-50" dirty="0">
                <a:effectLst/>
                <a:latin typeface="+mn-lt"/>
                <a:ea typeface="Calibri" panose="020F0502020204030204" pitchFamily="34" charset="0"/>
                <a:cs typeface="Arial" panose="020B0604020202020204" pitchFamily="34" charset="0"/>
              </a:rPr>
              <a:t> DOH 530-138</a:t>
            </a:r>
            <a:endParaRPr lang="en-US" sz="2200" dirty="0">
              <a:effectLst/>
              <a:latin typeface="+mn-lt"/>
              <a:ea typeface="Calibri" panose="020F0502020204030204" pitchFamily="34" charset="0"/>
              <a:cs typeface="Arial" panose="020B0604020202020204" pitchFamily="34" charset="0"/>
            </a:endParaRPr>
          </a:p>
          <a:p>
            <a:endParaRPr lang="en-US" dirty="0">
              <a:latin typeface="+mn-lt"/>
            </a:endParaRPr>
          </a:p>
        </p:txBody>
      </p:sp>
      <p:sp>
        <p:nvSpPr>
          <p:cNvPr id="6" name="Text Placeholder 2">
            <a:extLst>
              <a:ext uri="{FF2B5EF4-FFF2-40B4-BE49-F238E27FC236}">
                <a16:creationId xmlns:a16="http://schemas.microsoft.com/office/drawing/2014/main" id="{355901A3-24A0-4E2D-8364-3DD88A946029}"/>
              </a:ext>
            </a:extLst>
          </p:cNvPr>
          <p:cNvSpPr txBox="1">
            <a:spLocks/>
          </p:cNvSpPr>
          <p:nvPr/>
        </p:nvSpPr>
        <p:spPr>
          <a:xfrm>
            <a:off x="222423" y="6054812"/>
            <a:ext cx="8103368" cy="493178"/>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cs typeface="Arial" panose="020B0604020202020204" pitchFamily="34" charset="0"/>
              </a:rPr>
              <a:t>Emergency Care Systems</a:t>
            </a:r>
          </a:p>
        </p:txBody>
      </p:sp>
    </p:spTree>
    <p:extLst>
      <p:ext uri="{BB962C8B-B14F-4D97-AF65-F5344CB8AC3E}">
        <p14:creationId xmlns:p14="http://schemas.microsoft.com/office/powerpoint/2010/main" val="1953727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Physiology</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2" name="Online Media 1" title="Basics of ventilation: Mechanics of breathing">
            <a:hlinkClick r:id="" action="ppaction://media"/>
            <a:extLst>
              <a:ext uri="{FF2B5EF4-FFF2-40B4-BE49-F238E27FC236}">
                <a16:creationId xmlns:a16="http://schemas.microsoft.com/office/drawing/2014/main" id="{75C1E557-12F8-45C2-8D7C-7E6E4629DBC5}"/>
              </a:ext>
            </a:extLst>
          </p:cNvPr>
          <p:cNvPicPr>
            <a:picLocks noRot="1" noChangeAspect="1"/>
          </p:cNvPicPr>
          <p:nvPr>
            <a:videoFile r:link="rId1"/>
          </p:nvPr>
        </p:nvPicPr>
        <p:blipFill>
          <a:blip r:embed="rId4"/>
          <a:stretch>
            <a:fillRect/>
          </a:stretch>
        </p:blipFill>
        <p:spPr>
          <a:xfrm>
            <a:off x="1135793" y="1287397"/>
            <a:ext cx="6872414" cy="3882914"/>
          </a:xfrm>
          <a:prstGeom prst="rect">
            <a:avLst/>
          </a:prstGeom>
        </p:spPr>
      </p:pic>
    </p:spTree>
    <p:extLst>
      <p:ext uri="{BB962C8B-B14F-4D97-AF65-F5344CB8AC3E}">
        <p14:creationId xmlns:p14="http://schemas.microsoft.com/office/powerpoint/2010/main" val="16678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Regulatory Center</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9" name="image31.jpg" descr="Respiratory Controls- usually an involuntary process&#10;">
            <a:extLst>
              <a:ext uri="{FF2B5EF4-FFF2-40B4-BE49-F238E27FC236}">
                <a16:creationId xmlns:a16="http://schemas.microsoft.com/office/drawing/2014/main" id="{475A64A6-6AB0-4575-BA0B-31BD2C48D33F}"/>
              </a:ext>
            </a:extLst>
          </p:cNvPr>
          <p:cNvPicPr/>
          <p:nvPr/>
        </p:nvPicPr>
        <p:blipFill>
          <a:blip r:embed="rId3"/>
          <a:stretch>
            <a:fillRect/>
          </a:stretch>
        </p:blipFill>
        <p:spPr>
          <a:xfrm>
            <a:off x="1648227" y="977252"/>
            <a:ext cx="5847544" cy="5306303"/>
          </a:xfrm>
          <a:prstGeom prst="rect">
            <a:avLst/>
          </a:prstGeom>
        </p:spPr>
      </p:pic>
    </p:spTree>
    <p:extLst>
      <p:ext uri="{BB962C8B-B14F-4D97-AF65-F5344CB8AC3E}">
        <p14:creationId xmlns:p14="http://schemas.microsoft.com/office/powerpoint/2010/main" val="259166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Measurement of Gases</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2" name="Picture 1" descr="Measurement of Gases&#10;in lungs">
            <a:extLst>
              <a:ext uri="{FF2B5EF4-FFF2-40B4-BE49-F238E27FC236}">
                <a16:creationId xmlns:a16="http://schemas.microsoft.com/office/drawing/2014/main" id="{256220E3-9B2F-454D-904E-E6F6AB5270C5}"/>
              </a:ext>
            </a:extLst>
          </p:cNvPr>
          <p:cNvPicPr>
            <a:picLocks noChangeAspect="1"/>
          </p:cNvPicPr>
          <p:nvPr/>
        </p:nvPicPr>
        <p:blipFill>
          <a:blip r:embed="rId3"/>
          <a:stretch>
            <a:fillRect/>
          </a:stretch>
        </p:blipFill>
        <p:spPr>
          <a:xfrm>
            <a:off x="282168" y="1551474"/>
            <a:ext cx="4289831" cy="3576660"/>
          </a:xfrm>
          <a:prstGeom prst="rect">
            <a:avLst/>
          </a:prstGeom>
        </p:spPr>
      </p:pic>
      <p:pic>
        <p:nvPicPr>
          <p:cNvPr id="3" name="Picture 2" descr="Measurement of Gases&#10;in lungs">
            <a:extLst>
              <a:ext uri="{FF2B5EF4-FFF2-40B4-BE49-F238E27FC236}">
                <a16:creationId xmlns:a16="http://schemas.microsoft.com/office/drawing/2014/main" id="{3C161DFD-2C6D-4621-A7D9-DBEA7571C9B6}"/>
              </a:ext>
            </a:extLst>
          </p:cNvPr>
          <p:cNvPicPr>
            <a:picLocks noChangeAspect="1"/>
          </p:cNvPicPr>
          <p:nvPr/>
        </p:nvPicPr>
        <p:blipFill>
          <a:blip r:embed="rId4"/>
          <a:stretch>
            <a:fillRect/>
          </a:stretch>
        </p:blipFill>
        <p:spPr>
          <a:xfrm>
            <a:off x="2515197" y="888858"/>
            <a:ext cx="2237426" cy="573074"/>
          </a:xfrm>
          <a:prstGeom prst="rect">
            <a:avLst/>
          </a:prstGeom>
        </p:spPr>
      </p:pic>
      <p:pic>
        <p:nvPicPr>
          <p:cNvPr id="5" name="Picture 4" descr="Measurement of Gases&#10;in lungs">
            <a:extLst>
              <a:ext uri="{FF2B5EF4-FFF2-40B4-BE49-F238E27FC236}">
                <a16:creationId xmlns:a16="http://schemas.microsoft.com/office/drawing/2014/main" id="{8468D9EC-0875-4E9E-8FA1-54EF4FAE5416}"/>
              </a:ext>
            </a:extLst>
          </p:cNvPr>
          <p:cNvPicPr>
            <a:picLocks noChangeAspect="1"/>
          </p:cNvPicPr>
          <p:nvPr/>
        </p:nvPicPr>
        <p:blipFill rotWithShape="1">
          <a:blip r:embed="rId5"/>
          <a:srcRect l="1629" t="4592" r="2074"/>
          <a:stretch/>
        </p:blipFill>
        <p:spPr>
          <a:xfrm>
            <a:off x="4752623" y="1551474"/>
            <a:ext cx="4052764" cy="3638927"/>
          </a:xfrm>
          <a:prstGeom prst="rect">
            <a:avLst/>
          </a:prstGeom>
        </p:spPr>
      </p:pic>
    </p:spTree>
    <p:extLst>
      <p:ext uri="{BB962C8B-B14F-4D97-AF65-F5344CB8AC3E}">
        <p14:creationId xmlns:p14="http://schemas.microsoft.com/office/powerpoint/2010/main" val="62244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Exchange of Gases</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7" name="Picture 6" descr="Diffusion: Passage of Solution from area of Higher concentration to Lower concentration.&#10;">
            <a:extLst>
              <a:ext uri="{FF2B5EF4-FFF2-40B4-BE49-F238E27FC236}">
                <a16:creationId xmlns:a16="http://schemas.microsoft.com/office/drawing/2014/main" id="{2E568E07-A9F7-4387-AD7C-576439E82A26}"/>
              </a:ext>
            </a:extLst>
          </p:cNvPr>
          <p:cNvPicPr>
            <a:picLocks noChangeAspect="1"/>
          </p:cNvPicPr>
          <p:nvPr/>
        </p:nvPicPr>
        <p:blipFill rotWithShape="1">
          <a:blip r:embed="rId3"/>
          <a:srcRect t="18107"/>
          <a:stretch/>
        </p:blipFill>
        <p:spPr>
          <a:xfrm>
            <a:off x="1682986" y="903242"/>
            <a:ext cx="5529668" cy="5154935"/>
          </a:xfrm>
          <a:prstGeom prst="rect">
            <a:avLst/>
          </a:prstGeom>
        </p:spPr>
      </p:pic>
      <p:sp>
        <p:nvSpPr>
          <p:cNvPr id="8" name="TextBox 7">
            <a:extLst>
              <a:ext uri="{FF2B5EF4-FFF2-40B4-BE49-F238E27FC236}">
                <a16:creationId xmlns:a16="http://schemas.microsoft.com/office/drawing/2014/main" id="{43DBC9EB-AB2C-4A7D-891B-168F5CEC357E}"/>
              </a:ext>
            </a:extLst>
          </p:cNvPr>
          <p:cNvSpPr txBox="1"/>
          <p:nvPr/>
        </p:nvSpPr>
        <p:spPr>
          <a:xfrm>
            <a:off x="2856087" y="6058177"/>
            <a:ext cx="3183466" cy="261610"/>
          </a:xfrm>
          <a:prstGeom prst="rect">
            <a:avLst/>
          </a:prstGeom>
          <a:noFill/>
        </p:spPr>
        <p:txBody>
          <a:bodyPr wrap="square" rtlCol="0">
            <a:spAutoFit/>
          </a:bodyPr>
          <a:lstStyle/>
          <a:p>
            <a:r>
              <a:rPr lang="en-US" sz="1100" dirty="0"/>
              <a:t>Courtesy: 123RF LLC, Chicago, IL, image 99658748</a:t>
            </a:r>
          </a:p>
        </p:txBody>
      </p:sp>
    </p:spTree>
    <p:extLst>
      <p:ext uri="{BB962C8B-B14F-4D97-AF65-F5344CB8AC3E}">
        <p14:creationId xmlns:p14="http://schemas.microsoft.com/office/powerpoint/2010/main" val="288808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Assessment- Essential Parameters</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7965BFBA-8B30-4F3E-9736-3F68CCDA01AD}"/>
              </a:ext>
            </a:extLst>
          </p:cNvPr>
          <p:cNvSpPr txBox="1"/>
          <p:nvPr/>
        </p:nvSpPr>
        <p:spPr>
          <a:xfrm>
            <a:off x="1896533" y="1354667"/>
            <a:ext cx="4684888" cy="477066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Patency</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Rate</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600" dirty="0">
                <a:solidFill>
                  <a:prstClr val="black"/>
                </a:solidFill>
                <a:ea typeface="Calibri" panose="020F0502020204030204" pitchFamily="34" charset="0"/>
                <a:cs typeface="Arial" panose="020B0604020202020204" pitchFamily="34" charset="0"/>
              </a:rPr>
              <a:t>Regularity</a:t>
            </a:r>
          </a:p>
          <a:p>
            <a:pPr marR="0" lvl="0" algn="l" defTabSz="914400" rtl="0" eaLnBrk="1" fontAlgn="auto" latinLnBrk="0" hangingPunct="1">
              <a:lnSpc>
                <a:spcPct val="107000"/>
              </a:lnSpc>
              <a:spcBef>
                <a:spcPts val="0"/>
              </a:spcBef>
              <a:spcAft>
                <a:spcPts val="0"/>
              </a:spcAft>
              <a:buClrTx/>
              <a:buSzTx/>
              <a:tabLst>
                <a:tab pos="457200" algn="l"/>
              </a:tabLst>
              <a:defRPr/>
            </a:pPr>
            <a:endParaRPr lang="en-US" sz="2600" dirty="0">
              <a:solidFill>
                <a:prstClr val="black"/>
              </a:solidFill>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Effort</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600" dirty="0">
                <a:solidFill>
                  <a:prstClr val="black"/>
                </a:solidFill>
                <a:ea typeface="Calibri" panose="020F0502020204030204" pitchFamily="34" charset="0"/>
                <a:cs typeface="Arial" panose="020B0604020202020204" pitchFamily="34" charset="0"/>
              </a:rPr>
              <a:t>Ventilation</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600" dirty="0">
              <a:solidFill>
                <a:prstClr val="black"/>
              </a:solidFill>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Oxygenation &amp; Respiration</a:t>
            </a:r>
          </a:p>
        </p:txBody>
      </p:sp>
    </p:spTree>
    <p:extLst>
      <p:ext uri="{BB962C8B-B14F-4D97-AF65-F5344CB8AC3E}">
        <p14:creationId xmlns:p14="http://schemas.microsoft.com/office/powerpoint/2010/main" val="254306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Assessing Patency, Oxygenation &amp; Ventilation</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7965BFBA-8B30-4F3E-9736-3F68CCDA01AD}"/>
              </a:ext>
            </a:extLst>
          </p:cNvPr>
          <p:cNvSpPr txBox="1"/>
          <p:nvPr/>
        </p:nvSpPr>
        <p:spPr>
          <a:xfrm>
            <a:off x="2608249" y="2275840"/>
            <a:ext cx="5695247" cy="263001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Visual signs and symptoms</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Auscultation techniques</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Palpation techniques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7799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Inadequate Ventilation, Oxygenation or Respiration</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7965BFBA-8B30-4F3E-9736-3F68CCDA01AD}"/>
              </a:ext>
            </a:extLst>
          </p:cNvPr>
          <p:cNvSpPr txBox="1"/>
          <p:nvPr/>
        </p:nvSpPr>
        <p:spPr>
          <a:xfrm>
            <a:off x="1870322" y="1995814"/>
            <a:ext cx="5695247" cy="348627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600" dirty="0">
                <a:solidFill>
                  <a:prstClr val="black"/>
                </a:solidFill>
                <a:ea typeface="Calibri" panose="020F0502020204030204" pitchFamily="34" charset="0"/>
                <a:cs typeface="Arial" panose="020B0604020202020204" pitchFamily="34" charset="0"/>
              </a:rPr>
              <a:t>Dyspnea</a:t>
            </a: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Hypoxia, Hypoxemia, Anoxia</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Hypoventilation, Hyperventilation</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600" dirty="0">
              <a:solidFill>
                <a:prstClr val="black"/>
              </a:solidFill>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Respiratory Rate/Pattern Changes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99134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6" y="790091"/>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Causes of Hypoventilation</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3" name="Picture 2" descr="Causes of Hypoventilation&#10;">
            <a:extLst>
              <a:ext uri="{FF2B5EF4-FFF2-40B4-BE49-F238E27FC236}">
                <a16:creationId xmlns:a16="http://schemas.microsoft.com/office/drawing/2014/main" id="{90B7E6AC-ED18-4F12-98F6-A61139EF845A}"/>
              </a:ext>
            </a:extLst>
          </p:cNvPr>
          <p:cNvPicPr>
            <a:picLocks noChangeAspect="1"/>
          </p:cNvPicPr>
          <p:nvPr/>
        </p:nvPicPr>
        <p:blipFill>
          <a:blip r:embed="rId3"/>
          <a:stretch>
            <a:fillRect/>
          </a:stretch>
        </p:blipFill>
        <p:spPr>
          <a:xfrm>
            <a:off x="378176" y="1848055"/>
            <a:ext cx="8387644" cy="2918756"/>
          </a:xfrm>
          <a:prstGeom prst="rect">
            <a:avLst/>
          </a:prstGeom>
        </p:spPr>
      </p:pic>
    </p:spTree>
    <p:extLst>
      <p:ext uri="{BB962C8B-B14F-4D97-AF65-F5344CB8AC3E}">
        <p14:creationId xmlns:p14="http://schemas.microsoft.com/office/powerpoint/2010/main" val="4084104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880402"/>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Causes of Hyperventilation</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2" name="Picture 1" descr="Causes of Hyperventilation&#10;">
            <a:extLst>
              <a:ext uri="{FF2B5EF4-FFF2-40B4-BE49-F238E27FC236}">
                <a16:creationId xmlns:a16="http://schemas.microsoft.com/office/drawing/2014/main" id="{AD54F481-4B89-4EBF-AE52-9FD9DF9AE730}"/>
              </a:ext>
            </a:extLst>
          </p:cNvPr>
          <p:cNvPicPr>
            <a:picLocks noChangeAspect="1"/>
          </p:cNvPicPr>
          <p:nvPr/>
        </p:nvPicPr>
        <p:blipFill>
          <a:blip r:embed="rId3"/>
          <a:stretch>
            <a:fillRect/>
          </a:stretch>
        </p:blipFill>
        <p:spPr>
          <a:xfrm>
            <a:off x="327428" y="1970481"/>
            <a:ext cx="8489141" cy="2917038"/>
          </a:xfrm>
          <a:prstGeom prst="rect">
            <a:avLst/>
          </a:prstGeom>
        </p:spPr>
      </p:pic>
    </p:spTree>
    <p:extLst>
      <p:ext uri="{BB962C8B-B14F-4D97-AF65-F5344CB8AC3E}">
        <p14:creationId xmlns:p14="http://schemas.microsoft.com/office/powerpoint/2010/main" val="7016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Basic Airway Management</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7965BFBA-8B30-4F3E-9736-3F68CCDA01AD}"/>
              </a:ext>
            </a:extLst>
          </p:cNvPr>
          <p:cNvSpPr txBox="1"/>
          <p:nvPr/>
        </p:nvSpPr>
        <p:spPr>
          <a:xfrm>
            <a:off x="400754" y="1329639"/>
            <a:ext cx="8342489" cy="1345625"/>
          </a:xfrm>
          <a:prstGeom prst="rect">
            <a:avLst/>
          </a:prstGeom>
          <a:noFill/>
        </p:spPr>
        <p:txBody>
          <a:bodyPr wrap="square">
            <a:spAutoFit/>
          </a:bodyPr>
          <a:lstStyle/>
          <a:p>
            <a:pPr marR="0" lvl="0" algn="ctr" defTabSz="914400" rtl="0" eaLnBrk="1" fontAlgn="auto" latinLnBrk="0" hangingPunct="1">
              <a:lnSpc>
                <a:spcPct val="107000"/>
              </a:lnSpc>
              <a:spcBef>
                <a:spcPts val="0"/>
              </a:spcBef>
              <a:spcAft>
                <a:spcPts val="0"/>
              </a:spcAft>
              <a:buClrTx/>
              <a:buSzTx/>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Infectious Disease Considerations</a:t>
            </a:r>
          </a:p>
          <a:p>
            <a:pPr marR="0" lvl="0" algn="ctr" defTabSz="914400" rtl="0" eaLnBrk="1" fontAlgn="auto" latinLnBrk="0" hangingPunct="1">
              <a:lnSpc>
                <a:spcPct val="107000"/>
              </a:lnSpc>
              <a:spcBef>
                <a:spcPts val="0"/>
              </a:spcBef>
              <a:spcAft>
                <a:spcPts val="0"/>
              </a:spcAft>
              <a:buClrTx/>
              <a:buSzTx/>
              <a:tabLst>
                <a:tab pos="457200" algn="l"/>
              </a:tabLst>
              <a:defRPr/>
            </a:pP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Infectious Disease Considerations">
            <a:extLst>
              <a:ext uri="{FF2B5EF4-FFF2-40B4-BE49-F238E27FC236}">
                <a16:creationId xmlns:a16="http://schemas.microsoft.com/office/drawing/2014/main" id="{99E4874E-5057-47C2-A131-7F99CB1D6769}"/>
              </a:ext>
            </a:extLst>
          </p:cNvPr>
          <p:cNvPicPr>
            <a:picLocks noChangeAspect="1"/>
          </p:cNvPicPr>
          <p:nvPr/>
        </p:nvPicPr>
        <p:blipFill>
          <a:blip r:embed="rId3"/>
          <a:stretch>
            <a:fillRect/>
          </a:stretch>
        </p:blipFill>
        <p:spPr>
          <a:xfrm>
            <a:off x="350005" y="2002451"/>
            <a:ext cx="8443986" cy="3602182"/>
          </a:xfrm>
          <a:prstGeom prst="rect">
            <a:avLst/>
          </a:prstGeom>
        </p:spPr>
      </p:pic>
    </p:spTree>
    <p:extLst>
      <p:ext uri="{BB962C8B-B14F-4D97-AF65-F5344CB8AC3E}">
        <p14:creationId xmlns:p14="http://schemas.microsoft.com/office/powerpoint/2010/main" val="3126111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0" y="2192502"/>
            <a:ext cx="9144000" cy="4785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chemeClr val="accent1"/>
              </a:buClr>
              <a:buSzTx/>
              <a:buFont typeface="Wingdings 3" charset="2"/>
              <a:buNone/>
              <a:tabLst/>
              <a:defRPr/>
            </a:pPr>
            <a:r>
              <a:rPr kumimoji="0" lang="en-US" sz="3000" b="1"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rPr>
              <a:t>THANK YOU</a:t>
            </a:r>
          </a:p>
        </p:txBody>
      </p:sp>
      <p:sp>
        <p:nvSpPr>
          <p:cNvPr id="3" name="Content Placeholder 2">
            <a:extLst>
              <a:ext uri="{FF2B5EF4-FFF2-40B4-BE49-F238E27FC236}">
                <a16:creationId xmlns:a16="http://schemas.microsoft.com/office/drawing/2014/main" id="{5DAD0F06-CE79-4586-AAF1-C506608F7FFC}"/>
              </a:ext>
            </a:extLst>
          </p:cNvPr>
          <p:cNvSpPr>
            <a:spLocks noGrp="1"/>
          </p:cNvSpPr>
          <p:nvPr>
            <p:ph idx="1"/>
          </p:nvPr>
        </p:nvSpPr>
        <p:spPr>
          <a:xfrm>
            <a:off x="628650" y="3092364"/>
            <a:ext cx="7886700" cy="1094614"/>
          </a:xfrm>
        </p:spPr>
        <p:txBody>
          <a:bodyPr>
            <a:normAutofit lnSpcReduction="10000"/>
          </a:bodyPr>
          <a:lstStyle/>
          <a:p>
            <a:pPr marL="0" marR="0" lvl="0" indent="0" algn="ctr"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1" lang="en-US" altLang="en-US" sz="2400" b="0" i="0" u="none" strike="noStrike" kern="1200" cap="none" spc="0" normalizeH="0" baseline="0" noProof="0" dirty="0">
                <a:ln>
                  <a:noFill/>
                </a:ln>
                <a:solidFill>
                  <a:srgbClr val="404040"/>
                </a:solidFill>
                <a:effectLst/>
                <a:uLnTx/>
                <a:uFillTx/>
                <a:latin typeface="+mn-lt"/>
                <a:ea typeface="+mn-ea"/>
                <a:cs typeface="Arial" panose="020B0604020202020204" pitchFamily="34" charset="0"/>
              </a:rPr>
              <a:t>This training aid was developed by the Washington State </a:t>
            </a:r>
          </a:p>
          <a:p>
            <a:pPr marL="0" marR="0" lvl="0" indent="0" algn="ctr"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1" lang="en-US" altLang="en-US" sz="2400" b="0" i="0" u="none" strike="noStrike" kern="1200" cap="none" spc="0" normalizeH="0" baseline="0" noProof="0" dirty="0">
                <a:ln>
                  <a:noFill/>
                </a:ln>
                <a:solidFill>
                  <a:srgbClr val="404040"/>
                </a:solidFill>
                <a:effectLst/>
                <a:uLnTx/>
                <a:uFillTx/>
                <a:latin typeface="+mn-lt"/>
                <a:ea typeface="+mn-ea"/>
                <a:cs typeface="Arial" panose="020B0604020202020204" pitchFamily="34" charset="0"/>
              </a:rPr>
              <a:t>EMS Education Workgroup under the oversight </a:t>
            </a:r>
          </a:p>
          <a:p>
            <a:pPr marL="0" marR="0" lvl="0" indent="0" algn="ctr"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1" lang="en-US" altLang="en-US" sz="2400" b="0" i="0" u="none" strike="noStrike" kern="1200" cap="none" spc="0" normalizeH="0" baseline="0" noProof="0" dirty="0">
                <a:ln>
                  <a:noFill/>
                </a:ln>
                <a:solidFill>
                  <a:srgbClr val="404040"/>
                </a:solidFill>
                <a:effectLst/>
                <a:uLnTx/>
                <a:uFillTx/>
                <a:latin typeface="+mn-lt"/>
                <a:ea typeface="+mn-ea"/>
                <a:cs typeface="Arial" panose="020B0604020202020204" pitchFamily="34" charset="0"/>
              </a:rPr>
              <a:t>of the Prehospital Technical Advisory Committee.  </a:t>
            </a:r>
          </a:p>
          <a:p>
            <a:endParaRPr lang="en-US" dirty="0">
              <a:latin typeface="+mn-lt"/>
            </a:endParaRPr>
          </a:p>
        </p:txBody>
      </p:sp>
    </p:spTree>
    <p:extLst>
      <p:ext uri="{BB962C8B-B14F-4D97-AF65-F5344CB8AC3E}">
        <p14:creationId xmlns:p14="http://schemas.microsoft.com/office/powerpoint/2010/main" val="4152798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lungs and co2 exchange ">
            <a:extLst>
              <a:ext uri="{FF2B5EF4-FFF2-40B4-BE49-F238E27FC236}">
                <a16:creationId xmlns:a16="http://schemas.microsoft.com/office/drawing/2014/main" id="{DD956DEA-4D52-4F17-8391-E8388263105D}"/>
              </a:ext>
            </a:extLst>
          </p:cNvPr>
          <p:cNvPicPr>
            <a:picLocks noChangeAspect="1"/>
          </p:cNvPicPr>
          <p:nvPr/>
        </p:nvPicPr>
        <p:blipFill>
          <a:blip r:embed="rId3"/>
          <a:stretch>
            <a:fillRect/>
          </a:stretch>
        </p:blipFill>
        <p:spPr>
          <a:xfrm>
            <a:off x="6959068" y="2719465"/>
            <a:ext cx="1247775" cy="1647825"/>
          </a:xfrm>
          <a:prstGeom prst="rect">
            <a:avLst/>
          </a:prstGeom>
        </p:spPr>
      </p:pic>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Recognize the Need for Basic Airway Management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640645" y="1021371"/>
            <a:ext cx="6015336" cy="2860398"/>
          </a:xfrm>
          <a:prstGeom prst="rect">
            <a:avLst/>
          </a:prstGeom>
          <a:noFill/>
        </p:spPr>
        <p:txBody>
          <a:bodyPr wrap="square">
            <a:spAutoFit/>
          </a:bodyPr>
          <a:lstStyle/>
          <a:p>
            <a:pPr marL="228600" marR="0" lvl="0" indent="-228600"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Assessment </a:t>
            </a:r>
          </a:p>
          <a:p>
            <a:pPr marL="228600" marR="0" lvl="0" indent="-228600"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Measurement</a:t>
            </a:r>
          </a:p>
          <a:p>
            <a:pPr marL="228600" marR="0" lvl="0" indent="-228600"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400" dirty="0">
                <a:solidFill>
                  <a:prstClr val="black"/>
                </a:solidFill>
                <a:ea typeface="Calibri" panose="020F0502020204030204" pitchFamily="34" charset="0"/>
                <a:cs typeface="Arial" panose="020B0604020202020204" pitchFamily="34" charset="0"/>
              </a:rPr>
              <a:t>Oxygenation</a:t>
            </a:r>
          </a:p>
          <a:p>
            <a:pPr marL="228600" marR="0" lvl="0" indent="-228600"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Measured by Pulse Oximetry  </a:t>
            </a:r>
          </a:p>
          <a:p>
            <a:pPr marL="228600" marR="0" lvl="0" indent="-228600"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Ventilation </a:t>
            </a:r>
            <a:endParaRPr lang="en-US" sz="2400" dirty="0">
              <a:solidFill>
                <a:prstClr val="black"/>
              </a:solidFill>
              <a:ea typeface="Calibri" panose="020F0502020204030204" pitchFamily="34" charset="0"/>
              <a:cs typeface="Arial" panose="020B0604020202020204" pitchFamily="34" charset="0"/>
            </a:endParaRPr>
          </a:p>
          <a:p>
            <a:pPr marL="228600" marR="0" lvl="0" indent="-228600"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Measured by Capnography </a:t>
            </a:r>
          </a:p>
          <a:p>
            <a:pPr lvl="2" defTabSz="914400">
              <a:lnSpc>
                <a:spcPct val="107000"/>
              </a:lnSpc>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7" descr="Blood cells">
            <a:extLst>
              <a:ext uri="{FF2B5EF4-FFF2-40B4-BE49-F238E27FC236}">
                <a16:creationId xmlns:a16="http://schemas.microsoft.com/office/drawing/2014/main" id="{4FF06B79-D49D-4C81-8EAA-0A63C3424111}"/>
              </a:ext>
            </a:extLst>
          </p:cNvPr>
          <p:cNvPicPr>
            <a:picLocks noChangeAspect="1"/>
          </p:cNvPicPr>
          <p:nvPr/>
        </p:nvPicPr>
        <p:blipFill>
          <a:blip r:embed="rId4"/>
          <a:stretch>
            <a:fillRect/>
          </a:stretch>
        </p:blipFill>
        <p:spPr>
          <a:xfrm>
            <a:off x="6774743" y="1321716"/>
            <a:ext cx="1571625" cy="1228725"/>
          </a:xfrm>
          <a:prstGeom prst="rect">
            <a:avLst/>
          </a:prstGeom>
        </p:spPr>
      </p:pic>
      <p:pic>
        <p:nvPicPr>
          <p:cNvPr id="11" name="Picture 10" descr="Picture of cardiac monitor ">
            <a:extLst>
              <a:ext uri="{FF2B5EF4-FFF2-40B4-BE49-F238E27FC236}">
                <a16:creationId xmlns:a16="http://schemas.microsoft.com/office/drawing/2014/main" id="{0411BA35-6507-4896-84E9-C91816B74586}"/>
              </a:ext>
            </a:extLst>
          </p:cNvPr>
          <p:cNvPicPr>
            <a:picLocks noChangeAspect="1"/>
          </p:cNvPicPr>
          <p:nvPr/>
        </p:nvPicPr>
        <p:blipFill rotWithShape="1">
          <a:blip r:embed="rId5"/>
          <a:srcRect l="9029" t="7331" r="15254" b="6664"/>
          <a:stretch/>
        </p:blipFill>
        <p:spPr>
          <a:xfrm>
            <a:off x="3329972" y="3601434"/>
            <a:ext cx="3144149" cy="2711302"/>
          </a:xfrm>
          <a:prstGeom prst="rect">
            <a:avLst/>
          </a:prstGeom>
        </p:spPr>
      </p:pic>
      <p:sp>
        <p:nvSpPr>
          <p:cNvPr id="12" name="TextBox 11">
            <a:extLst>
              <a:ext uri="{FF2B5EF4-FFF2-40B4-BE49-F238E27FC236}">
                <a16:creationId xmlns:a16="http://schemas.microsoft.com/office/drawing/2014/main" id="{5CBF4C6D-05E3-4486-BF59-37BE235E6369}"/>
              </a:ext>
            </a:extLst>
          </p:cNvPr>
          <p:cNvSpPr txBox="1"/>
          <p:nvPr/>
        </p:nvSpPr>
        <p:spPr>
          <a:xfrm>
            <a:off x="475002" y="4508309"/>
            <a:ext cx="1738489" cy="369332"/>
          </a:xfrm>
          <a:prstGeom prst="rect">
            <a:avLst/>
          </a:prstGeom>
          <a:noFill/>
        </p:spPr>
        <p:txBody>
          <a:bodyPr wrap="square" rtlCol="0">
            <a:spAutoFit/>
          </a:bodyPr>
          <a:lstStyle/>
          <a:p>
            <a:r>
              <a:rPr lang="en-US" dirty="0"/>
              <a:t>           SpO</a:t>
            </a:r>
            <a:r>
              <a:rPr lang="en-US" baseline="-25000" dirty="0"/>
              <a:t>2 </a:t>
            </a:r>
            <a:r>
              <a:rPr lang="en-US" dirty="0"/>
              <a:t>pleth</a:t>
            </a:r>
          </a:p>
        </p:txBody>
      </p:sp>
      <p:sp>
        <p:nvSpPr>
          <p:cNvPr id="14" name="TextBox 13">
            <a:extLst>
              <a:ext uri="{FF2B5EF4-FFF2-40B4-BE49-F238E27FC236}">
                <a16:creationId xmlns:a16="http://schemas.microsoft.com/office/drawing/2014/main" id="{FDDE2D4A-2926-4BE4-8EF1-7E7381504EA7}"/>
              </a:ext>
            </a:extLst>
          </p:cNvPr>
          <p:cNvSpPr txBox="1"/>
          <p:nvPr/>
        </p:nvSpPr>
        <p:spPr>
          <a:xfrm>
            <a:off x="475002" y="4957085"/>
            <a:ext cx="1862667" cy="369332"/>
          </a:xfrm>
          <a:prstGeom prst="rect">
            <a:avLst/>
          </a:prstGeom>
          <a:noFill/>
        </p:spPr>
        <p:txBody>
          <a:bodyPr wrap="square" rtlCol="0">
            <a:spAutoFit/>
          </a:bodyPr>
          <a:lstStyle/>
          <a:p>
            <a:r>
              <a:rPr lang="en-US" dirty="0"/>
              <a:t>Waveform ETCO</a:t>
            </a:r>
            <a:r>
              <a:rPr lang="en-US" baseline="-25000" dirty="0"/>
              <a:t>2 </a:t>
            </a:r>
            <a:endParaRPr lang="en-US" dirty="0"/>
          </a:p>
        </p:txBody>
      </p:sp>
      <p:sp>
        <p:nvSpPr>
          <p:cNvPr id="15" name="Arrow: Right 14">
            <a:extLst>
              <a:ext uri="{FF2B5EF4-FFF2-40B4-BE49-F238E27FC236}">
                <a16:creationId xmlns:a16="http://schemas.microsoft.com/office/drawing/2014/main" id="{FDB30097-6FC8-4E27-BB09-3E5D288B05E5}"/>
              </a:ext>
              <a:ext uri="{C183D7F6-B498-43B3-948B-1728B52AA6E4}">
                <adec:decorative xmlns:adec="http://schemas.microsoft.com/office/drawing/2017/decorative" val="1"/>
              </a:ext>
            </a:extLst>
          </p:cNvPr>
          <p:cNvSpPr/>
          <p:nvPr/>
        </p:nvSpPr>
        <p:spPr>
          <a:xfrm>
            <a:off x="2415632" y="4613532"/>
            <a:ext cx="1738489" cy="158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877C7503-2B09-4D69-BEB4-6778DB16BDE4}"/>
              </a:ext>
              <a:ext uri="{C183D7F6-B498-43B3-948B-1728B52AA6E4}">
                <adec:decorative xmlns:adec="http://schemas.microsoft.com/office/drawing/2017/decorative" val="1"/>
              </a:ext>
            </a:extLst>
          </p:cNvPr>
          <p:cNvSpPr/>
          <p:nvPr/>
        </p:nvSpPr>
        <p:spPr>
          <a:xfrm>
            <a:off x="2415631" y="5062308"/>
            <a:ext cx="1738489" cy="158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1439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Recognize the Need for Basic Airway Management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485421" y="1800302"/>
            <a:ext cx="3888119" cy="434253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600" dirty="0">
                <a:solidFill>
                  <a:prstClr val="black"/>
                </a:solidFill>
                <a:ea typeface="Calibri" panose="020F0502020204030204" pitchFamily="34" charset="0"/>
                <a:cs typeface="Arial" panose="020B0604020202020204" pitchFamily="34" charset="0"/>
              </a:rPr>
              <a:t>Pulse Oximetry</a:t>
            </a: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p>
          <a:p>
            <a:pPr marL="914400" lvl="1" indent="-457200" defTabSz="914400">
              <a:lnSpc>
                <a:spcPct val="107000"/>
              </a:lnSpc>
              <a:buFont typeface="Wingdings" panose="05000000000000000000" pitchFamily="2" charset="2"/>
              <a:buChar char="ü"/>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SpO</a:t>
            </a:r>
            <a:r>
              <a:rPr kumimoji="0" lang="en-US" sz="2600" b="0" i="0" u="none" strike="noStrike" kern="1200" cap="none" spc="0" normalizeH="0" baseline="-25000" noProof="0" dirty="0">
                <a:ln>
                  <a:noFill/>
                </a:ln>
                <a:solidFill>
                  <a:prstClr val="black"/>
                </a:solidFill>
                <a:effectLst/>
                <a:uLnTx/>
                <a:uFillTx/>
                <a:ea typeface="Calibri" panose="020F0502020204030204" pitchFamily="34" charset="0"/>
                <a:cs typeface="Arial" panose="020B0604020202020204" pitchFamily="34" charset="0"/>
              </a:rPr>
              <a:t>2 </a:t>
            </a:r>
            <a:r>
              <a:rPr kumimoji="0" lang="en-US" sz="2600" b="0" i="0" u="none" strike="noStrike" kern="1200" cap="none" spc="0" normalizeH="0" noProof="0" dirty="0">
                <a:ln>
                  <a:noFill/>
                </a:ln>
                <a:solidFill>
                  <a:prstClr val="black"/>
                </a:solidFill>
                <a:effectLst/>
                <a:uLnTx/>
                <a:uFillTx/>
                <a:ea typeface="Calibri" panose="020F0502020204030204" pitchFamily="34" charset="0"/>
                <a:cs typeface="Arial" panose="020B0604020202020204" pitchFamily="34" charset="0"/>
              </a:rPr>
              <a:t>= % of oxygen saturated hemoglobin</a:t>
            </a:r>
          </a:p>
          <a:p>
            <a:pPr marL="914400" lvl="1" indent="-457200" defTabSz="914400">
              <a:lnSpc>
                <a:spcPct val="107000"/>
              </a:lnSpc>
              <a:buFont typeface="Wingdings" panose="05000000000000000000" pitchFamily="2" charset="2"/>
              <a:buChar char="ü"/>
              <a:tabLst>
                <a:tab pos="457200" algn="l"/>
              </a:tabLst>
              <a:defRPr/>
            </a:pPr>
            <a:r>
              <a:rPr lang="en-US" sz="2600" baseline="0" dirty="0">
                <a:solidFill>
                  <a:prstClr val="black"/>
                </a:solidFill>
                <a:ea typeface="Calibri" panose="020F0502020204030204" pitchFamily="34" charset="0"/>
                <a:cs typeface="Arial" panose="020B0604020202020204" pitchFamily="34" charset="0"/>
              </a:rPr>
              <a:t>Goal </a:t>
            </a: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SpO</a:t>
            </a:r>
            <a:r>
              <a:rPr kumimoji="0" lang="en-US" sz="2600" b="0" i="0" u="none" strike="noStrike" kern="1200" cap="none" spc="0" normalizeH="0" baseline="-25000" noProof="0" dirty="0">
                <a:ln>
                  <a:noFill/>
                </a:ln>
                <a:solidFill>
                  <a:prstClr val="black"/>
                </a:solidFill>
                <a:effectLst/>
                <a:uLnTx/>
                <a:uFillTx/>
                <a:ea typeface="Calibri" panose="020F0502020204030204" pitchFamily="34" charset="0"/>
                <a:cs typeface="Arial" panose="020B0604020202020204" pitchFamily="34" charset="0"/>
              </a:rPr>
              <a:t>2 </a:t>
            </a:r>
            <a:r>
              <a:rPr kumimoji="0" lang="en-US" sz="2600" b="0" i="0" u="none" strike="noStrike" kern="1200" cap="none" spc="0" normalizeH="0" noProof="0" dirty="0">
                <a:ln>
                  <a:noFill/>
                </a:ln>
                <a:solidFill>
                  <a:prstClr val="black"/>
                </a:solidFill>
                <a:effectLst/>
                <a:uLnTx/>
                <a:uFillTx/>
                <a:ea typeface="Calibri" panose="020F0502020204030204" pitchFamily="34" charset="0"/>
                <a:cs typeface="Arial" panose="020B0604020202020204" pitchFamily="34" charset="0"/>
              </a:rPr>
              <a:t>varies depending on the patient</a:t>
            </a:r>
          </a:p>
          <a:p>
            <a:pPr marL="914400" lvl="1" indent="-457200" defTabSz="914400">
              <a:lnSpc>
                <a:spcPct val="107000"/>
              </a:lnSpc>
              <a:buFont typeface="Wingdings" panose="05000000000000000000" pitchFamily="2" charset="2"/>
              <a:buChar char="ü"/>
              <a:tabLst>
                <a:tab pos="457200" algn="l"/>
              </a:tabLst>
              <a:defRPr/>
            </a:pPr>
            <a:r>
              <a:rPr kumimoji="0" lang="en-US" sz="2600" b="0" i="0" u="none" strike="noStrike" kern="1200" cap="none" spc="0" normalizeH="0" noProof="0" dirty="0">
                <a:ln>
                  <a:noFill/>
                </a:ln>
                <a:solidFill>
                  <a:prstClr val="black"/>
                </a:solidFill>
                <a:effectLst/>
                <a:uLnTx/>
                <a:uFillTx/>
                <a:ea typeface="Calibri" panose="020F0502020204030204" pitchFamily="34" charset="0"/>
                <a:cs typeface="Arial" panose="020B0604020202020204" pitchFamily="34" charset="0"/>
              </a:rPr>
              <a:t>Verify waveform!</a:t>
            </a: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0"/>
              </a:spcAft>
              <a:buClrTx/>
              <a:buSzTx/>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914400" marR="0" lvl="2"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2" name="Picture 1" descr="Diagram of oxygen exchange ">
            <a:extLst>
              <a:ext uri="{FF2B5EF4-FFF2-40B4-BE49-F238E27FC236}">
                <a16:creationId xmlns:a16="http://schemas.microsoft.com/office/drawing/2014/main" id="{67690202-CE73-4AC5-9AD1-CDA82CE2F7E0}"/>
              </a:ext>
            </a:extLst>
          </p:cNvPr>
          <p:cNvPicPr>
            <a:picLocks noChangeAspect="1"/>
          </p:cNvPicPr>
          <p:nvPr/>
        </p:nvPicPr>
        <p:blipFill>
          <a:blip r:embed="rId3"/>
          <a:stretch>
            <a:fillRect/>
          </a:stretch>
        </p:blipFill>
        <p:spPr>
          <a:xfrm>
            <a:off x="4373541" y="1441658"/>
            <a:ext cx="3043259" cy="4406262"/>
          </a:xfrm>
          <a:prstGeom prst="rect">
            <a:avLst/>
          </a:prstGeom>
        </p:spPr>
      </p:pic>
    </p:spTree>
    <p:extLst>
      <p:ext uri="{BB962C8B-B14F-4D97-AF65-F5344CB8AC3E}">
        <p14:creationId xmlns:p14="http://schemas.microsoft.com/office/powerpoint/2010/main" val="140011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Recognize the Need for Basic Airway Management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146808" y="1505540"/>
            <a:ext cx="4002082" cy="477066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Capnography of End-Tidal CO</a:t>
            </a:r>
            <a:r>
              <a:rPr kumimoji="0" lang="en-US" sz="2600" b="0" i="0" u="none" strike="noStrike" kern="1200" cap="none" spc="0" normalizeH="0" baseline="-25000" noProof="0" dirty="0">
                <a:ln>
                  <a:noFill/>
                </a:ln>
                <a:solidFill>
                  <a:prstClr val="black"/>
                </a:solidFill>
                <a:effectLst/>
                <a:uLnTx/>
                <a:uFillTx/>
                <a:ea typeface="Calibri" panose="020F0502020204030204" pitchFamily="34" charset="0"/>
                <a:cs typeface="Arial" panose="020B0604020202020204" pitchFamily="34" charset="0"/>
              </a:rPr>
              <a:t>2</a:t>
            </a: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ü"/>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Is a measurement of ventilation</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ü"/>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Detects exhaled CO</a:t>
            </a:r>
            <a:r>
              <a:rPr kumimoji="0" lang="en-US" sz="2600" b="0" i="0" u="none" strike="noStrike" kern="1200" cap="none" spc="0" normalizeH="0" baseline="-25000" noProof="0" dirty="0">
                <a:ln>
                  <a:noFill/>
                </a:ln>
                <a:solidFill>
                  <a:prstClr val="black"/>
                </a:solidFill>
                <a:effectLst/>
                <a:uLnTx/>
                <a:uFillTx/>
                <a:ea typeface="Calibri" panose="020F0502020204030204" pitchFamily="34" charset="0"/>
                <a:cs typeface="Arial" panose="020B0604020202020204" pitchFamily="34" charset="0"/>
              </a:rPr>
              <a:t>2 </a:t>
            </a:r>
            <a:r>
              <a:rPr lang="en-US" sz="2600" dirty="0">
                <a:solidFill>
                  <a:prstClr val="black"/>
                </a:solidFill>
                <a:ea typeface="Calibri" panose="020F0502020204030204" pitchFamily="34" charset="0"/>
                <a:cs typeface="Arial" panose="020B0604020202020204" pitchFamily="34" charset="0"/>
              </a:rPr>
              <a:t>concentration </a:t>
            </a: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in mmHg</a:t>
            </a:r>
          </a:p>
          <a:p>
            <a:pPr marL="914400" marR="0" lvl="1"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ü"/>
              <a:tabLst>
                <a:tab pos="457200" algn="l"/>
              </a:tabLst>
              <a:defRPr/>
            </a:pPr>
            <a:r>
              <a:rPr lang="en-US" sz="2600" dirty="0">
                <a:solidFill>
                  <a:prstClr val="black"/>
                </a:solidFill>
                <a:ea typeface="Calibri" panose="020F0502020204030204" pitchFamily="34" charset="0"/>
                <a:cs typeface="Arial" panose="020B0604020202020204" pitchFamily="34" charset="0"/>
              </a:rPr>
              <a:t>Is not affected by motion artifact, etc</a:t>
            </a: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914400" marR="0" lvl="2"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5" name="Picture 4" descr="Capnography of End-Tidal CO2&#10;">
            <a:extLst>
              <a:ext uri="{FF2B5EF4-FFF2-40B4-BE49-F238E27FC236}">
                <a16:creationId xmlns:a16="http://schemas.microsoft.com/office/drawing/2014/main" id="{E4579311-DB35-4CEC-A711-F62C402DAC00}"/>
              </a:ext>
            </a:extLst>
          </p:cNvPr>
          <p:cNvPicPr>
            <a:picLocks noChangeAspect="1"/>
          </p:cNvPicPr>
          <p:nvPr/>
        </p:nvPicPr>
        <p:blipFill rotWithShape="1">
          <a:blip r:embed="rId4"/>
          <a:srcRect t="8167" r="569" b="27083"/>
          <a:stretch/>
        </p:blipFill>
        <p:spPr>
          <a:xfrm>
            <a:off x="4959492" y="3746184"/>
            <a:ext cx="3002809" cy="1989566"/>
          </a:xfrm>
          <a:prstGeom prst="rect">
            <a:avLst/>
          </a:prstGeom>
        </p:spPr>
      </p:pic>
      <p:pic>
        <p:nvPicPr>
          <p:cNvPr id="6" name="Picture 5" descr="Capnography of End-Tidal CO2&#10;">
            <a:extLst>
              <a:ext uri="{FF2B5EF4-FFF2-40B4-BE49-F238E27FC236}">
                <a16:creationId xmlns:a16="http://schemas.microsoft.com/office/drawing/2014/main" id="{931A9ECE-BA1C-424E-9EB5-A453B7BA2BEB}"/>
              </a:ext>
            </a:extLst>
          </p:cNvPr>
          <p:cNvPicPr>
            <a:picLocks noChangeAspect="1"/>
          </p:cNvPicPr>
          <p:nvPr/>
        </p:nvPicPr>
        <p:blipFill rotWithShape="1">
          <a:blip r:embed="rId5"/>
          <a:srcRect l="-3328" t="1100" r="3328" b="7978"/>
          <a:stretch/>
        </p:blipFill>
        <p:spPr>
          <a:xfrm>
            <a:off x="4855889" y="1033178"/>
            <a:ext cx="2824755" cy="2568318"/>
          </a:xfrm>
          <a:prstGeom prst="rect">
            <a:avLst/>
          </a:prstGeom>
        </p:spPr>
      </p:pic>
      <p:sp>
        <p:nvSpPr>
          <p:cNvPr id="11" name="Rectangle 9">
            <a:extLst>
              <a:ext uri="{FF2B5EF4-FFF2-40B4-BE49-F238E27FC236}">
                <a16:creationId xmlns:a16="http://schemas.microsoft.com/office/drawing/2014/main" id="{73279D02-8F6D-41D7-B538-875F6D19E107}"/>
              </a:ext>
            </a:extLst>
          </p:cNvPr>
          <p:cNvSpPr>
            <a:spLocks noChangeArrowheads="1"/>
          </p:cNvSpPr>
          <p:nvPr>
            <p:custDataLst>
              <p:tags r:id="rId1"/>
            </p:custDataLst>
          </p:nvPr>
        </p:nvSpPr>
        <p:spPr bwMode="auto">
          <a:xfrm>
            <a:off x="2850667" y="5880438"/>
            <a:ext cx="4640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dirty="0">
                <a:ln>
                  <a:noFill/>
                </a:ln>
                <a:solidFill>
                  <a:prstClr val="black"/>
                </a:solidFill>
                <a:effectLst/>
                <a:uLnTx/>
                <a:uFillTx/>
              </a:rPr>
              <a:t>Both photos © 2017 Medtronic. All rights reserved. Used with the permission of Medtronic.</a:t>
            </a:r>
            <a:endParaRPr kumimoji="0" lang="en-US" altLang="en-US" sz="9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7340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Recognize the Need for Basic Airway Management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571625" y="869494"/>
            <a:ext cx="5127979" cy="134562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Waveform Capnography</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914400" marR="0" lvl="2"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13" name="Picture 12" descr="Waveform Capnography Diagram ">
            <a:extLst>
              <a:ext uri="{FF2B5EF4-FFF2-40B4-BE49-F238E27FC236}">
                <a16:creationId xmlns:a16="http://schemas.microsoft.com/office/drawing/2014/main" id="{278CFD80-5934-40EE-A64F-107E0176E794}"/>
              </a:ext>
            </a:extLst>
          </p:cNvPr>
          <p:cNvPicPr>
            <a:picLocks noChangeAspect="1"/>
          </p:cNvPicPr>
          <p:nvPr/>
        </p:nvPicPr>
        <p:blipFill>
          <a:blip r:embed="rId3"/>
          <a:stretch>
            <a:fillRect/>
          </a:stretch>
        </p:blipFill>
        <p:spPr>
          <a:xfrm>
            <a:off x="1117352" y="1542307"/>
            <a:ext cx="6909293" cy="4181160"/>
          </a:xfrm>
          <a:prstGeom prst="rect">
            <a:avLst/>
          </a:prstGeom>
        </p:spPr>
      </p:pic>
      <p:sp>
        <p:nvSpPr>
          <p:cNvPr id="10" name="TextBox 9">
            <a:extLst>
              <a:ext uri="{FF2B5EF4-FFF2-40B4-BE49-F238E27FC236}">
                <a16:creationId xmlns:a16="http://schemas.microsoft.com/office/drawing/2014/main" id="{B7AFEB2A-F85C-4C77-9F6C-5CFFACB6D2AA}"/>
              </a:ext>
            </a:extLst>
          </p:cNvPr>
          <p:cNvSpPr txBox="1"/>
          <p:nvPr/>
        </p:nvSpPr>
        <p:spPr>
          <a:xfrm>
            <a:off x="1031297" y="5723467"/>
            <a:ext cx="2393247" cy="276999"/>
          </a:xfrm>
          <a:prstGeom prst="rect">
            <a:avLst/>
          </a:prstGeom>
          <a:noFill/>
        </p:spPr>
        <p:txBody>
          <a:bodyPr wrap="square" rtlCol="0">
            <a:spAutoFit/>
          </a:bodyPr>
          <a:lstStyle/>
          <a:p>
            <a:r>
              <a:rPr lang="en-US" sz="1200" dirty="0"/>
              <a:t>Courtesy ZOLL Medical Corporation</a:t>
            </a:r>
          </a:p>
        </p:txBody>
      </p:sp>
    </p:spTree>
    <p:extLst>
      <p:ext uri="{BB962C8B-B14F-4D97-AF65-F5344CB8AC3E}">
        <p14:creationId xmlns:p14="http://schemas.microsoft.com/office/powerpoint/2010/main" val="1491666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Recognize the Need for Basic Airway Management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290361" y="1117600"/>
            <a:ext cx="5127979" cy="91749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Waveform Capnograph</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a:t>
            </a:r>
          </a:p>
          <a:p>
            <a:pPr marL="914400" marR="0" lvl="2"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2" name="Picture 1" descr="Waveform Capnography Diagram ">
            <a:extLst>
              <a:ext uri="{FF2B5EF4-FFF2-40B4-BE49-F238E27FC236}">
                <a16:creationId xmlns:a16="http://schemas.microsoft.com/office/drawing/2014/main" id="{B985DB0A-F2D2-4734-BE81-98F05A003825}"/>
              </a:ext>
            </a:extLst>
          </p:cNvPr>
          <p:cNvPicPr>
            <a:picLocks noChangeAspect="1"/>
          </p:cNvPicPr>
          <p:nvPr/>
        </p:nvPicPr>
        <p:blipFill>
          <a:blip r:embed="rId3"/>
          <a:stretch>
            <a:fillRect/>
          </a:stretch>
        </p:blipFill>
        <p:spPr>
          <a:xfrm>
            <a:off x="706034" y="1724570"/>
            <a:ext cx="7731930" cy="3478058"/>
          </a:xfrm>
          <a:prstGeom prst="rect">
            <a:avLst/>
          </a:prstGeom>
        </p:spPr>
      </p:pic>
    </p:spTree>
    <p:extLst>
      <p:ext uri="{BB962C8B-B14F-4D97-AF65-F5344CB8AC3E}">
        <p14:creationId xmlns:p14="http://schemas.microsoft.com/office/powerpoint/2010/main" val="977286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Basic Airway Maneuvers</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488973" y="1100194"/>
            <a:ext cx="4306581" cy="263001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Opening the mouth/airway</a:t>
            </a:r>
          </a:p>
          <a:p>
            <a:pPr marR="0" lvl="0" algn="l" defTabSz="914400" rtl="0" eaLnBrk="1" fontAlgn="auto" latinLnBrk="0" hangingPunct="1">
              <a:lnSpc>
                <a:spcPct val="107000"/>
              </a:lnSpc>
              <a:spcBef>
                <a:spcPts val="0"/>
              </a:spcBef>
              <a:spcAft>
                <a:spcPts val="0"/>
              </a:spcAft>
              <a:buClrTx/>
              <a:buSzTx/>
              <a:tabLst>
                <a:tab pos="457200" algn="l"/>
              </a:tabLst>
              <a:defRPr/>
            </a:pP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Head-tilt / Chin-lift</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600" dirty="0">
              <a:solidFill>
                <a:prstClr val="black"/>
              </a:solidFill>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Jaw Thrust</a:t>
            </a:r>
          </a:p>
          <a:p>
            <a:pPr marL="914400" marR="0" lvl="2"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10" name="Picture 9" descr="Chin lift">
            <a:extLst>
              <a:ext uri="{FF2B5EF4-FFF2-40B4-BE49-F238E27FC236}">
                <a16:creationId xmlns:a16="http://schemas.microsoft.com/office/drawing/2014/main" id="{53FC57C7-412F-4862-9BDC-6AB90685B509}"/>
              </a:ext>
            </a:extLst>
          </p:cNvPr>
          <p:cNvPicPr>
            <a:picLocks noChangeAspect="1"/>
          </p:cNvPicPr>
          <p:nvPr/>
        </p:nvPicPr>
        <p:blipFill>
          <a:blip r:embed="rId3"/>
          <a:stretch>
            <a:fillRect/>
          </a:stretch>
        </p:blipFill>
        <p:spPr>
          <a:xfrm>
            <a:off x="5969092" y="1080471"/>
            <a:ext cx="2529960" cy="2348529"/>
          </a:xfrm>
          <a:prstGeom prst="rect">
            <a:avLst/>
          </a:prstGeom>
        </p:spPr>
      </p:pic>
      <p:pic>
        <p:nvPicPr>
          <p:cNvPr id="13" name="Picture 12" descr="jaw Thrust">
            <a:extLst>
              <a:ext uri="{FF2B5EF4-FFF2-40B4-BE49-F238E27FC236}">
                <a16:creationId xmlns:a16="http://schemas.microsoft.com/office/drawing/2014/main" id="{0E2F18E6-544C-4448-BF94-404EA0E0143E}"/>
              </a:ext>
            </a:extLst>
          </p:cNvPr>
          <p:cNvPicPr>
            <a:picLocks noChangeAspect="1"/>
          </p:cNvPicPr>
          <p:nvPr/>
        </p:nvPicPr>
        <p:blipFill>
          <a:blip r:embed="rId4"/>
          <a:stretch>
            <a:fillRect/>
          </a:stretch>
        </p:blipFill>
        <p:spPr>
          <a:xfrm>
            <a:off x="5969092" y="3499433"/>
            <a:ext cx="2656607" cy="2119731"/>
          </a:xfrm>
          <a:prstGeom prst="rect">
            <a:avLst/>
          </a:prstGeom>
        </p:spPr>
      </p:pic>
      <p:pic>
        <p:nvPicPr>
          <p:cNvPr id="3" name="Picture 2" descr="Anatomy of airway ">
            <a:extLst>
              <a:ext uri="{FF2B5EF4-FFF2-40B4-BE49-F238E27FC236}">
                <a16:creationId xmlns:a16="http://schemas.microsoft.com/office/drawing/2014/main" id="{1748075B-A3B8-425D-A913-555245559C6B}"/>
              </a:ext>
            </a:extLst>
          </p:cNvPr>
          <p:cNvPicPr>
            <a:picLocks noChangeAspect="1"/>
          </p:cNvPicPr>
          <p:nvPr/>
        </p:nvPicPr>
        <p:blipFill>
          <a:blip r:embed="rId5"/>
          <a:stretch>
            <a:fillRect/>
          </a:stretch>
        </p:blipFill>
        <p:spPr>
          <a:xfrm>
            <a:off x="535084" y="3499433"/>
            <a:ext cx="5279649" cy="2283785"/>
          </a:xfrm>
          <a:prstGeom prst="rect">
            <a:avLst/>
          </a:prstGeom>
        </p:spPr>
      </p:pic>
    </p:spTree>
    <p:extLst>
      <p:ext uri="{BB962C8B-B14F-4D97-AF65-F5344CB8AC3E}">
        <p14:creationId xmlns:p14="http://schemas.microsoft.com/office/powerpoint/2010/main" val="20941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Basic Airway Adjuncts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178251" y="892540"/>
            <a:ext cx="3499556" cy="4342535"/>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0"/>
              </a:spcAft>
              <a:buClrTx/>
              <a:buSzTx/>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Insertion of Basic Airway Devices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endPar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Oropharyngeal Airway</a:t>
            </a:r>
          </a:p>
          <a:p>
            <a:pPr marR="0" lvl="1" algn="l" defTabSz="914400" rtl="0" eaLnBrk="1" fontAlgn="auto" latinLnBrk="0" hangingPunct="1">
              <a:lnSpc>
                <a:spcPct val="107000"/>
              </a:lnSpc>
              <a:spcBef>
                <a:spcPts val="0"/>
              </a:spcBef>
              <a:spcAft>
                <a:spcPts val="0"/>
              </a:spcAft>
              <a:buClrTx/>
              <a:buSzTx/>
              <a:tabLst>
                <a:tab pos="457200" algn="l"/>
              </a:tabLst>
              <a:defRPr/>
            </a:pPr>
            <a:endPar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Nasopharyngeal Airway</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914400" marR="0" lvl="2"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descr="Types of oropharyngeal airways and insertion ">
            <a:extLst>
              <a:ext uri="{FF2B5EF4-FFF2-40B4-BE49-F238E27FC236}">
                <a16:creationId xmlns:a16="http://schemas.microsoft.com/office/drawing/2014/main" id="{8BEB99AF-51A9-4C73-84B5-0313BDD5DEC2}"/>
              </a:ext>
            </a:extLst>
          </p:cNvPr>
          <p:cNvPicPr>
            <a:picLocks noChangeAspect="1"/>
          </p:cNvPicPr>
          <p:nvPr/>
        </p:nvPicPr>
        <p:blipFill rotWithShape="1">
          <a:blip r:embed="rId3"/>
          <a:srcRect l="5235" t="5290" r="7915" b="7649"/>
          <a:stretch/>
        </p:blipFill>
        <p:spPr>
          <a:xfrm>
            <a:off x="4980453" y="1138576"/>
            <a:ext cx="3499556" cy="2698045"/>
          </a:xfrm>
          <a:prstGeom prst="rect">
            <a:avLst/>
          </a:prstGeom>
        </p:spPr>
      </p:pic>
      <p:pic>
        <p:nvPicPr>
          <p:cNvPr id="6" name="Picture 5" descr="Types of nasopharyngeal airways">
            <a:extLst>
              <a:ext uri="{FF2B5EF4-FFF2-40B4-BE49-F238E27FC236}">
                <a16:creationId xmlns:a16="http://schemas.microsoft.com/office/drawing/2014/main" id="{CB33B3D9-1563-4624-BCBC-47D4696C2F4B}"/>
              </a:ext>
            </a:extLst>
          </p:cNvPr>
          <p:cNvPicPr>
            <a:picLocks noChangeAspect="1"/>
          </p:cNvPicPr>
          <p:nvPr/>
        </p:nvPicPr>
        <p:blipFill>
          <a:blip r:embed="rId4"/>
          <a:stretch>
            <a:fillRect/>
          </a:stretch>
        </p:blipFill>
        <p:spPr>
          <a:xfrm>
            <a:off x="960255" y="4481689"/>
            <a:ext cx="1205862" cy="1704622"/>
          </a:xfrm>
          <a:prstGeom prst="rect">
            <a:avLst/>
          </a:prstGeom>
        </p:spPr>
      </p:pic>
      <p:pic>
        <p:nvPicPr>
          <p:cNvPr id="11" name="Picture 10" descr="Types of nasopharyngeal airways and insertion ">
            <a:extLst>
              <a:ext uri="{FF2B5EF4-FFF2-40B4-BE49-F238E27FC236}">
                <a16:creationId xmlns:a16="http://schemas.microsoft.com/office/drawing/2014/main" id="{F9095A57-A0B6-49CE-855C-B49BF409910B}"/>
              </a:ext>
            </a:extLst>
          </p:cNvPr>
          <p:cNvPicPr>
            <a:picLocks noChangeAspect="1"/>
          </p:cNvPicPr>
          <p:nvPr/>
        </p:nvPicPr>
        <p:blipFill>
          <a:blip r:embed="rId5"/>
          <a:stretch>
            <a:fillRect/>
          </a:stretch>
        </p:blipFill>
        <p:spPr>
          <a:xfrm>
            <a:off x="2810107" y="3962400"/>
            <a:ext cx="3523784" cy="2223911"/>
          </a:xfrm>
          <a:prstGeom prst="rect">
            <a:avLst/>
          </a:prstGeom>
        </p:spPr>
      </p:pic>
      <p:sp>
        <p:nvSpPr>
          <p:cNvPr id="12" name="TextBox 11">
            <a:extLst>
              <a:ext uri="{FF2B5EF4-FFF2-40B4-BE49-F238E27FC236}">
                <a16:creationId xmlns:a16="http://schemas.microsoft.com/office/drawing/2014/main" id="{6EDC1C4E-D869-404F-8958-EFCA168BD7DF}"/>
              </a:ext>
            </a:extLst>
          </p:cNvPr>
          <p:cNvSpPr txBox="1"/>
          <p:nvPr/>
        </p:nvSpPr>
        <p:spPr>
          <a:xfrm>
            <a:off x="4098088" y="6186311"/>
            <a:ext cx="3285014" cy="215444"/>
          </a:xfrm>
          <a:prstGeom prst="rect">
            <a:avLst/>
          </a:prstGeom>
          <a:noFill/>
        </p:spPr>
        <p:txBody>
          <a:bodyPr wrap="square" rtlCol="0">
            <a:spAutoFit/>
          </a:bodyPr>
          <a:lstStyle/>
          <a:p>
            <a:r>
              <a:rPr lang="en-US" sz="800" dirty="0"/>
              <a:t>Courtesy: UpToDate</a:t>
            </a:r>
          </a:p>
        </p:txBody>
      </p:sp>
    </p:spTree>
    <p:extLst>
      <p:ext uri="{BB962C8B-B14F-4D97-AF65-F5344CB8AC3E}">
        <p14:creationId xmlns:p14="http://schemas.microsoft.com/office/powerpoint/2010/main" val="3803678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n-lt"/>
                <a:ea typeface="Times New Roman" panose="02020603050405020304" pitchFamily="18" charset="0"/>
                <a:cs typeface="+mn-cs"/>
              </a:rPr>
              <a:t>Suctioning</a:t>
            </a:r>
            <a:endParaRPr kumimoji="0" lang="en-US" sz="2800" b="1" i="1" u="none" strike="noStrike" kern="1200" cap="none" spc="0" normalizeH="0" baseline="0" noProof="0" dirty="0">
              <a:ln>
                <a:noFill/>
              </a:ln>
              <a:solidFill>
                <a:prstClr val="black">
                  <a:lumMod val="75000"/>
                  <a:lumOff val="25000"/>
                </a:prstClr>
              </a:solidFill>
              <a:effectLst/>
              <a:uLnTx/>
              <a:uFillTx/>
              <a:latin typeface="+mn-lt"/>
              <a:ea typeface="Times New Roman" panose="02020603050405020304" pitchFamily="18" charset="0"/>
              <a:cs typeface="+mn-cs"/>
            </a:endParaRPr>
          </a:p>
        </p:txBody>
      </p:sp>
      <p:sp>
        <p:nvSpPr>
          <p:cNvPr id="7" name="TextBox 6" descr="Image of suction unit">
            <a:extLst>
              <a:ext uri="{FF2B5EF4-FFF2-40B4-BE49-F238E27FC236}">
                <a16:creationId xmlns:a16="http://schemas.microsoft.com/office/drawing/2014/main" id="{9417B3C1-ED96-4E87-91A0-6ADE3BA3B3B8}"/>
              </a:ext>
            </a:extLst>
          </p:cNvPr>
          <p:cNvSpPr txBox="1"/>
          <p:nvPr/>
        </p:nvSpPr>
        <p:spPr>
          <a:xfrm>
            <a:off x="457553" y="903111"/>
            <a:ext cx="3820936" cy="5626925"/>
          </a:xfrm>
          <a:prstGeom prst="rect">
            <a:avLst/>
          </a:prstGeom>
          <a:noFill/>
        </p:spPr>
        <p:txBody>
          <a:bodyPr wrap="square">
            <a:spAutoFit/>
          </a:bodyPr>
          <a:lstStyle/>
          <a:p>
            <a:pPr marL="228600" lvl="0" indent="-228600" defTabSz="914400">
              <a:lnSpc>
                <a:spcPct val="107000"/>
              </a:lnSpc>
              <a:buFont typeface="Wingdings" panose="05000000000000000000" pitchFamily="2" charset="2"/>
              <a:buChar char="Ø"/>
              <a:tabLst>
                <a:tab pos="457200" algn="l"/>
              </a:tabLst>
              <a:defRPr/>
            </a:pPr>
            <a:r>
              <a:rPr lang="en-US" sz="2600" dirty="0">
                <a:solidFill>
                  <a:prstClr val="black"/>
                </a:solidFill>
                <a:ea typeface="Calibri" panose="020F0502020204030204" pitchFamily="34" charset="0"/>
                <a:cs typeface="Arial" panose="020B0604020202020204" pitchFamily="34" charset="0"/>
              </a:rPr>
              <a:t>Purpose: To clear a path for gas exchange while preventing aspiration </a:t>
            </a:r>
          </a:p>
          <a:p>
            <a:pPr marL="228600" lvl="0" indent="-228600" defTabSz="914400">
              <a:lnSpc>
                <a:spcPct val="107000"/>
              </a:lnSpc>
              <a:buFont typeface="Wingdings" panose="05000000000000000000" pitchFamily="2" charset="2"/>
              <a:buChar char="Ø"/>
              <a:tabLst>
                <a:tab pos="457200" algn="l"/>
              </a:tabLst>
              <a:defRPr/>
            </a:pPr>
            <a:endParaRPr lang="en-US" sz="2600" dirty="0">
              <a:solidFill>
                <a:prstClr val="black"/>
              </a:solidFill>
              <a:ea typeface="Calibri" panose="020F0502020204030204" pitchFamily="34" charset="0"/>
              <a:cs typeface="Arial" panose="020B0604020202020204" pitchFamily="34" charset="0"/>
            </a:endParaRPr>
          </a:p>
          <a:p>
            <a:pPr marL="914400" lvl="1" indent="-457200" defTabSz="914400">
              <a:lnSpc>
                <a:spcPct val="107000"/>
              </a:lnSpc>
              <a:buFont typeface="Wingdings" panose="05000000000000000000" pitchFamily="2" charset="2"/>
              <a:buChar char="ü"/>
              <a:tabLst>
                <a:tab pos="457200" algn="l"/>
              </a:tabLst>
              <a:defRPr/>
            </a:pPr>
            <a:r>
              <a:rPr lang="en-US" sz="2600" dirty="0">
                <a:solidFill>
                  <a:prstClr val="black"/>
                </a:solidFill>
                <a:ea typeface="Calibri" panose="020F0502020204030204" pitchFamily="34" charset="0"/>
                <a:cs typeface="Arial" panose="020B0604020202020204" pitchFamily="34" charset="0"/>
              </a:rPr>
              <a:t>A totally obstructed airway will provide no air exchange &gt;&gt;</a:t>
            </a:r>
          </a:p>
          <a:p>
            <a:pPr lvl="2" defTabSz="914400">
              <a:lnSpc>
                <a:spcPct val="107000"/>
              </a:lnSpc>
              <a:tabLst>
                <a:tab pos="457200" algn="l"/>
              </a:tabLst>
              <a:defRPr/>
            </a:pPr>
            <a:r>
              <a:rPr lang="en-US" sz="2600" dirty="0">
                <a:solidFill>
                  <a:prstClr val="black"/>
                </a:solidFill>
                <a:ea typeface="Calibri" panose="020F0502020204030204" pitchFamily="34" charset="0"/>
                <a:cs typeface="Arial" panose="020B0604020202020204" pitchFamily="34" charset="0"/>
              </a:rPr>
              <a:t>Be aggressive!</a:t>
            </a:r>
          </a:p>
          <a:p>
            <a:pPr marL="685800" lvl="1" indent="-228600" defTabSz="914400">
              <a:lnSpc>
                <a:spcPct val="107000"/>
              </a:lnSpc>
              <a:buFont typeface="Wingdings" panose="05000000000000000000" pitchFamily="2" charset="2"/>
              <a:buChar char="Ø"/>
              <a:tabLst>
                <a:tab pos="457200" algn="l"/>
              </a:tabLst>
              <a:defRPr/>
            </a:pPr>
            <a:endParaRPr lang="en-US" sz="2600" dirty="0">
              <a:solidFill>
                <a:prstClr val="black"/>
              </a:solidFill>
              <a:ea typeface="Calibri" panose="020F0502020204030204" pitchFamily="34" charset="0"/>
              <a:cs typeface="Arial" panose="020B0604020202020204" pitchFamily="34" charset="0"/>
            </a:endParaRPr>
          </a:p>
          <a:p>
            <a:pPr lvl="1" defTabSz="914400">
              <a:lnSpc>
                <a:spcPct val="107000"/>
              </a:lnSpc>
              <a:tabLst>
                <a:tab pos="457200" algn="l"/>
              </a:tabLst>
              <a:defRPr/>
            </a:pPr>
            <a:endParaRPr lang="en-US" sz="2600" dirty="0">
              <a:solidFill>
                <a:prstClr val="black"/>
              </a:solidFill>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Types of Suction Devices</a:t>
            </a:r>
          </a:p>
          <a:p>
            <a:pPr marL="685800" lvl="1" indent="-228600" defTabSz="914400">
              <a:lnSpc>
                <a:spcPct val="107000"/>
              </a:lnSpc>
              <a:buFont typeface="Wingdings" panose="05000000000000000000" pitchFamily="2" charset="2"/>
              <a:buChar char="Ø"/>
              <a:tabLst>
                <a:tab pos="457200" algn="l"/>
              </a:tabLst>
              <a:defRPr/>
            </a:pPr>
            <a:endParaRPr lang="en-US" sz="2600" dirty="0">
              <a:solidFill>
                <a:prstClr val="black"/>
              </a:solidFill>
              <a:ea typeface="Calibri" panose="020F0502020204030204" pitchFamily="34" charset="0"/>
              <a:cs typeface="Arial" panose="020B0604020202020204" pitchFamily="34" charset="0"/>
            </a:endParaRPr>
          </a:p>
          <a:p>
            <a:pPr marL="914400" marR="0" lvl="2"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p>
        </p:txBody>
      </p:sp>
      <p:pic>
        <p:nvPicPr>
          <p:cNvPr id="10" name="Picture 9" descr="Image of suction unit">
            <a:extLst>
              <a:ext uri="{FF2B5EF4-FFF2-40B4-BE49-F238E27FC236}">
                <a16:creationId xmlns:a16="http://schemas.microsoft.com/office/drawing/2014/main" id="{4BC0174A-2457-493C-84D0-AC6226CEA0C0}"/>
              </a:ext>
            </a:extLst>
          </p:cNvPr>
          <p:cNvPicPr>
            <a:picLocks noChangeAspect="1"/>
          </p:cNvPicPr>
          <p:nvPr/>
        </p:nvPicPr>
        <p:blipFill>
          <a:blip r:embed="rId3"/>
          <a:stretch>
            <a:fillRect/>
          </a:stretch>
        </p:blipFill>
        <p:spPr>
          <a:xfrm>
            <a:off x="6541277" y="2206493"/>
            <a:ext cx="2070514" cy="2098431"/>
          </a:xfrm>
          <a:prstGeom prst="rect">
            <a:avLst/>
          </a:prstGeom>
        </p:spPr>
      </p:pic>
      <p:pic>
        <p:nvPicPr>
          <p:cNvPr id="14" name="Picture 13" descr="Image of suction unit">
            <a:extLst>
              <a:ext uri="{FF2B5EF4-FFF2-40B4-BE49-F238E27FC236}">
                <a16:creationId xmlns:a16="http://schemas.microsoft.com/office/drawing/2014/main" id="{8D40FB0C-BEB7-4160-9845-849188150397}"/>
              </a:ext>
            </a:extLst>
          </p:cNvPr>
          <p:cNvPicPr>
            <a:picLocks noChangeAspect="1"/>
          </p:cNvPicPr>
          <p:nvPr/>
        </p:nvPicPr>
        <p:blipFill>
          <a:blip r:embed="rId4"/>
          <a:stretch>
            <a:fillRect/>
          </a:stretch>
        </p:blipFill>
        <p:spPr>
          <a:xfrm>
            <a:off x="5916326" y="713619"/>
            <a:ext cx="3080866" cy="1421938"/>
          </a:xfrm>
          <a:prstGeom prst="rect">
            <a:avLst/>
          </a:prstGeom>
        </p:spPr>
      </p:pic>
      <p:pic>
        <p:nvPicPr>
          <p:cNvPr id="15" name="Picture 14" descr="Image of suction unit">
            <a:extLst>
              <a:ext uri="{FF2B5EF4-FFF2-40B4-BE49-F238E27FC236}">
                <a16:creationId xmlns:a16="http://schemas.microsoft.com/office/drawing/2014/main" id="{83885F96-BCA6-4C38-B190-1D3C0FA7776F}"/>
              </a:ext>
            </a:extLst>
          </p:cNvPr>
          <p:cNvPicPr>
            <a:picLocks noChangeAspect="1"/>
          </p:cNvPicPr>
          <p:nvPr/>
        </p:nvPicPr>
        <p:blipFill>
          <a:blip r:embed="rId5"/>
          <a:stretch>
            <a:fillRect/>
          </a:stretch>
        </p:blipFill>
        <p:spPr>
          <a:xfrm>
            <a:off x="4447222" y="2206493"/>
            <a:ext cx="2017374" cy="2076191"/>
          </a:xfrm>
          <a:prstGeom prst="rect">
            <a:avLst/>
          </a:prstGeom>
        </p:spPr>
      </p:pic>
      <p:pic>
        <p:nvPicPr>
          <p:cNvPr id="17" name="Picture 16" descr="Image of suction unit">
            <a:extLst>
              <a:ext uri="{FF2B5EF4-FFF2-40B4-BE49-F238E27FC236}">
                <a16:creationId xmlns:a16="http://schemas.microsoft.com/office/drawing/2014/main" id="{AD491A54-974C-4A4A-9B95-C5A97DAF4A28}"/>
              </a:ext>
            </a:extLst>
          </p:cNvPr>
          <p:cNvPicPr>
            <a:picLocks noChangeAspect="1"/>
          </p:cNvPicPr>
          <p:nvPr/>
        </p:nvPicPr>
        <p:blipFill>
          <a:blip r:embed="rId6"/>
          <a:stretch>
            <a:fillRect/>
          </a:stretch>
        </p:blipFill>
        <p:spPr>
          <a:xfrm>
            <a:off x="5489213" y="4431432"/>
            <a:ext cx="1637774" cy="2003266"/>
          </a:xfrm>
          <a:prstGeom prst="rect">
            <a:avLst/>
          </a:prstGeom>
        </p:spPr>
      </p:pic>
    </p:spTree>
    <p:extLst>
      <p:ext uri="{BB962C8B-B14F-4D97-AF65-F5344CB8AC3E}">
        <p14:creationId xmlns:p14="http://schemas.microsoft.com/office/powerpoint/2010/main" val="3394790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Suctioning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358420" y="1010080"/>
            <a:ext cx="7921283" cy="4128823"/>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600" dirty="0">
                <a:solidFill>
                  <a:prstClr val="black"/>
                </a:solidFill>
                <a:ea typeface="Calibri" panose="020F0502020204030204" pitchFamily="34" charset="0"/>
                <a:cs typeface="Arial" panose="020B0604020202020204" pitchFamily="34" charset="0"/>
              </a:rPr>
              <a:t>Techniques with the rigid tip and catheter tip </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1" indent="0" algn="l" defTabSz="914400" rtl="0" eaLnBrk="1" fontAlgn="auto" latinLnBrk="0" hangingPunct="1">
              <a:lnSpc>
                <a:spcPct val="107000"/>
              </a:lnSpc>
              <a:spcBef>
                <a:spcPts val="0"/>
              </a:spcBef>
              <a:spcAft>
                <a:spcPts val="0"/>
              </a:spcAft>
              <a:buClrTx/>
              <a:buSzTx/>
              <a:buFontTx/>
              <a:buNone/>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descr="Suctioning video ">
            <a:extLst>
              <a:ext uri="{FF2B5EF4-FFF2-40B4-BE49-F238E27FC236}">
                <a16:creationId xmlns:a16="http://schemas.microsoft.com/office/drawing/2014/main" id="{5FC39973-F866-45F8-8329-8838E10260B2}"/>
              </a:ext>
            </a:extLst>
          </p:cNvPr>
          <p:cNvSpPr txBox="1"/>
          <p:nvPr/>
        </p:nvSpPr>
        <p:spPr>
          <a:xfrm>
            <a:off x="8387644" y="230293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Online Media 1" title="Airway Suctioning">
            <a:hlinkClick r:id="" action="ppaction://media"/>
            <a:extLst>
              <a:ext uri="{FF2B5EF4-FFF2-40B4-BE49-F238E27FC236}">
                <a16:creationId xmlns:a16="http://schemas.microsoft.com/office/drawing/2014/main" id="{401CE8AC-5F8A-4D0B-A7A0-25A2BEFF90F3}"/>
              </a:ext>
            </a:extLst>
          </p:cNvPr>
          <p:cNvPicPr>
            <a:picLocks noRot="1" noChangeAspect="1"/>
          </p:cNvPicPr>
          <p:nvPr>
            <a:videoFile r:link="rId1"/>
          </p:nvPr>
        </p:nvPicPr>
        <p:blipFill>
          <a:blip r:embed="rId4"/>
          <a:stretch>
            <a:fillRect/>
          </a:stretch>
        </p:blipFill>
        <p:spPr>
          <a:xfrm>
            <a:off x="1101875" y="1649188"/>
            <a:ext cx="6940247" cy="3921238"/>
          </a:xfrm>
          <a:prstGeom prst="rect">
            <a:avLst/>
          </a:prstGeom>
        </p:spPr>
      </p:pic>
    </p:spTree>
    <p:extLst>
      <p:ext uri="{BB962C8B-B14F-4D97-AF65-F5344CB8AC3E}">
        <p14:creationId xmlns:p14="http://schemas.microsoft.com/office/powerpoint/2010/main" val="288274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Suctioning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358420" y="1010080"/>
            <a:ext cx="7921283" cy="703782"/>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Techniques with SGA in place</a:t>
            </a: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Online Media 2" title="SALAD Decontamination of the iGel">
            <a:hlinkClick r:id="" action="ppaction://media"/>
            <a:extLst>
              <a:ext uri="{FF2B5EF4-FFF2-40B4-BE49-F238E27FC236}">
                <a16:creationId xmlns:a16="http://schemas.microsoft.com/office/drawing/2014/main" id="{B9230200-4FD0-479F-BE2F-A2CCD7AB1170}"/>
              </a:ext>
            </a:extLst>
          </p:cNvPr>
          <p:cNvPicPr>
            <a:picLocks noRot="1" noChangeAspect="1"/>
          </p:cNvPicPr>
          <p:nvPr>
            <a:videoFile r:link="rId1"/>
          </p:nvPr>
        </p:nvPicPr>
        <p:blipFill>
          <a:blip r:embed="rId4"/>
          <a:stretch>
            <a:fillRect/>
          </a:stretch>
        </p:blipFill>
        <p:spPr>
          <a:xfrm>
            <a:off x="1017255" y="1629837"/>
            <a:ext cx="6982051" cy="3944859"/>
          </a:xfrm>
          <a:prstGeom prst="rect">
            <a:avLst/>
          </a:prstGeom>
        </p:spPr>
      </p:pic>
    </p:spTree>
    <p:extLst>
      <p:ext uri="{BB962C8B-B14F-4D97-AF65-F5344CB8AC3E}">
        <p14:creationId xmlns:p14="http://schemas.microsoft.com/office/powerpoint/2010/main" val="369020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436418" y="2192502"/>
            <a:ext cx="8499764" cy="4785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chemeClr val="accent1"/>
              </a:buClr>
              <a:buSzTx/>
              <a:buFont typeface="Wingdings 3" charset="2"/>
              <a:buNone/>
              <a:tabLst/>
              <a:defRPr/>
            </a:pPr>
            <a:r>
              <a:rPr kumimoji="0" lang="en-US" sz="3000" b="1" i="0" u="none" strike="noStrike" kern="1400" cap="none" spc="-50" normalizeH="0" baseline="0" noProof="0" dirty="0">
                <a:ln>
                  <a:noFill/>
                </a:ln>
                <a:solidFill>
                  <a:schemeClr val="tx1">
                    <a:lumMod val="75000"/>
                    <a:lumOff val="25000"/>
                  </a:schemeClr>
                </a:solidFill>
                <a:effectLst/>
                <a:uLnTx/>
                <a:uFillTx/>
                <a:latin typeface="+mn-lt"/>
                <a:ea typeface="Times New Roman" panose="02020603050405020304" pitchFamily="18" charset="0"/>
                <a:cs typeface="Times New Roman" panose="02020603050405020304" pitchFamily="18" charset="0"/>
              </a:rPr>
              <a:t>Supraglottic</a:t>
            </a:r>
            <a:r>
              <a:rPr kumimoji="0" lang="en-US" sz="3000" b="0" i="0" u="none" strike="noStrike" kern="1400" cap="none" spc="-50" normalizeH="0" baseline="0" noProof="0" dirty="0">
                <a:ln>
                  <a:noFill/>
                </a:ln>
                <a:solidFill>
                  <a:schemeClr val="tx1">
                    <a:lumMod val="75000"/>
                    <a:lumOff val="25000"/>
                  </a:schemeClr>
                </a:solidFill>
                <a:effectLst/>
                <a:uLnTx/>
                <a:uFillTx/>
                <a:latin typeface="+mn-lt"/>
                <a:ea typeface="Times New Roman" panose="02020603050405020304" pitchFamily="18" charset="0"/>
                <a:cs typeface="Times New Roman" panose="02020603050405020304" pitchFamily="18" charset="0"/>
              </a:rPr>
              <a:t> </a:t>
            </a:r>
            <a:r>
              <a:rPr kumimoji="0" lang="en-US" sz="3000" b="1" i="0" u="none" strike="noStrike" kern="1400" cap="none" spc="-50" normalizeH="0" baseline="0" noProof="0" dirty="0">
                <a:ln>
                  <a:noFill/>
                </a:ln>
                <a:solidFill>
                  <a:schemeClr val="tx1">
                    <a:lumMod val="75000"/>
                    <a:lumOff val="25000"/>
                  </a:schemeClr>
                </a:solidFill>
                <a:effectLst/>
                <a:uLnTx/>
                <a:uFillTx/>
                <a:latin typeface="+mn-lt"/>
                <a:ea typeface="Times New Roman" panose="02020603050405020304" pitchFamily="18" charset="0"/>
                <a:cs typeface="Times New Roman" panose="02020603050405020304" pitchFamily="18" charset="0"/>
              </a:rPr>
              <a:t>Airway Endorsement</a:t>
            </a:r>
            <a:endParaRPr kumimoji="0" lang="en-US" sz="3000" b="1" i="0" u="none" strike="noStrike" kern="1200" cap="none" spc="0" normalizeH="0" baseline="0" noProof="0" dirty="0">
              <a:ln>
                <a:noFill/>
              </a:ln>
              <a:solidFill>
                <a:schemeClr val="tx1">
                  <a:lumMod val="75000"/>
                  <a:lumOff val="25000"/>
                </a:schemeClr>
              </a:solidFill>
              <a:effectLst/>
              <a:uLnTx/>
              <a:uFillTx/>
              <a:latin typeface="+mn-lt"/>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5DAD0F06-CE79-4586-AAF1-C506608F7FFC}"/>
              </a:ext>
            </a:extLst>
          </p:cNvPr>
          <p:cNvSpPr>
            <a:spLocks noGrp="1"/>
          </p:cNvSpPr>
          <p:nvPr>
            <p:ph idx="1"/>
          </p:nvPr>
        </p:nvSpPr>
        <p:spPr>
          <a:xfrm>
            <a:off x="1841251" y="3184641"/>
            <a:ext cx="5885009" cy="1873919"/>
          </a:xfrm>
        </p:spPr>
        <p:txBody>
          <a:bodyPr>
            <a:noAutofit/>
          </a:bodyPr>
          <a:lstStyle/>
          <a:p>
            <a:pPr marL="0" marR="0" lvl="0" indent="0" algn="ctr" defTabSz="457200" rtl="0" eaLnBrk="1" fontAlgn="auto" latinLnBrk="0" hangingPunct="1">
              <a:lnSpc>
                <a:spcPct val="100000"/>
              </a:lnSpc>
              <a:spcBef>
                <a:spcPts val="0"/>
              </a:spcBef>
              <a:spcAft>
                <a:spcPts val="0"/>
              </a:spcAft>
              <a:buClr>
                <a:srgbClr val="A53010"/>
              </a:buClr>
              <a:buSzTx/>
              <a:buFont typeface="Wingdings 3" charset="2"/>
              <a:buNone/>
              <a:tabLst/>
              <a:defRPr/>
            </a:pPr>
            <a:r>
              <a:rPr lang="en-US" sz="2400" dirty="0">
                <a:effectLst/>
                <a:latin typeface="+mn-lt"/>
                <a:ea typeface="Times New Roman" panose="02020603050405020304" pitchFamily="18" charset="0"/>
              </a:rPr>
              <a:t>The purpose is to teach the proper placement of a supraglottic airway (SGA) device in the patient experiencing an airway </a:t>
            </a:r>
          </a:p>
          <a:p>
            <a:pPr marL="0" marR="0" lvl="0" indent="0" algn="ctr" defTabSz="457200" rtl="0" eaLnBrk="1" fontAlgn="auto" latinLnBrk="0" hangingPunct="1">
              <a:lnSpc>
                <a:spcPct val="100000"/>
              </a:lnSpc>
              <a:spcBef>
                <a:spcPts val="0"/>
              </a:spcBef>
              <a:spcAft>
                <a:spcPts val="0"/>
              </a:spcAft>
              <a:buClr>
                <a:srgbClr val="A53010"/>
              </a:buClr>
              <a:buSzTx/>
              <a:buFont typeface="Wingdings 3" charset="2"/>
              <a:buNone/>
              <a:tabLst/>
              <a:defRPr/>
            </a:pPr>
            <a:r>
              <a:rPr lang="en-US" sz="2400" dirty="0">
                <a:effectLst/>
                <a:latin typeface="+mn-lt"/>
                <a:ea typeface="Times New Roman" panose="02020603050405020304" pitchFamily="18" charset="0"/>
              </a:rPr>
              <a:t>or breathing emergency.</a:t>
            </a:r>
            <a:r>
              <a:rPr lang="en-US" sz="2400" dirty="0">
                <a:solidFill>
                  <a:srgbClr val="000000"/>
                </a:solidFill>
                <a:effectLst/>
                <a:latin typeface="+mn-lt"/>
                <a:ea typeface="Calibri" panose="020F0502020204030204" pitchFamily="34" charset="0"/>
              </a:rPr>
              <a:t> </a:t>
            </a:r>
            <a:endParaRPr lang="en-US" sz="2400" dirty="0">
              <a:latin typeface="+mn-lt"/>
            </a:endParaRPr>
          </a:p>
        </p:txBody>
      </p:sp>
    </p:spTree>
    <p:extLst>
      <p:ext uri="{BB962C8B-B14F-4D97-AF65-F5344CB8AC3E}">
        <p14:creationId xmlns:p14="http://schemas.microsoft.com/office/powerpoint/2010/main" val="4072989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Bag-Valve-Mask (BVM)</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358420" y="1010080"/>
            <a:ext cx="8409799" cy="3914405"/>
          </a:xfrm>
          <a:prstGeom prst="rect">
            <a:avLst/>
          </a:prstGeom>
          <a:noFill/>
        </p:spPr>
        <p:txBody>
          <a:bodyPr wrap="square">
            <a:spAutoFit/>
          </a:bodyPr>
          <a:lstStyle/>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Best If: </a:t>
            </a:r>
          </a:p>
          <a:p>
            <a:pPr marL="1371600" lvl="2" indent="-457200" defTabSz="914400">
              <a:lnSpc>
                <a:spcPct val="107000"/>
              </a:lnSpc>
              <a:buFont typeface="Wingdings" panose="05000000000000000000" pitchFamily="2" charset="2"/>
              <a:buChar char="ü"/>
              <a:tabLst>
                <a:tab pos="457200" algn="l"/>
              </a:tabLst>
              <a:defRPr/>
            </a:pPr>
            <a:r>
              <a:rPr lang="en-US" sz="2600" dirty="0">
                <a:cs typeface="Arial" panose="020B0604020202020204" pitchFamily="34" charset="0"/>
              </a:rPr>
              <a:t>You have a good seal</a:t>
            </a:r>
          </a:p>
          <a:p>
            <a:pPr marL="1371600" lvl="2" indent="-457200" defTabSz="914400">
              <a:lnSpc>
                <a:spcPct val="107000"/>
              </a:lnSpc>
              <a:buFont typeface="Wingdings" panose="05000000000000000000" pitchFamily="2" charset="2"/>
              <a:buChar char="ü"/>
              <a:tabLst>
                <a:tab pos="457200" algn="l"/>
              </a:tabLst>
              <a:defRPr/>
            </a:pPr>
            <a:r>
              <a:rPr lang="en-US" sz="2600" dirty="0">
                <a:cs typeface="Arial" panose="020B0604020202020204" pitchFamily="34" charset="0"/>
              </a:rPr>
              <a:t>Used with a PEEP valve</a:t>
            </a:r>
          </a:p>
          <a:p>
            <a:pPr marL="1371600" lvl="2" indent="-457200" defTabSz="914400">
              <a:lnSpc>
                <a:spcPct val="107000"/>
              </a:lnSpc>
              <a:buFont typeface="Wingdings" panose="05000000000000000000" pitchFamily="2" charset="2"/>
              <a:buChar char="ü"/>
              <a:tabLst>
                <a:tab pos="457200" algn="l"/>
              </a:tabLst>
              <a:defRPr/>
            </a:pPr>
            <a:r>
              <a:rPr lang="en-US" sz="2600" dirty="0">
                <a:cs typeface="Arial" panose="020B0604020202020204" pitchFamily="34" charset="0"/>
              </a:rPr>
              <a:t>SQUEEZE the bag as some bags don’t deliver O2 unless squeezed</a:t>
            </a: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600" dirty="0">
                <a:solidFill>
                  <a:prstClr val="black"/>
                </a:solidFill>
                <a:ea typeface="Calibri" panose="020F0502020204030204" pitchFamily="34" charset="0"/>
                <a:cs typeface="Arial" panose="020B0604020202020204" pitchFamily="34" charset="0"/>
              </a:rPr>
              <a:t>Use When:</a:t>
            </a:r>
          </a:p>
          <a:p>
            <a:pPr marL="1371600" lvl="2" indent="-457200" defTabSz="914400">
              <a:lnSpc>
                <a:spcPct val="107000"/>
              </a:lnSpc>
              <a:buFont typeface="Wingdings" panose="05000000000000000000" pitchFamily="2" charset="2"/>
              <a:buChar char="ü"/>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Patient is not breathing spontaneously </a:t>
            </a:r>
          </a:p>
          <a:p>
            <a:pPr marL="1371600" lvl="2" indent="-457200" defTabSz="914400">
              <a:lnSpc>
                <a:spcPct val="107000"/>
              </a:lnSpc>
              <a:buFont typeface="Wingdings" panose="05000000000000000000" pitchFamily="2" charset="2"/>
              <a:buChar char="ü"/>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Patient is breathing too slow</a:t>
            </a:r>
          </a:p>
          <a:p>
            <a:pPr marL="1371600" lvl="2" indent="-457200" defTabSz="914400">
              <a:lnSpc>
                <a:spcPct val="107000"/>
              </a:lnSpc>
              <a:buFont typeface="Wingdings" panose="05000000000000000000" pitchFamily="2" charset="2"/>
              <a:buChar char="ü"/>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Tidal volume is low  </a:t>
            </a:r>
          </a:p>
        </p:txBody>
      </p:sp>
      <p:pic>
        <p:nvPicPr>
          <p:cNvPr id="2" name="Picture 1" descr="BVM bag valve mask image">
            <a:extLst>
              <a:ext uri="{FF2B5EF4-FFF2-40B4-BE49-F238E27FC236}">
                <a16:creationId xmlns:a16="http://schemas.microsoft.com/office/drawing/2014/main" id="{3B6CD1A9-5592-41C3-BE68-F7A591CE6B03}"/>
              </a:ext>
            </a:extLst>
          </p:cNvPr>
          <p:cNvPicPr>
            <a:picLocks noChangeAspect="1"/>
          </p:cNvPicPr>
          <p:nvPr/>
        </p:nvPicPr>
        <p:blipFill>
          <a:blip r:embed="rId3"/>
          <a:stretch>
            <a:fillRect/>
          </a:stretch>
        </p:blipFill>
        <p:spPr>
          <a:xfrm>
            <a:off x="3100468" y="4924485"/>
            <a:ext cx="2943061" cy="1499396"/>
          </a:xfrm>
          <a:prstGeom prst="rect">
            <a:avLst/>
          </a:prstGeom>
        </p:spPr>
      </p:pic>
    </p:spTree>
    <p:extLst>
      <p:ext uri="{BB962C8B-B14F-4D97-AF65-F5344CB8AC3E}">
        <p14:creationId xmlns:p14="http://schemas.microsoft.com/office/powerpoint/2010/main" val="4041382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Viral Filter for BVM</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descr="A good seal with a viral filter can help reduce aerosolization of infectious diseases&#10;">
            <a:extLst>
              <a:ext uri="{FF2B5EF4-FFF2-40B4-BE49-F238E27FC236}">
                <a16:creationId xmlns:a16="http://schemas.microsoft.com/office/drawing/2014/main" id="{9417B3C1-ED96-4E87-91A0-6ADE3BA3B3B8}"/>
              </a:ext>
            </a:extLst>
          </p:cNvPr>
          <p:cNvSpPr txBox="1"/>
          <p:nvPr/>
        </p:nvSpPr>
        <p:spPr>
          <a:xfrm>
            <a:off x="367098" y="1162404"/>
            <a:ext cx="8409799" cy="929550"/>
          </a:xfrm>
          <a:prstGeom prst="rect">
            <a:avLst/>
          </a:prstGeom>
          <a:noFill/>
        </p:spPr>
        <p:txBody>
          <a:bodyPr wrap="square">
            <a:spAutoFit/>
          </a:bodyPr>
          <a:lstStyle/>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A good seal with a viral filter can help reduce aerosolization of infectious diseases</a:t>
            </a:r>
          </a:p>
        </p:txBody>
      </p:sp>
      <p:pic>
        <p:nvPicPr>
          <p:cNvPr id="3" name="Picture 2" descr="A good seal with a viral filter can help reduce aerosolization of infectious diseases&#10;">
            <a:extLst>
              <a:ext uri="{FF2B5EF4-FFF2-40B4-BE49-F238E27FC236}">
                <a16:creationId xmlns:a16="http://schemas.microsoft.com/office/drawing/2014/main" id="{6F7AA04D-4FC1-4AC9-8ED7-9593722E377A}"/>
              </a:ext>
            </a:extLst>
          </p:cNvPr>
          <p:cNvPicPr>
            <a:picLocks noChangeAspect="1"/>
          </p:cNvPicPr>
          <p:nvPr/>
        </p:nvPicPr>
        <p:blipFill>
          <a:blip r:embed="rId3"/>
          <a:stretch>
            <a:fillRect/>
          </a:stretch>
        </p:blipFill>
        <p:spPr>
          <a:xfrm>
            <a:off x="362686" y="2190044"/>
            <a:ext cx="4078090" cy="3870161"/>
          </a:xfrm>
          <a:prstGeom prst="rect">
            <a:avLst/>
          </a:prstGeom>
        </p:spPr>
      </p:pic>
      <p:pic>
        <p:nvPicPr>
          <p:cNvPr id="5" name="Picture 4" descr="BVM with adaptors ">
            <a:extLst>
              <a:ext uri="{FF2B5EF4-FFF2-40B4-BE49-F238E27FC236}">
                <a16:creationId xmlns:a16="http://schemas.microsoft.com/office/drawing/2014/main" id="{8E17DBF4-B3FE-4C5A-806E-A9B24E7EFCF0}"/>
              </a:ext>
            </a:extLst>
          </p:cNvPr>
          <p:cNvPicPr>
            <a:picLocks noChangeAspect="1"/>
          </p:cNvPicPr>
          <p:nvPr/>
        </p:nvPicPr>
        <p:blipFill>
          <a:blip r:embed="rId4"/>
          <a:stretch>
            <a:fillRect/>
          </a:stretch>
        </p:blipFill>
        <p:spPr>
          <a:xfrm>
            <a:off x="4571998" y="2190044"/>
            <a:ext cx="4038532" cy="3040777"/>
          </a:xfrm>
          <a:prstGeom prst="rect">
            <a:avLst/>
          </a:prstGeom>
        </p:spPr>
      </p:pic>
    </p:spTree>
    <p:extLst>
      <p:ext uri="{BB962C8B-B14F-4D97-AF65-F5344CB8AC3E}">
        <p14:creationId xmlns:p14="http://schemas.microsoft.com/office/powerpoint/2010/main" val="4259156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63738"/>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Anatomy of the Bag-Valve-Mask</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2" name="Picture 1" descr="Anatomy of the Bag-Valve-Mask&#10;">
            <a:extLst>
              <a:ext uri="{FF2B5EF4-FFF2-40B4-BE49-F238E27FC236}">
                <a16:creationId xmlns:a16="http://schemas.microsoft.com/office/drawing/2014/main" id="{9C9FB7F1-7C08-485D-827F-685B0C186293}"/>
              </a:ext>
            </a:extLst>
          </p:cNvPr>
          <p:cNvPicPr>
            <a:picLocks noChangeAspect="1"/>
          </p:cNvPicPr>
          <p:nvPr/>
        </p:nvPicPr>
        <p:blipFill>
          <a:blip r:embed="rId3"/>
          <a:stretch>
            <a:fillRect/>
          </a:stretch>
        </p:blipFill>
        <p:spPr>
          <a:xfrm>
            <a:off x="1193027" y="928314"/>
            <a:ext cx="6757944" cy="4761278"/>
          </a:xfrm>
          <a:prstGeom prst="rect">
            <a:avLst/>
          </a:prstGeom>
        </p:spPr>
      </p:pic>
    </p:spTree>
    <p:extLst>
      <p:ext uri="{BB962C8B-B14F-4D97-AF65-F5344CB8AC3E}">
        <p14:creationId xmlns:p14="http://schemas.microsoft.com/office/powerpoint/2010/main" val="3084903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Positive-End-Expiratory-Pressure (PEEP)</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4F8D3FE6-0807-4D20-8236-692DE0ECD531}"/>
              </a:ext>
            </a:extLst>
          </p:cNvPr>
          <p:cNvSpPr txBox="1"/>
          <p:nvPr/>
        </p:nvSpPr>
        <p:spPr>
          <a:xfrm>
            <a:off x="358421" y="1010080"/>
            <a:ext cx="3324231" cy="4816896"/>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400" dirty="0">
                <a:latin typeface="+mj-lt"/>
                <a:cs typeface="Arial" panose="020B0604020202020204" pitchFamily="34" charset="0"/>
              </a:rPr>
              <a:t>Increases end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400" dirty="0">
                <a:latin typeface="+mj-lt"/>
                <a:cs typeface="Arial" panose="020B0604020202020204" pitchFamily="34" charset="0"/>
              </a:rPr>
              <a:t>    expiratory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400" dirty="0">
                <a:latin typeface="+mj-lt"/>
                <a:cs typeface="Arial" panose="020B0604020202020204" pitchFamily="34" charset="0"/>
              </a:rPr>
              <a:t>    pressures</a:t>
            </a:r>
            <a:endPar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400" dirty="0">
              <a:solidFill>
                <a:prstClr val="black"/>
              </a:solidFill>
              <a:latin typeface="+mj-lt"/>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Physiologic PEEP </a:t>
            </a:r>
          </a:p>
          <a:p>
            <a:pPr marR="0" lvl="0" algn="l" defTabSz="914400" rtl="0" eaLnBrk="1" fontAlgn="auto" latinLnBrk="0" hangingPunct="1">
              <a:lnSpc>
                <a:spcPct val="107000"/>
              </a:lnSpc>
              <a:spcBef>
                <a:spcPts val="0"/>
              </a:spcBef>
              <a:spcAft>
                <a:spcPts val="0"/>
              </a:spcAft>
              <a:buClrTx/>
              <a:buSzTx/>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    is 5 cm of water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400" dirty="0">
                <a:solidFill>
                  <a:prstClr val="black"/>
                </a:solidFill>
                <a:latin typeface="+mj-lt"/>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(cm H</a:t>
            </a:r>
            <a:r>
              <a:rPr kumimoji="0" lang="en-US" sz="2400" b="0" i="0" u="none" strike="noStrike" kern="1200" cap="none" spc="0" normalizeH="0" baseline="-25000" noProof="0" dirty="0">
                <a:ln>
                  <a:noFill/>
                </a:ln>
                <a:solidFill>
                  <a:prstClr val="black"/>
                </a:solidFill>
                <a:effectLst/>
                <a:uLnTx/>
                <a:uFillTx/>
                <a:latin typeface="+mj-lt"/>
                <a:ea typeface="Calibri" panose="020F0502020204030204" pitchFamily="34" charset="0"/>
                <a:cs typeface="Arial" panose="020B0604020202020204" pitchFamily="34" charset="0"/>
              </a:rPr>
              <a:t>2</a:t>
            </a:r>
            <a:r>
              <a:rPr kumimoji="0" lang="en-US" sz="2400" b="0" i="0" u="none" strike="noStrike" kern="1200" cap="none" spc="0" normalizeH="0" noProof="0" dirty="0">
                <a:ln>
                  <a:noFill/>
                </a:ln>
                <a:solidFill>
                  <a:prstClr val="black"/>
                </a:solidFill>
                <a:effectLst/>
                <a:uLnTx/>
                <a:uFillTx/>
                <a:latin typeface="+mj-lt"/>
                <a:ea typeface="Calibri" panose="020F0502020204030204" pitchFamily="34" charset="0"/>
                <a:cs typeface="Arial" panose="020B0604020202020204" pitchFamily="34" charset="0"/>
              </a:rPr>
              <a:t>O)</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400" baseline="0" dirty="0">
              <a:solidFill>
                <a:prstClr val="black"/>
              </a:solidFill>
              <a:latin typeface="+mj-lt"/>
              <a:ea typeface="Calibri" panose="020F0502020204030204" pitchFamily="34" charset="0"/>
              <a:cs typeface="Arial" panose="020B0604020202020204" pitchFamily="34" charset="0"/>
            </a:endParaRPr>
          </a:p>
          <a:p>
            <a:pPr marL="228600" indent="-228600" defTabSz="914400">
              <a:lnSpc>
                <a:spcPct val="107000"/>
              </a:lnSpc>
              <a:buFont typeface="Wingdings" panose="05000000000000000000" pitchFamily="2" charset="2"/>
              <a:buChar char="Ø"/>
              <a:tabLst>
                <a:tab pos="457200" algn="l"/>
              </a:tabLst>
              <a:defRPr/>
            </a:pPr>
            <a:r>
              <a:rPr lang="en-US" sz="2400" dirty="0">
                <a:latin typeface="+mj-lt"/>
              </a:rPr>
              <a:t>Increases alveolar  </a:t>
            </a:r>
          </a:p>
          <a:p>
            <a:pPr defTabSz="914400">
              <a:lnSpc>
                <a:spcPct val="107000"/>
              </a:lnSpc>
              <a:tabLst>
                <a:tab pos="457200" algn="l"/>
              </a:tabLst>
              <a:defRPr/>
            </a:pPr>
            <a:r>
              <a:rPr lang="en-US" sz="2400" dirty="0">
                <a:latin typeface="+mj-lt"/>
              </a:rPr>
              <a:t>     recruitment in </a:t>
            </a:r>
          </a:p>
          <a:p>
            <a:pPr defTabSz="914400">
              <a:lnSpc>
                <a:spcPct val="107000"/>
              </a:lnSpc>
              <a:tabLst>
                <a:tab pos="457200" algn="l"/>
              </a:tabLst>
              <a:defRPr/>
            </a:pPr>
            <a:r>
              <a:rPr lang="en-US" sz="2400" dirty="0">
                <a:latin typeface="+mj-lt"/>
              </a:rPr>
              <a:t>     patients with </a:t>
            </a:r>
          </a:p>
          <a:p>
            <a:pPr defTabSz="914400">
              <a:lnSpc>
                <a:spcPct val="107000"/>
              </a:lnSpc>
              <a:tabLst>
                <a:tab pos="457200" algn="l"/>
              </a:tabLst>
              <a:defRPr/>
            </a:pPr>
            <a:r>
              <a:rPr lang="en-US" sz="2400" dirty="0">
                <a:latin typeface="+mj-lt"/>
              </a:rPr>
              <a:t>     shunting</a:t>
            </a:r>
            <a:r>
              <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 </a:t>
            </a:r>
          </a:p>
        </p:txBody>
      </p:sp>
      <p:pic>
        <p:nvPicPr>
          <p:cNvPr id="3" name="Picture 2" descr="Anatomy of the Bag-Valve-Mask&#10;and Peep">
            <a:extLst>
              <a:ext uri="{FF2B5EF4-FFF2-40B4-BE49-F238E27FC236}">
                <a16:creationId xmlns:a16="http://schemas.microsoft.com/office/drawing/2014/main" id="{A1F6EEFB-5092-4DF6-A619-EAFB9A44405A}"/>
              </a:ext>
            </a:extLst>
          </p:cNvPr>
          <p:cNvPicPr>
            <a:picLocks noChangeAspect="1"/>
          </p:cNvPicPr>
          <p:nvPr/>
        </p:nvPicPr>
        <p:blipFill>
          <a:blip r:embed="rId3"/>
          <a:stretch>
            <a:fillRect/>
          </a:stretch>
        </p:blipFill>
        <p:spPr>
          <a:xfrm>
            <a:off x="3471039" y="1323981"/>
            <a:ext cx="5314540" cy="3863626"/>
          </a:xfrm>
          <a:prstGeom prst="rect">
            <a:avLst/>
          </a:prstGeom>
        </p:spPr>
      </p:pic>
    </p:spTree>
    <p:extLst>
      <p:ext uri="{BB962C8B-B14F-4D97-AF65-F5344CB8AC3E}">
        <p14:creationId xmlns:p14="http://schemas.microsoft.com/office/powerpoint/2010/main" val="497926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Amazing PEEP 1- BVM">
            <a:hlinkClick r:id="" action="ppaction://media"/>
            <a:extLst>
              <a:ext uri="{FF2B5EF4-FFF2-40B4-BE49-F238E27FC236}">
                <a16:creationId xmlns:a16="http://schemas.microsoft.com/office/drawing/2014/main" id="{670ECC47-9A3D-0B40-9736-952B3F94C307}"/>
              </a:ext>
            </a:extLst>
          </p:cNvPr>
          <p:cNvPicPr>
            <a:picLocks noGrp="1" noRot="1" noChangeAspect="1"/>
          </p:cNvPicPr>
          <p:nvPr>
            <p:ph idx="1"/>
            <a:videoFile r:link="rId1"/>
          </p:nvPr>
        </p:nvPicPr>
        <p:blipFill>
          <a:blip r:embed="rId4"/>
          <a:stretch>
            <a:fillRect/>
          </a:stretch>
        </p:blipFill>
        <p:spPr>
          <a:xfrm>
            <a:off x="951971" y="1187610"/>
            <a:ext cx="7240058" cy="4072899"/>
          </a:xfrm>
          <a:prstGeom prst="rect">
            <a:avLst/>
          </a:prstGeom>
        </p:spPr>
      </p:pic>
      <p:sp>
        <p:nvSpPr>
          <p:cNvPr id="7" name="Title 6">
            <a:extLst>
              <a:ext uri="{FF2B5EF4-FFF2-40B4-BE49-F238E27FC236}">
                <a16:creationId xmlns:a16="http://schemas.microsoft.com/office/drawing/2014/main" id="{BDE54900-F633-227A-0F51-2FD4E53AE990}"/>
              </a:ext>
            </a:extLst>
          </p:cNvPr>
          <p:cNvSpPr>
            <a:spLocks noGrp="1"/>
          </p:cNvSpPr>
          <p:nvPr>
            <p:ph type="title"/>
          </p:nvPr>
        </p:nvSpPr>
        <p:spPr>
          <a:xfrm>
            <a:off x="571500" y="260253"/>
            <a:ext cx="8229600" cy="1143000"/>
          </a:xfrm>
        </p:spPr>
        <p:txBody>
          <a:bodyPr>
            <a:normAutofit/>
          </a:bodyPr>
          <a:lstStyle/>
          <a:p>
            <a:r>
              <a:rPr lang="en-US" sz="3200" dirty="0"/>
              <a:t>Positive-End-Expiratory-Pressure (PEEP)</a:t>
            </a:r>
          </a:p>
        </p:txBody>
      </p:sp>
    </p:spTree>
    <p:extLst>
      <p:ext uri="{BB962C8B-B14F-4D97-AF65-F5344CB8AC3E}">
        <p14:creationId xmlns:p14="http://schemas.microsoft.com/office/powerpoint/2010/main" val="56093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DCDD72CB-FBD4-4FB2-B141-9DB53207BE04}"/>
              </a:ext>
            </a:extLst>
          </p:cNvPr>
          <p:cNvSpPr txBox="1">
            <a:spLocks noGrp="1"/>
          </p:cNvSpPr>
          <p:nvPr>
            <p:ph type="title"/>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Bag-Valve-Mask Ventilation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B93994E7-B20C-4411-9492-35596DA2C4D0}"/>
              </a:ext>
            </a:extLst>
          </p:cNvPr>
          <p:cNvSpPr txBox="1"/>
          <p:nvPr/>
        </p:nvSpPr>
        <p:spPr>
          <a:xfrm>
            <a:off x="610612" y="960065"/>
            <a:ext cx="7922776" cy="1441933"/>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Mask seal - for best seal place the face mask on the face before you attach the bag, pull the mask apart and roll it on to the face</a:t>
            </a:r>
          </a:p>
        </p:txBody>
      </p:sp>
      <p:pic>
        <p:nvPicPr>
          <p:cNvPr id="4" name="Online Media 3" title="BVM Ventilation">
            <a:hlinkClick r:id="" action="ppaction://media"/>
            <a:extLst>
              <a:ext uri="{FF2B5EF4-FFF2-40B4-BE49-F238E27FC236}">
                <a16:creationId xmlns:a16="http://schemas.microsoft.com/office/drawing/2014/main" id="{FBFCB1D7-C6AE-4FFD-91DA-E2E552FE00A4}"/>
              </a:ext>
            </a:extLst>
          </p:cNvPr>
          <p:cNvPicPr>
            <a:picLocks noRot="1" noChangeAspect="1"/>
          </p:cNvPicPr>
          <p:nvPr>
            <a:videoFile r:link="rId1"/>
          </p:nvPr>
        </p:nvPicPr>
        <p:blipFill>
          <a:blip r:embed="rId4"/>
          <a:stretch>
            <a:fillRect/>
          </a:stretch>
        </p:blipFill>
        <p:spPr>
          <a:xfrm>
            <a:off x="1108626" y="2401998"/>
            <a:ext cx="6625325" cy="3726745"/>
          </a:xfrm>
          <a:prstGeom prst="rect">
            <a:avLst/>
          </a:prstGeom>
        </p:spPr>
      </p:pic>
    </p:spTree>
    <p:extLst>
      <p:ext uri="{BB962C8B-B14F-4D97-AF65-F5344CB8AC3E}">
        <p14:creationId xmlns:p14="http://schemas.microsoft.com/office/powerpoint/2010/main" val="378064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DCDD72CB-FBD4-4FB2-B141-9DB53207BE04}"/>
              </a:ext>
            </a:extLst>
          </p:cNvPr>
          <p:cNvSpPr txBox="1">
            <a:spLocks/>
          </p:cNvSpPr>
          <p:nvPr/>
        </p:nvSpPr>
        <p:spPr>
          <a:xfrm>
            <a:off x="146807" y="338535"/>
            <a:ext cx="8850385" cy="564576"/>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Bag-Valve-Mask Ventilation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B93994E7-B20C-4411-9492-35596DA2C4D0}"/>
              </a:ext>
            </a:extLst>
          </p:cNvPr>
          <p:cNvSpPr txBox="1"/>
          <p:nvPr/>
        </p:nvSpPr>
        <p:spPr>
          <a:xfrm>
            <a:off x="610610" y="1267621"/>
            <a:ext cx="7922776" cy="993926"/>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Two handed grip is the best way to perform BVM ventilation</a:t>
            </a:r>
          </a:p>
        </p:txBody>
      </p:sp>
      <p:pic>
        <p:nvPicPr>
          <p:cNvPr id="2" name="Picture 1" descr="Bag-Valve-Mask Ventilation &#10;Classic hand placement ">
            <a:extLst>
              <a:ext uri="{FF2B5EF4-FFF2-40B4-BE49-F238E27FC236}">
                <a16:creationId xmlns:a16="http://schemas.microsoft.com/office/drawing/2014/main" id="{902B062E-BDA4-4EEF-8A79-0B34ACCF615F}"/>
              </a:ext>
            </a:extLst>
          </p:cNvPr>
          <p:cNvPicPr>
            <a:picLocks noChangeAspect="1"/>
          </p:cNvPicPr>
          <p:nvPr/>
        </p:nvPicPr>
        <p:blipFill>
          <a:blip r:embed="rId3"/>
          <a:stretch>
            <a:fillRect/>
          </a:stretch>
        </p:blipFill>
        <p:spPr>
          <a:xfrm>
            <a:off x="99772" y="2423475"/>
            <a:ext cx="2818677" cy="2223680"/>
          </a:xfrm>
          <a:prstGeom prst="rect">
            <a:avLst/>
          </a:prstGeom>
        </p:spPr>
      </p:pic>
      <p:pic>
        <p:nvPicPr>
          <p:cNvPr id="3" name="Picture 2" descr="Bag-Valve-Mask Ventilation &#10;two hand placement">
            <a:extLst>
              <a:ext uri="{FF2B5EF4-FFF2-40B4-BE49-F238E27FC236}">
                <a16:creationId xmlns:a16="http://schemas.microsoft.com/office/drawing/2014/main" id="{E17628B4-F2F9-437A-8738-680CAE8E840F}"/>
              </a:ext>
            </a:extLst>
          </p:cNvPr>
          <p:cNvPicPr>
            <a:picLocks noChangeAspect="1"/>
          </p:cNvPicPr>
          <p:nvPr/>
        </p:nvPicPr>
        <p:blipFill>
          <a:blip r:embed="rId4"/>
          <a:stretch>
            <a:fillRect/>
          </a:stretch>
        </p:blipFill>
        <p:spPr>
          <a:xfrm>
            <a:off x="3139140" y="2423474"/>
            <a:ext cx="2818679" cy="2223681"/>
          </a:xfrm>
          <a:prstGeom prst="rect">
            <a:avLst/>
          </a:prstGeom>
        </p:spPr>
      </p:pic>
      <p:pic>
        <p:nvPicPr>
          <p:cNvPr id="5" name="Picture 4" descr="Bag-Valve-Mask Ventilation &#10;EC hand placement">
            <a:extLst>
              <a:ext uri="{FF2B5EF4-FFF2-40B4-BE49-F238E27FC236}">
                <a16:creationId xmlns:a16="http://schemas.microsoft.com/office/drawing/2014/main" id="{FF81EC52-E77F-4623-B106-461E331523A0}"/>
              </a:ext>
            </a:extLst>
          </p:cNvPr>
          <p:cNvPicPr>
            <a:picLocks noChangeAspect="1"/>
          </p:cNvPicPr>
          <p:nvPr/>
        </p:nvPicPr>
        <p:blipFill>
          <a:blip r:embed="rId5"/>
          <a:stretch>
            <a:fillRect/>
          </a:stretch>
        </p:blipFill>
        <p:spPr>
          <a:xfrm>
            <a:off x="6178518" y="2423477"/>
            <a:ext cx="2865708" cy="2224896"/>
          </a:xfrm>
          <a:prstGeom prst="rect">
            <a:avLst/>
          </a:prstGeom>
        </p:spPr>
      </p:pic>
      <p:sp>
        <p:nvSpPr>
          <p:cNvPr id="8" name="TextBox 7">
            <a:extLst>
              <a:ext uri="{FF2B5EF4-FFF2-40B4-BE49-F238E27FC236}">
                <a16:creationId xmlns:a16="http://schemas.microsoft.com/office/drawing/2014/main" id="{1904CD46-1795-4C9B-8BB0-70266F37B14F}"/>
              </a:ext>
            </a:extLst>
          </p:cNvPr>
          <p:cNvSpPr txBox="1"/>
          <p:nvPr/>
        </p:nvSpPr>
        <p:spPr>
          <a:xfrm>
            <a:off x="146806" y="4647156"/>
            <a:ext cx="2818677" cy="646331"/>
          </a:xfrm>
          <a:prstGeom prst="rect">
            <a:avLst/>
          </a:prstGeom>
          <a:noFill/>
        </p:spPr>
        <p:txBody>
          <a:bodyPr wrap="square" rtlCol="0">
            <a:spAutoFit/>
          </a:bodyPr>
          <a:lstStyle/>
          <a:p>
            <a:pPr algn="ctr" defTabSz="914400"/>
            <a:r>
              <a:rPr lang="en-US" sz="3600" dirty="0">
                <a:latin typeface="Franklin Gothic Book" panose="020B0502020104020203"/>
              </a:rPr>
              <a:t>Classic </a:t>
            </a:r>
          </a:p>
        </p:txBody>
      </p:sp>
      <p:sp>
        <p:nvSpPr>
          <p:cNvPr id="9" name="TextBox 8">
            <a:extLst>
              <a:ext uri="{FF2B5EF4-FFF2-40B4-BE49-F238E27FC236}">
                <a16:creationId xmlns:a16="http://schemas.microsoft.com/office/drawing/2014/main" id="{0B0DDE35-1062-4BD7-8EF9-5F94A8F9312B}"/>
              </a:ext>
            </a:extLst>
          </p:cNvPr>
          <p:cNvSpPr txBox="1"/>
          <p:nvPr/>
        </p:nvSpPr>
        <p:spPr>
          <a:xfrm>
            <a:off x="3162658" y="4647156"/>
            <a:ext cx="2818680" cy="646331"/>
          </a:xfrm>
          <a:prstGeom prst="rect">
            <a:avLst/>
          </a:prstGeom>
          <a:noFill/>
        </p:spPr>
        <p:txBody>
          <a:bodyPr wrap="square" rtlCol="0">
            <a:spAutoFit/>
          </a:bodyPr>
          <a:lstStyle/>
          <a:p>
            <a:pPr algn="ctr" defTabSz="914400"/>
            <a:r>
              <a:rPr lang="en-US" sz="3600" dirty="0">
                <a:latin typeface="Franklin Gothic Book" panose="020B0502020104020203"/>
              </a:rPr>
              <a:t>Better </a:t>
            </a:r>
          </a:p>
        </p:txBody>
      </p:sp>
      <p:sp>
        <p:nvSpPr>
          <p:cNvPr id="11" name="Title 10">
            <a:extLst>
              <a:ext uri="{FF2B5EF4-FFF2-40B4-BE49-F238E27FC236}">
                <a16:creationId xmlns:a16="http://schemas.microsoft.com/office/drawing/2014/main" id="{91B7629F-316F-40A5-8359-FD736AD08589}"/>
              </a:ext>
            </a:extLst>
          </p:cNvPr>
          <p:cNvSpPr txBox="1">
            <a:spLocks noGrp="1"/>
          </p:cNvSpPr>
          <p:nvPr>
            <p:ph type="title"/>
          </p:nvPr>
        </p:nvSpPr>
        <p:spPr>
          <a:xfrm>
            <a:off x="6178514" y="4647156"/>
            <a:ext cx="28186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Franklin Gothic Book" panose="020B0502020104020203"/>
                <a:ea typeface="+mn-ea"/>
                <a:cs typeface="+mn-cs"/>
              </a:rPr>
              <a:t>Best</a:t>
            </a:r>
          </a:p>
        </p:txBody>
      </p:sp>
    </p:spTree>
    <p:extLst>
      <p:ext uri="{BB962C8B-B14F-4D97-AF65-F5344CB8AC3E}">
        <p14:creationId xmlns:p14="http://schemas.microsoft.com/office/powerpoint/2010/main" val="270017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Assess Difficult BVM Ventilation</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4F8D3FE6-0807-4D20-8236-692DE0ECD531}"/>
              </a:ext>
            </a:extLst>
          </p:cNvPr>
          <p:cNvSpPr txBox="1"/>
          <p:nvPr/>
        </p:nvSpPr>
        <p:spPr>
          <a:xfrm>
            <a:off x="358421" y="1010080"/>
            <a:ext cx="8334642" cy="420807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Radiation/Restriction</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Obesity/ Obstruction/ Obstructive Sleep Apnea</a:t>
            </a:r>
          </a:p>
          <a:p>
            <a:pPr marR="0" lvl="0" algn="l" defTabSz="914400" rtl="0" eaLnBrk="1" fontAlgn="auto" latinLnBrk="0" hangingPunct="1">
              <a:lnSpc>
                <a:spcPct val="107000"/>
              </a:lnSpc>
              <a:spcBef>
                <a:spcPts val="0"/>
              </a:spcBef>
              <a:spcAft>
                <a:spcPts val="0"/>
              </a:spcAft>
              <a:buClrTx/>
              <a:buSzTx/>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Mask seal/ Mallampati/ Male gender</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Age</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No teeth </a:t>
            </a:r>
          </a:p>
        </p:txBody>
      </p:sp>
    </p:spTree>
    <p:extLst>
      <p:ext uri="{BB962C8B-B14F-4D97-AF65-F5344CB8AC3E}">
        <p14:creationId xmlns:p14="http://schemas.microsoft.com/office/powerpoint/2010/main" val="1949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Radiation / Restriction</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4F8D3FE6-0807-4D20-8236-692DE0ECD531}"/>
              </a:ext>
            </a:extLst>
          </p:cNvPr>
          <p:cNvSpPr txBox="1"/>
          <p:nvPr/>
        </p:nvSpPr>
        <p:spPr>
          <a:xfrm>
            <a:off x="358422" y="1010080"/>
            <a:ext cx="3389490" cy="4682116"/>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Neck radiation is one of the strongest predictors of difficult ventilation</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800" dirty="0">
              <a:solidFill>
                <a:prstClr val="black"/>
              </a:solidFill>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Restriction refers to lungs that require higher pressures to ventilate  </a:t>
            </a:r>
          </a:p>
        </p:txBody>
      </p:sp>
      <p:pic>
        <p:nvPicPr>
          <p:cNvPr id="2" name="Picture 1" descr="Image side of face and neck.">
            <a:extLst>
              <a:ext uri="{FF2B5EF4-FFF2-40B4-BE49-F238E27FC236}">
                <a16:creationId xmlns:a16="http://schemas.microsoft.com/office/drawing/2014/main" id="{7849DFDF-38FA-4304-B676-6B5BF89082CC}"/>
              </a:ext>
            </a:extLst>
          </p:cNvPr>
          <p:cNvPicPr>
            <a:picLocks noChangeAspect="1"/>
          </p:cNvPicPr>
          <p:nvPr/>
        </p:nvPicPr>
        <p:blipFill>
          <a:blip r:embed="rId3"/>
          <a:stretch>
            <a:fillRect/>
          </a:stretch>
        </p:blipFill>
        <p:spPr>
          <a:xfrm>
            <a:off x="4366954" y="1010080"/>
            <a:ext cx="2533962" cy="2612534"/>
          </a:xfrm>
          <a:prstGeom prst="rect">
            <a:avLst/>
          </a:prstGeom>
        </p:spPr>
      </p:pic>
      <p:pic>
        <p:nvPicPr>
          <p:cNvPr id="3" name="Picture 2" descr="Image of person with nasal cannula on ">
            <a:extLst>
              <a:ext uri="{FF2B5EF4-FFF2-40B4-BE49-F238E27FC236}">
                <a16:creationId xmlns:a16="http://schemas.microsoft.com/office/drawing/2014/main" id="{C9278F5C-0FEB-4DD9-B9EA-BB903AFDC4F6}"/>
              </a:ext>
            </a:extLst>
          </p:cNvPr>
          <p:cNvPicPr>
            <a:picLocks noChangeAspect="1"/>
          </p:cNvPicPr>
          <p:nvPr/>
        </p:nvPicPr>
        <p:blipFill>
          <a:blip r:embed="rId4"/>
          <a:stretch>
            <a:fillRect/>
          </a:stretch>
        </p:blipFill>
        <p:spPr>
          <a:xfrm>
            <a:off x="4139912" y="4088562"/>
            <a:ext cx="2988047" cy="1952972"/>
          </a:xfrm>
          <a:prstGeom prst="rect">
            <a:avLst/>
          </a:prstGeom>
        </p:spPr>
      </p:pic>
    </p:spTree>
    <p:extLst>
      <p:ext uri="{BB962C8B-B14F-4D97-AF65-F5344CB8AC3E}">
        <p14:creationId xmlns:p14="http://schemas.microsoft.com/office/powerpoint/2010/main" val="2685646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Triple ‘Os’</a:t>
            </a:r>
            <a:endParaRPr kumimoji="0" lang="en-US" sz="28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4F8D3FE6-0807-4D20-8236-692DE0ECD531}"/>
              </a:ext>
            </a:extLst>
          </p:cNvPr>
          <p:cNvSpPr txBox="1"/>
          <p:nvPr/>
        </p:nvSpPr>
        <p:spPr>
          <a:xfrm>
            <a:off x="329794" y="1652430"/>
            <a:ext cx="4401469" cy="420807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Obesity  </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800" dirty="0">
              <a:solidFill>
                <a:prstClr val="black"/>
              </a:solidFill>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800" dirty="0">
              <a:solidFill>
                <a:prstClr val="black"/>
              </a:solidFill>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Obstruction</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800" dirty="0">
              <a:solidFill>
                <a:prstClr val="black"/>
              </a:solidFill>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lang="en-US" sz="2800" dirty="0">
              <a:solidFill>
                <a:prstClr val="black"/>
              </a:solidFill>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Obstructive sleep apnea </a:t>
            </a:r>
          </a:p>
          <a:p>
            <a:pPr marR="0" lvl="0" algn="l" defTabSz="914400" rtl="0" eaLnBrk="1" fontAlgn="auto" latinLnBrk="0" hangingPunct="1">
              <a:lnSpc>
                <a:spcPct val="107000"/>
              </a:lnSpc>
              <a:spcBef>
                <a:spcPts val="0"/>
              </a:spcBef>
              <a:spcAft>
                <a:spcPts val="0"/>
              </a:spcAft>
              <a:buClrTx/>
              <a:buSzTx/>
              <a:tabLst>
                <a:tab pos="457200" algn="l"/>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descr="Person with cat on face blocking airway">
            <a:extLst>
              <a:ext uri="{FF2B5EF4-FFF2-40B4-BE49-F238E27FC236}">
                <a16:creationId xmlns:a16="http://schemas.microsoft.com/office/drawing/2014/main" id="{9776C62A-10A6-43F0-823F-EC42B9E3C366}"/>
              </a:ext>
            </a:extLst>
          </p:cNvPr>
          <p:cNvPicPr>
            <a:picLocks noChangeAspect="1"/>
          </p:cNvPicPr>
          <p:nvPr/>
        </p:nvPicPr>
        <p:blipFill>
          <a:blip r:embed="rId3"/>
          <a:stretch>
            <a:fillRect/>
          </a:stretch>
        </p:blipFill>
        <p:spPr>
          <a:xfrm>
            <a:off x="4986977" y="1461044"/>
            <a:ext cx="3585398" cy="3589421"/>
          </a:xfrm>
          <a:prstGeom prst="rect">
            <a:avLst/>
          </a:prstGeom>
        </p:spPr>
      </p:pic>
    </p:spTree>
    <p:extLst>
      <p:ext uri="{BB962C8B-B14F-4D97-AF65-F5344CB8AC3E}">
        <p14:creationId xmlns:p14="http://schemas.microsoft.com/office/powerpoint/2010/main" val="3364098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D0F06-CE79-4586-AAF1-C506608F7FFC}"/>
              </a:ext>
            </a:extLst>
          </p:cNvPr>
          <p:cNvSpPr>
            <a:spLocks noGrp="1"/>
          </p:cNvSpPr>
          <p:nvPr>
            <p:ph idx="1"/>
          </p:nvPr>
        </p:nvSpPr>
        <p:spPr>
          <a:xfrm>
            <a:off x="1025320" y="1570846"/>
            <a:ext cx="7093358" cy="4466120"/>
          </a:xfrm>
        </p:spPr>
        <p:txBody>
          <a:bodyPr>
            <a:normAutofit fontScale="92500" lnSpcReduction="10000"/>
          </a:bodyPr>
          <a:lstStyle/>
          <a:p>
            <a:pPr marR="0" lvl="0">
              <a:lnSpc>
                <a:spcPct val="107000"/>
              </a:lnSpc>
              <a:spcBef>
                <a:spcPts val="0"/>
              </a:spcBef>
              <a:spcAft>
                <a:spcPts val="0"/>
              </a:spcAft>
              <a:buFont typeface="Wingdings" panose="05000000000000000000" pitchFamily="2" charset="2"/>
              <a:buChar char="Ø"/>
              <a:tabLst>
                <a:tab pos="457200" algn="l"/>
              </a:tabLst>
            </a:pPr>
            <a:r>
              <a:rPr lang="en-US" sz="2600" dirty="0">
                <a:effectLst/>
                <a:latin typeface="+mn-lt"/>
                <a:ea typeface="Calibri" panose="020F0502020204030204" pitchFamily="34" charset="0"/>
                <a:cs typeface="Arial" panose="020B0604020202020204" pitchFamily="34" charset="0"/>
              </a:rPr>
              <a:t>Demonstrate proper airway management for a patient in respiratory failure or cardiac arrest</a:t>
            </a:r>
          </a:p>
          <a:p>
            <a:pPr marR="0" lvl="0">
              <a:lnSpc>
                <a:spcPct val="107000"/>
              </a:lnSpc>
              <a:spcBef>
                <a:spcPts val="0"/>
              </a:spcBef>
              <a:spcAft>
                <a:spcPts val="0"/>
              </a:spcAft>
              <a:buFont typeface="Wingdings" panose="05000000000000000000" pitchFamily="2" charset="2"/>
              <a:buChar char="Ø"/>
              <a:tabLst>
                <a:tab pos="457200" algn="l"/>
              </a:tabLst>
            </a:pPr>
            <a:endParaRPr lang="en-US" sz="2600" dirty="0">
              <a:effectLst/>
              <a:latin typeface="+mn-lt"/>
              <a:ea typeface="Calibri" panose="020F0502020204030204" pitchFamily="34" charset="0"/>
              <a:cs typeface="Arial" panose="020B0604020202020204" pitchFamily="34" charset="0"/>
            </a:endParaRPr>
          </a:p>
          <a:p>
            <a:pPr marR="0" lvl="0">
              <a:lnSpc>
                <a:spcPct val="107000"/>
              </a:lnSpc>
              <a:spcBef>
                <a:spcPts val="0"/>
              </a:spcBef>
              <a:spcAft>
                <a:spcPts val="0"/>
              </a:spcAft>
              <a:buFont typeface="Wingdings" panose="05000000000000000000" pitchFamily="2" charset="2"/>
              <a:buChar char="Ø"/>
              <a:tabLst>
                <a:tab pos="457200" algn="l"/>
              </a:tabLst>
            </a:pPr>
            <a:r>
              <a:rPr lang="en-US" sz="2600" dirty="0">
                <a:effectLst/>
                <a:latin typeface="+mn-lt"/>
                <a:ea typeface="Calibri" panose="020F0502020204030204" pitchFamily="34" charset="0"/>
                <a:cs typeface="Arial" panose="020B0604020202020204" pitchFamily="34" charset="0"/>
              </a:rPr>
              <a:t>Identify the need to place supraglottic airway  (SGA) device</a:t>
            </a:r>
          </a:p>
          <a:p>
            <a:pPr marR="0" lvl="0">
              <a:lnSpc>
                <a:spcPct val="107000"/>
              </a:lnSpc>
              <a:spcBef>
                <a:spcPts val="0"/>
              </a:spcBef>
              <a:spcAft>
                <a:spcPts val="0"/>
              </a:spcAft>
              <a:buFont typeface="Wingdings" panose="05000000000000000000" pitchFamily="2" charset="2"/>
              <a:buChar char="Ø"/>
              <a:tabLst>
                <a:tab pos="457200" algn="l"/>
              </a:tabLst>
            </a:pPr>
            <a:endParaRPr lang="en-US" sz="2600" dirty="0">
              <a:effectLst/>
              <a:latin typeface="+mn-lt"/>
              <a:ea typeface="Calibri" panose="020F0502020204030204" pitchFamily="34" charset="0"/>
              <a:cs typeface="Arial" panose="020B0604020202020204" pitchFamily="34" charset="0"/>
            </a:endParaRPr>
          </a:p>
          <a:p>
            <a:pPr marR="0" lvl="0">
              <a:lnSpc>
                <a:spcPct val="107000"/>
              </a:lnSpc>
              <a:spcBef>
                <a:spcPts val="0"/>
              </a:spcBef>
              <a:spcAft>
                <a:spcPts val="0"/>
              </a:spcAft>
              <a:buFont typeface="Wingdings" panose="05000000000000000000" pitchFamily="2" charset="2"/>
              <a:buChar char="Ø"/>
              <a:tabLst>
                <a:tab pos="457200" algn="l"/>
              </a:tabLst>
            </a:pPr>
            <a:r>
              <a:rPr lang="en-US" sz="2600" dirty="0">
                <a:effectLst/>
                <a:latin typeface="+mn-lt"/>
                <a:ea typeface="Calibri" panose="020F0502020204030204" pitchFamily="34" charset="0"/>
                <a:cs typeface="Arial" panose="020B0604020202020204" pitchFamily="34" charset="0"/>
              </a:rPr>
              <a:t>Demonstrate the proper technique for placement of a supraglottic airway (SGA) device</a:t>
            </a:r>
          </a:p>
          <a:p>
            <a:pPr marL="0" marR="0" lvl="0" indent="0">
              <a:lnSpc>
                <a:spcPct val="107000"/>
              </a:lnSpc>
              <a:spcBef>
                <a:spcPts val="0"/>
              </a:spcBef>
              <a:spcAft>
                <a:spcPts val="0"/>
              </a:spcAft>
              <a:buNone/>
              <a:tabLst>
                <a:tab pos="457200" algn="l"/>
              </a:tabLst>
            </a:pPr>
            <a:endParaRPr lang="en-US" sz="2600" dirty="0">
              <a:effectLst/>
              <a:latin typeface="+mn-lt"/>
              <a:ea typeface="Calibri" panose="020F0502020204030204" pitchFamily="34" charset="0"/>
              <a:cs typeface="Arial" panose="020B0604020202020204" pitchFamily="34" charset="0"/>
            </a:endParaRPr>
          </a:p>
          <a:p>
            <a:pPr marR="0" lvl="0">
              <a:lnSpc>
                <a:spcPct val="107000"/>
              </a:lnSpc>
              <a:spcBef>
                <a:spcPts val="0"/>
              </a:spcBef>
              <a:spcAft>
                <a:spcPts val="0"/>
              </a:spcAft>
              <a:buFont typeface="Wingdings" panose="05000000000000000000" pitchFamily="2" charset="2"/>
              <a:buChar char="Ø"/>
              <a:tabLst>
                <a:tab pos="457200" algn="l"/>
              </a:tabLst>
            </a:pPr>
            <a:r>
              <a:rPr lang="en-US" sz="2600" dirty="0">
                <a:effectLst/>
                <a:latin typeface="+mn-lt"/>
                <a:ea typeface="Calibri" panose="020F0502020204030204" pitchFamily="34" charset="0"/>
                <a:cs typeface="Arial" panose="020B0604020202020204" pitchFamily="34" charset="0"/>
              </a:rPr>
              <a:t>Explain the importance of continued monitoring of ventilations, waveform capnography, and airway patency</a:t>
            </a:r>
          </a:p>
          <a:p>
            <a:pPr marL="0" marR="0" lvl="0" indent="0" algn="ctr" defTabSz="457200" rtl="0" eaLnBrk="1" fontAlgn="auto" latinLnBrk="0" hangingPunct="1">
              <a:lnSpc>
                <a:spcPct val="100000"/>
              </a:lnSpc>
              <a:spcBef>
                <a:spcPts val="0"/>
              </a:spcBef>
              <a:spcAft>
                <a:spcPts val="0"/>
              </a:spcAft>
              <a:buClr>
                <a:srgbClr val="A53010"/>
              </a:buClr>
              <a:buSzTx/>
              <a:buFont typeface="Wingdings 3" charset="2"/>
              <a:buNone/>
              <a:tabLst/>
              <a:defRPr/>
            </a:pPr>
            <a:endParaRPr lang="en-US" dirty="0">
              <a:latin typeface="+mn-lt"/>
            </a:endParaRPr>
          </a:p>
        </p:txBody>
      </p:sp>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609599"/>
            <a:ext cx="8850385" cy="11520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chemeClr val="accent1"/>
              </a:buClr>
              <a:buSzTx/>
              <a:buFont typeface="Wingdings 3" charset="2"/>
              <a:buNone/>
              <a:tabLst/>
              <a:defRPr/>
            </a:pPr>
            <a:r>
              <a:rPr kumimoji="0" lang="en-US" sz="2400" b="1" i="0" u="none" strike="noStrike" kern="1200" cap="none" spc="0" normalizeH="0" baseline="0" noProof="0" dirty="0">
                <a:ln>
                  <a:noFill/>
                </a:ln>
                <a:solidFill>
                  <a:schemeClr val="tx1">
                    <a:lumMod val="75000"/>
                    <a:lumOff val="25000"/>
                  </a:schemeClr>
                </a:solidFill>
                <a:effectLst/>
                <a:uLnTx/>
                <a:uFillTx/>
                <a:latin typeface="+mn-lt"/>
                <a:ea typeface="Times New Roman" panose="02020603050405020304" pitchFamily="18" charset="0"/>
                <a:cs typeface="+mn-cs"/>
              </a:rPr>
              <a:t>There are objectives the student must master to ensure the proper care of a patient experiencing an airway or breathing emergency</a:t>
            </a:r>
            <a:r>
              <a:rPr kumimoji="0" lang="en-US" sz="2400" b="1" i="1" u="none" strike="noStrike" kern="1200" cap="none" spc="0" normalizeH="0" baseline="0" noProof="0" dirty="0">
                <a:ln>
                  <a:noFill/>
                </a:ln>
                <a:solidFill>
                  <a:schemeClr val="tx1">
                    <a:lumMod val="75000"/>
                    <a:lumOff val="25000"/>
                  </a:schemeClr>
                </a:solidFill>
                <a:effectLst/>
                <a:uLnTx/>
                <a:uFillTx/>
                <a:latin typeface="+mn-lt"/>
                <a:ea typeface="Times New Roman" panose="02020603050405020304" pitchFamily="18" charset="0"/>
                <a:cs typeface="+mn-cs"/>
              </a:rPr>
              <a:t> </a:t>
            </a:r>
          </a:p>
        </p:txBody>
      </p:sp>
    </p:spTree>
    <p:extLst>
      <p:ext uri="{BB962C8B-B14F-4D97-AF65-F5344CB8AC3E}">
        <p14:creationId xmlns:p14="http://schemas.microsoft.com/office/powerpoint/2010/main" val="1633622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Triple ‘Ms</a:t>
            </a: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a:t>
            </a:r>
          </a:p>
        </p:txBody>
      </p:sp>
      <p:sp>
        <p:nvSpPr>
          <p:cNvPr id="6" name="TextBox 5">
            <a:extLst>
              <a:ext uri="{FF2B5EF4-FFF2-40B4-BE49-F238E27FC236}">
                <a16:creationId xmlns:a16="http://schemas.microsoft.com/office/drawing/2014/main" id="{4F8D3FE6-0807-4D20-8236-692DE0ECD531}"/>
              </a:ext>
            </a:extLst>
          </p:cNvPr>
          <p:cNvSpPr txBox="1"/>
          <p:nvPr/>
        </p:nvSpPr>
        <p:spPr>
          <a:xfrm>
            <a:off x="146807" y="1264123"/>
            <a:ext cx="2453271" cy="5130122"/>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Mask Seal </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indent="-228600" defTabSz="914400">
              <a:lnSpc>
                <a:spcPct val="107000"/>
              </a:lnSpc>
              <a:buFont typeface="Wingdings" panose="05000000000000000000" pitchFamily="2" charset="2"/>
              <a:buChar char="Ø"/>
              <a:tabLst>
                <a:tab pos="457200" algn="l"/>
              </a:tabLst>
              <a:defRPr/>
            </a:pPr>
            <a:endParaRPr lang="en-US" sz="2800" dirty="0">
              <a:solidFill>
                <a:prstClr val="black"/>
              </a:solidFill>
              <a:cs typeface="Arial" panose="020B0604020202020204" pitchFamily="34" charset="0"/>
            </a:endParaRPr>
          </a:p>
          <a:p>
            <a:pPr marL="228600" indent="-228600" defTabSz="914400">
              <a:lnSpc>
                <a:spcPct val="107000"/>
              </a:lnSpc>
              <a:buFont typeface="Wingdings" panose="05000000000000000000" pitchFamily="2" charset="2"/>
              <a:buChar char="Ø"/>
              <a:tabLst>
                <a:tab pos="457200" algn="l"/>
              </a:tabLst>
              <a:defRPr/>
            </a:pPr>
            <a:r>
              <a:rPr lang="en-US" sz="2800" dirty="0">
                <a:solidFill>
                  <a:prstClr val="black"/>
                </a:solidFill>
                <a:cs typeface="Arial" panose="020B0604020202020204" pitchFamily="34" charset="0"/>
              </a:rPr>
              <a:t>Male gender</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indent="-228600" defTabSz="914400">
              <a:lnSpc>
                <a:spcPct val="107000"/>
              </a:lnSpc>
              <a:buFont typeface="Wingdings" panose="05000000000000000000" pitchFamily="2" charset="2"/>
              <a:buChar char="Ø"/>
              <a:tabLst>
                <a:tab pos="457200" algn="l"/>
              </a:tabLst>
              <a:defRPr/>
            </a:pPr>
            <a:r>
              <a:rPr lang="en-US" sz="2800" dirty="0">
                <a:solidFill>
                  <a:prstClr val="black"/>
                </a:solidFill>
                <a:cs typeface="Arial" panose="020B0604020202020204" pitchFamily="34" charset="0"/>
              </a:rPr>
              <a:t>Mallampati</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descr="Person with beard ">
            <a:extLst>
              <a:ext uri="{FF2B5EF4-FFF2-40B4-BE49-F238E27FC236}">
                <a16:creationId xmlns:a16="http://schemas.microsoft.com/office/drawing/2014/main" id="{EF238685-16AE-461B-AA34-A66FC0D27921}"/>
              </a:ext>
            </a:extLst>
          </p:cNvPr>
          <p:cNvPicPr>
            <a:picLocks noChangeAspect="1"/>
          </p:cNvPicPr>
          <p:nvPr/>
        </p:nvPicPr>
        <p:blipFill>
          <a:blip r:embed="rId3"/>
          <a:stretch>
            <a:fillRect/>
          </a:stretch>
        </p:blipFill>
        <p:spPr>
          <a:xfrm>
            <a:off x="2919767" y="1026805"/>
            <a:ext cx="2273641" cy="2278500"/>
          </a:xfrm>
          <a:prstGeom prst="rect">
            <a:avLst/>
          </a:prstGeom>
        </p:spPr>
      </p:pic>
      <p:pic>
        <p:nvPicPr>
          <p:cNvPr id="3" name="Picture 2" descr="Sign">
            <a:extLst>
              <a:ext uri="{FF2B5EF4-FFF2-40B4-BE49-F238E27FC236}">
                <a16:creationId xmlns:a16="http://schemas.microsoft.com/office/drawing/2014/main" id="{971A1CD3-8456-483C-9E12-422FCCE1125C}"/>
              </a:ext>
            </a:extLst>
          </p:cNvPr>
          <p:cNvPicPr>
            <a:picLocks noChangeAspect="1"/>
          </p:cNvPicPr>
          <p:nvPr/>
        </p:nvPicPr>
        <p:blipFill>
          <a:blip r:embed="rId4"/>
          <a:stretch>
            <a:fillRect/>
          </a:stretch>
        </p:blipFill>
        <p:spPr>
          <a:xfrm>
            <a:off x="5799990" y="903111"/>
            <a:ext cx="1778649" cy="2564027"/>
          </a:xfrm>
          <a:prstGeom prst="rect">
            <a:avLst/>
          </a:prstGeom>
        </p:spPr>
      </p:pic>
      <p:pic>
        <p:nvPicPr>
          <p:cNvPr id="7" name="Picture 6" descr="Mallampati&#10;score example ">
            <a:extLst>
              <a:ext uri="{FF2B5EF4-FFF2-40B4-BE49-F238E27FC236}">
                <a16:creationId xmlns:a16="http://schemas.microsoft.com/office/drawing/2014/main" id="{3D05DE94-FA70-4EC9-B586-4CB896886FA6}"/>
              </a:ext>
            </a:extLst>
          </p:cNvPr>
          <p:cNvPicPr>
            <a:picLocks noChangeAspect="1"/>
          </p:cNvPicPr>
          <p:nvPr/>
        </p:nvPicPr>
        <p:blipFill>
          <a:blip r:embed="rId5"/>
          <a:stretch>
            <a:fillRect/>
          </a:stretch>
        </p:blipFill>
        <p:spPr>
          <a:xfrm>
            <a:off x="2810478" y="3552694"/>
            <a:ext cx="4425031" cy="2528589"/>
          </a:xfrm>
          <a:prstGeom prst="rect">
            <a:avLst/>
          </a:prstGeom>
        </p:spPr>
      </p:pic>
    </p:spTree>
    <p:extLst>
      <p:ext uri="{BB962C8B-B14F-4D97-AF65-F5344CB8AC3E}">
        <p14:creationId xmlns:p14="http://schemas.microsoft.com/office/powerpoint/2010/main" val="1888075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Age</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4F8D3FE6-0807-4D20-8236-692DE0ECD531}"/>
              </a:ext>
            </a:extLst>
          </p:cNvPr>
          <p:cNvSpPr txBox="1"/>
          <p:nvPr/>
        </p:nvSpPr>
        <p:spPr>
          <a:xfrm>
            <a:off x="453013" y="805830"/>
            <a:ext cx="3904498" cy="6052170"/>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800" dirty="0">
                <a:solidFill>
                  <a:prstClr val="black"/>
                </a:solidFill>
                <a:cs typeface="Arial" panose="020B0604020202020204" pitchFamily="34" charset="0"/>
              </a:rPr>
              <a:t> Age o</a:t>
            </a: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ver 55 is    </a:t>
            </a:r>
          </a:p>
          <a:p>
            <a:pPr marR="0" lvl="0" algn="l" defTabSz="914400" rtl="0" eaLnBrk="1" fontAlgn="auto" latinLnBrk="0" hangingPunct="1">
              <a:lnSpc>
                <a:spcPct val="107000"/>
              </a:lnSpc>
              <a:spcBef>
                <a:spcPts val="0"/>
              </a:spcBef>
              <a:spcAft>
                <a:spcPts val="0"/>
              </a:spcAft>
              <a:buClrTx/>
              <a:buSzTx/>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     associated with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800" dirty="0">
                <a:solidFill>
                  <a:prstClr val="black"/>
                </a:solidFill>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higher risk of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800" dirty="0">
                <a:solidFill>
                  <a:prstClr val="black"/>
                </a:solidFill>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difficult BVM</a:t>
            </a:r>
          </a:p>
          <a:p>
            <a:pPr marR="0" lvl="0" algn="l" defTabSz="914400" rtl="0" eaLnBrk="1" fontAlgn="auto" latinLnBrk="0" hangingPunct="1">
              <a:lnSpc>
                <a:spcPct val="107000"/>
              </a:lnSpc>
              <a:spcBef>
                <a:spcPts val="0"/>
              </a:spcBef>
              <a:spcAft>
                <a:spcPts val="0"/>
              </a:spcAft>
              <a:buClrTx/>
              <a:buSzTx/>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Loss </a:t>
            </a:r>
            <a:r>
              <a:rPr lang="en-US" sz="2800" dirty="0">
                <a:solidFill>
                  <a:prstClr val="black"/>
                </a:solidFill>
                <a:cs typeface="Arial" panose="020B0604020202020204" pitchFamily="34" charset="0"/>
              </a:rPr>
              <a:t>of </a:t>
            </a:r>
          </a:p>
          <a:p>
            <a:pPr marR="0" lvl="0" algn="l" defTabSz="914400" rtl="0" eaLnBrk="1" fontAlgn="auto" latinLnBrk="0" hangingPunct="1">
              <a:lnSpc>
                <a:spcPct val="107000"/>
              </a:lnSpc>
              <a:spcBef>
                <a:spcPts val="0"/>
              </a:spcBef>
              <a:spcAft>
                <a:spcPts val="0"/>
              </a:spcAft>
              <a:buClrTx/>
              <a:buSzTx/>
              <a:tabLst>
                <a:tab pos="457200" algn="l"/>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     musculature and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800" dirty="0">
                <a:solidFill>
                  <a:prstClr val="black"/>
                </a:solidFill>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upper airway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800" dirty="0">
                <a:solidFill>
                  <a:prstClr val="black"/>
                </a:solidFill>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tissues </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indent="-228600" defTabSz="914400">
              <a:lnSpc>
                <a:spcPct val="107000"/>
              </a:lnSpc>
              <a:buFont typeface="Wingdings" panose="05000000000000000000" pitchFamily="2" charset="2"/>
              <a:buChar char="Ø"/>
              <a:tabLst>
                <a:tab pos="457200" algn="l"/>
              </a:tabLst>
              <a:defRPr/>
            </a:pPr>
            <a:r>
              <a:rPr lang="en-US" sz="2800" dirty="0">
                <a:cs typeface="Arial" panose="020B0604020202020204" pitchFamily="34" charset="0"/>
              </a:rPr>
              <a:t>Loss of elasticity </a:t>
            </a:r>
          </a:p>
          <a:p>
            <a:pPr defTabSz="914400">
              <a:lnSpc>
                <a:spcPct val="107000"/>
              </a:lnSpc>
              <a:tabLst>
                <a:tab pos="457200" algn="l"/>
              </a:tabLst>
              <a:defRPr/>
            </a:pPr>
            <a:r>
              <a:rPr lang="en-US" sz="2800" dirty="0">
                <a:cs typeface="Arial" panose="020B0604020202020204" pitchFamily="34" charset="0"/>
              </a:rPr>
              <a:t>     of tissues </a:t>
            </a: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descr="An old person drinking water from a glass&#10;&#10;Description automatically generated">
            <a:extLst>
              <a:ext uri="{FF2B5EF4-FFF2-40B4-BE49-F238E27FC236}">
                <a16:creationId xmlns:a16="http://schemas.microsoft.com/office/drawing/2014/main" id="{8225385D-D1C5-8C66-9282-30C6F2B2BC0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0" y="1917299"/>
            <a:ext cx="3057885" cy="2037316"/>
          </a:xfrm>
          <a:prstGeom prst="rect">
            <a:avLst/>
          </a:prstGeom>
        </p:spPr>
      </p:pic>
    </p:spTree>
    <p:extLst>
      <p:ext uri="{BB962C8B-B14F-4D97-AF65-F5344CB8AC3E}">
        <p14:creationId xmlns:p14="http://schemas.microsoft.com/office/powerpoint/2010/main" val="1418030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No teeth</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4F8D3FE6-0807-4D20-8236-692DE0ECD531}"/>
              </a:ext>
            </a:extLst>
          </p:cNvPr>
          <p:cNvSpPr txBox="1"/>
          <p:nvPr/>
        </p:nvSpPr>
        <p:spPr>
          <a:xfrm>
            <a:off x="248755" y="903111"/>
            <a:ext cx="3745053" cy="5395323"/>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Leave dentures in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700" dirty="0">
                <a:solidFill>
                  <a:prstClr val="black"/>
                </a:solidFill>
                <a:cs typeface="Arial" panose="020B0604020202020204" pitchFamily="34" charset="0"/>
              </a:rPr>
              <a:t>    </a:t>
            </a: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during BVM</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Remove dentures for   </a:t>
            </a:r>
          </a:p>
          <a:p>
            <a:pPr marR="0" lvl="0" algn="l" defTabSz="914400" rtl="0" eaLnBrk="1" fontAlgn="auto" latinLnBrk="0" hangingPunct="1">
              <a:lnSpc>
                <a:spcPct val="107000"/>
              </a:lnSpc>
              <a:spcBef>
                <a:spcPts val="0"/>
              </a:spcBef>
              <a:spcAft>
                <a:spcPts val="0"/>
              </a:spcAft>
              <a:buClrTx/>
              <a:buSzTx/>
              <a:tabLst>
                <a:tab pos="457200" algn="l"/>
              </a:tabLst>
              <a:defRPr/>
            </a:pP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    intubation</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May insert gauze in </a:t>
            </a:r>
          </a:p>
          <a:p>
            <a:pPr marR="0" lvl="0" algn="l" defTabSz="914400" rtl="0" eaLnBrk="1" fontAlgn="auto" latinLnBrk="0" hangingPunct="1">
              <a:lnSpc>
                <a:spcPct val="107000"/>
              </a:lnSpc>
              <a:spcBef>
                <a:spcPts val="0"/>
              </a:spcBef>
              <a:spcAft>
                <a:spcPts val="0"/>
              </a:spcAft>
              <a:buClrTx/>
              <a:buSzTx/>
              <a:tabLst>
                <a:tab pos="457200" algn="l"/>
              </a:tabLst>
              <a:defRPr/>
            </a:pP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    cheek to improve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700" dirty="0">
                <a:solidFill>
                  <a:prstClr val="black"/>
                </a:solidFill>
                <a:cs typeface="Arial" panose="020B0604020202020204" pitchFamily="34" charset="0"/>
              </a:rPr>
              <a:t>    </a:t>
            </a: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mask seal</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Roll lower lip down </a:t>
            </a:r>
          </a:p>
          <a:p>
            <a:pPr marR="0" lvl="0" algn="l" defTabSz="914400" rtl="0" eaLnBrk="1" fontAlgn="auto" latinLnBrk="0" hangingPunct="1">
              <a:lnSpc>
                <a:spcPct val="107000"/>
              </a:lnSpc>
              <a:spcBef>
                <a:spcPts val="0"/>
              </a:spcBef>
              <a:spcAft>
                <a:spcPts val="0"/>
              </a:spcAft>
              <a:buClrTx/>
              <a:buSzTx/>
              <a:tabLst>
                <a:tab pos="457200" algn="l"/>
              </a:tabLst>
              <a:defRPr/>
            </a:pP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    towards the chin and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700" dirty="0">
                <a:solidFill>
                  <a:prstClr val="black"/>
                </a:solidFill>
                <a:cs typeface="Arial" panose="020B0604020202020204" pitchFamily="34" charset="0"/>
              </a:rPr>
              <a:t>    </a:t>
            </a: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seal mask against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700" dirty="0">
                <a:solidFill>
                  <a:prstClr val="black"/>
                </a:solidFill>
                <a:cs typeface="Arial" panose="020B0604020202020204" pitchFamily="34" charset="0"/>
              </a:rPr>
              <a:t>    </a:t>
            </a: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inner mucosal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700" dirty="0">
                <a:solidFill>
                  <a:prstClr val="black"/>
                </a:solidFill>
                <a:cs typeface="Arial" panose="020B0604020202020204" pitchFamily="34" charset="0"/>
              </a:rPr>
              <a:t>    </a:t>
            </a:r>
            <a:r>
              <a:rPr kumimoji="0" lang="en-US" sz="2700" b="0" i="0" u="none" strike="noStrike" kern="1200" cap="none" spc="0" normalizeH="0" baseline="0" noProof="0" dirty="0">
                <a:ln>
                  <a:noFill/>
                </a:ln>
                <a:solidFill>
                  <a:prstClr val="black"/>
                </a:solidFill>
                <a:effectLst/>
                <a:uLnTx/>
                <a:uFillTx/>
                <a:ea typeface="+mn-ea"/>
                <a:cs typeface="Arial" panose="020B0604020202020204" pitchFamily="34" charset="0"/>
              </a:rPr>
              <a:t>surface</a:t>
            </a:r>
            <a:endPar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3" name="Picture 2" descr="Image of challenges of related to BVM when patient does not have teeth and considerations ">
            <a:extLst>
              <a:ext uri="{FF2B5EF4-FFF2-40B4-BE49-F238E27FC236}">
                <a16:creationId xmlns:a16="http://schemas.microsoft.com/office/drawing/2014/main" id="{C66E24C1-BCE5-4E86-9029-CEC7696C66BA}"/>
              </a:ext>
            </a:extLst>
          </p:cNvPr>
          <p:cNvPicPr>
            <a:picLocks noChangeAspect="1"/>
          </p:cNvPicPr>
          <p:nvPr/>
        </p:nvPicPr>
        <p:blipFill>
          <a:blip r:embed="rId3"/>
          <a:stretch>
            <a:fillRect/>
          </a:stretch>
        </p:blipFill>
        <p:spPr>
          <a:xfrm>
            <a:off x="4196459" y="1651268"/>
            <a:ext cx="4005415" cy="2259245"/>
          </a:xfrm>
          <a:prstGeom prst="rect">
            <a:avLst/>
          </a:prstGeom>
        </p:spPr>
      </p:pic>
    </p:spTree>
    <p:extLst>
      <p:ext uri="{BB962C8B-B14F-4D97-AF65-F5344CB8AC3E}">
        <p14:creationId xmlns:p14="http://schemas.microsoft.com/office/powerpoint/2010/main" val="3502652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Airway Management with SGAs (&amp; other Adjuncts)</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4F8D3FE6-0807-4D20-8236-692DE0ECD531}"/>
              </a:ext>
            </a:extLst>
          </p:cNvPr>
          <p:cNvSpPr txBox="1"/>
          <p:nvPr/>
        </p:nvSpPr>
        <p:spPr>
          <a:xfrm>
            <a:off x="313151" y="951045"/>
            <a:ext cx="8684041" cy="932756"/>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lang="en-US" sz="2600" dirty="0">
                <a:solidFill>
                  <a:prstClr val="black"/>
                </a:solidFill>
                <a:latin typeface="Arial" panose="020B0604020202020204" pitchFamily="34" charset="0"/>
                <a:cs typeface="Arial" panose="020B0604020202020204" pitchFamily="34" charset="0"/>
              </a:rPr>
              <a:t>Some adjuncts authorized in the WA DOH/EMS  </a:t>
            </a:r>
          </a:p>
          <a:p>
            <a:pPr marR="0" lvl="0" algn="l" defTabSz="914400" rtl="0" eaLnBrk="1" fontAlgn="auto" latinLnBrk="0" hangingPunct="1">
              <a:lnSpc>
                <a:spcPct val="107000"/>
              </a:lnSpc>
              <a:spcBef>
                <a:spcPts val="0"/>
              </a:spcBef>
              <a:spcAft>
                <a:spcPts val="0"/>
              </a:spcAft>
              <a:buClrTx/>
              <a:buSzTx/>
              <a:tabLst>
                <a:tab pos="457200" algn="l"/>
              </a:tabLst>
              <a:defRPr/>
            </a:pPr>
            <a:r>
              <a:rPr lang="en-US" sz="2600" dirty="0">
                <a:solidFill>
                  <a:prstClr val="black"/>
                </a:solidFill>
                <a:latin typeface="Arial" panose="020B0604020202020204" pitchFamily="34" charset="0"/>
                <a:cs typeface="Arial" panose="020B0604020202020204" pitchFamily="34" charset="0"/>
              </a:rPr>
              <a:t>              ‘Scope of Practice’ for EMTs are not true </a:t>
            </a:r>
            <a:r>
              <a:rPr lang="en-US" sz="2700" dirty="0">
                <a:solidFill>
                  <a:prstClr val="black"/>
                </a:solidFill>
                <a:latin typeface="Arial" panose="020B0604020202020204" pitchFamily="34" charset="0"/>
                <a:cs typeface="Arial" panose="020B0604020202020204" pitchFamily="34" charset="0"/>
              </a:rPr>
              <a:t>‘SGAs’</a:t>
            </a:r>
            <a:endPar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descr="Picture of i-gel SGA">
            <a:extLst>
              <a:ext uri="{FF2B5EF4-FFF2-40B4-BE49-F238E27FC236}">
                <a16:creationId xmlns:a16="http://schemas.microsoft.com/office/drawing/2014/main" id="{60E986F1-B667-4B73-B893-CAC29E9AEFD8}"/>
              </a:ext>
            </a:extLst>
          </p:cNvPr>
          <p:cNvPicPr>
            <a:picLocks noChangeAspect="1"/>
          </p:cNvPicPr>
          <p:nvPr/>
        </p:nvPicPr>
        <p:blipFill>
          <a:blip r:embed="rId3"/>
          <a:stretch>
            <a:fillRect/>
          </a:stretch>
        </p:blipFill>
        <p:spPr>
          <a:xfrm rot="5400000">
            <a:off x="617828" y="1535607"/>
            <a:ext cx="1875979" cy="2709282"/>
          </a:xfrm>
          <a:prstGeom prst="rect">
            <a:avLst/>
          </a:prstGeom>
        </p:spPr>
      </p:pic>
      <p:sp>
        <p:nvSpPr>
          <p:cNvPr id="17" name="TextBox 16">
            <a:extLst>
              <a:ext uri="{FF2B5EF4-FFF2-40B4-BE49-F238E27FC236}">
                <a16:creationId xmlns:a16="http://schemas.microsoft.com/office/drawing/2014/main" id="{1D783D2E-F5E8-4B95-B031-F9D062D197F1}"/>
              </a:ext>
            </a:extLst>
          </p:cNvPr>
          <p:cNvSpPr txBox="1"/>
          <p:nvPr/>
        </p:nvSpPr>
        <p:spPr>
          <a:xfrm>
            <a:off x="1257275" y="3896695"/>
            <a:ext cx="9164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i-gel</a:t>
            </a:r>
          </a:p>
        </p:txBody>
      </p:sp>
      <p:pic>
        <p:nvPicPr>
          <p:cNvPr id="19" name="Picture 18" descr="Picture of King LTS-D SGA">
            <a:extLst>
              <a:ext uri="{FF2B5EF4-FFF2-40B4-BE49-F238E27FC236}">
                <a16:creationId xmlns:a16="http://schemas.microsoft.com/office/drawing/2014/main" id="{51535F58-CAE6-4314-871F-238FF002813D}"/>
              </a:ext>
            </a:extLst>
          </p:cNvPr>
          <p:cNvPicPr>
            <a:picLocks noChangeAspect="1"/>
          </p:cNvPicPr>
          <p:nvPr/>
        </p:nvPicPr>
        <p:blipFill>
          <a:blip r:embed="rId4"/>
          <a:stretch>
            <a:fillRect/>
          </a:stretch>
        </p:blipFill>
        <p:spPr>
          <a:xfrm rot="5400000">
            <a:off x="3609707" y="2090501"/>
            <a:ext cx="1795043" cy="2851217"/>
          </a:xfrm>
          <a:prstGeom prst="rect">
            <a:avLst/>
          </a:prstGeom>
        </p:spPr>
      </p:pic>
      <p:sp>
        <p:nvSpPr>
          <p:cNvPr id="20" name="TextBox 19">
            <a:extLst>
              <a:ext uri="{FF2B5EF4-FFF2-40B4-BE49-F238E27FC236}">
                <a16:creationId xmlns:a16="http://schemas.microsoft.com/office/drawing/2014/main" id="{B704C407-6FED-4DC4-8136-19F5DFAD23F4}"/>
              </a:ext>
            </a:extLst>
          </p:cNvPr>
          <p:cNvSpPr txBox="1"/>
          <p:nvPr/>
        </p:nvSpPr>
        <p:spPr>
          <a:xfrm>
            <a:off x="3749990" y="4496800"/>
            <a:ext cx="141824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King LTS-D</a:t>
            </a:r>
          </a:p>
        </p:txBody>
      </p:sp>
      <p:pic>
        <p:nvPicPr>
          <p:cNvPr id="22" name="Picture 21" descr="Picture of LMA supreme SGA">
            <a:extLst>
              <a:ext uri="{FF2B5EF4-FFF2-40B4-BE49-F238E27FC236}">
                <a16:creationId xmlns:a16="http://schemas.microsoft.com/office/drawing/2014/main" id="{560CA71B-36E4-4638-83C2-F8D280F491E1}"/>
              </a:ext>
            </a:extLst>
          </p:cNvPr>
          <p:cNvPicPr>
            <a:picLocks noChangeAspect="1"/>
          </p:cNvPicPr>
          <p:nvPr/>
        </p:nvPicPr>
        <p:blipFill>
          <a:blip r:embed="rId5"/>
          <a:stretch>
            <a:fillRect/>
          </a:stretch>
        </p:blipFill>
        <p:spPr>
          <a:xfrm>
            <a:off x="6171637" y="3167263"/>
            <a:ext cx="2525851" cy="1750829"/>
          </a:xfrm>
          <a:prstGeom prst="rect">
            <a:avLst/>
          </a:prstGeom>
        </p:spPr>
      </p:pic>
      <p:sp>
        <p:nvSpPr>
          <p:cNvPr id="23" name="TextBox 22">
            <a:extLst>
              <a:ext uri="{FF2B5EF4-FFF2-40B4-BE49-F238E27FC236}">
                <a16:creationId xmlns:a16="http://schemas.microsoft.com/office/drawing/2014/main" id="{DF3C01F1-5D1A-4948-9F11-99EF392183E0}"/>
              </a:ext>
            </a:extLst>
          </p:cNvPr>
          <p:cNvSpPr txBox="1"/>
          <p:nvPr/>
        </p:nvSpPr>
        <p:spPr>
          <a:xfrm>
            <a:off x="6407699" y="5023368"/>
            <a:ext cx="1618768" cy="369332"/>
          </a:xfrm>
          <a:prstGeom prst="rect">
            <a:avLst/>
          </a:prstGeom>
          <a:noFill/>
        </p:spPr>
        <p:txBody>
          <a:bodyPr wrap="square" rtlCol="0">
            <a:spAutoFit/>
          </a:bodyPr>
          <a:lstStyle/>
          <a:p>
            <a:r>
              <a:rPr lang="en-US" dirty="0"/>
              <a:t>LMA </a:t>
            </a:r>
            <a:r>
              <a:rPr lang="en-US" dirty="0">
                <a:latin typeface="Arial" panose="020B0604020202020204" pitchFamily="34" charset="0"/>
                <a:cs typeface="Arial" panose="020B0604020202020204" pitchFamily="34" charset="0"/>
              </a:rPr>
              <a:t>Supreme</a:t>
            </a:r>
          </a:p>
        </p:txBody>
      </p:sp>
    </p:spTree>
    <p:extLst>
      <p:ext uri="{BB962C8B-B14F-4D97-AF65-F5344CB8AC3E}">
        <p14:creationId xmlns:p14="http://schemas.microsoft.com/office/powerpoint/2010/main" val="3829841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Airway Management with SGAs (&amp; other Adjuncts)</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4F8D3FE6-0807-4D20-8236-692DE0ECD531}"/>
              </a:ext>
            </a:extLst>
          </p:cNvPr>
          <p:cNvSpPr txBox="1"/>
          <p:nvPr/>
        </p:nvSpPr>
        <p:spPr>
          <a:xfrm>
            <a:off x="1264407" y="792833"/>
            <a:ext cx="5962390" cy="5726632"/>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Indications</a:t>
            </a:r>
          </a:p>
          <a:p>
            <a:pPr marL="685800" lvl="1" indent="-228600" defTabSz="914400">
              <a:lnSpc>
                <a:spcPct val="107000"/>
              </a:lnSpc>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Failure to protect the airway</a:t>
            </a:r>
          </a:p>
          <a:p>
            <a:pPr marL="685800" lvl="1" indent="-228600" defTabSz="914400">
              <a:lnSpc>
                <a:spcPct val="107000"/>
              </a:lnSpc>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Cardiac arrest</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Contraindications</a:t>
            </a:r>
          </a:p>
          <a:p>
            <a:pPr marL="685800" lvl="1" indent="-228600" defTabSz="914400">
              <a:lnSpc>
                <a:spcPct val="107000"/>
              </a:lnSpc>
              <a:buFont typeface="Wingdings" panose="05000000000000000000" pitchFamily="2" charset="2"/>
              <a:buChar char="Ø"/>
              <a:tabLst>
                <a:tab pos="457200" algn="l"/>
              </a:tabLst>
              <a:defRPr/>
            </a:pPr>
            <a:r>
              <a:rPr lang="en-US" sz="2400" dirty="0">
                <a:solidFill>
                  <a:prstClr val="black"/>
                </a:solidFill>
                <a:latin typeface="+mj-lt"/>
                <a:cs typeface="Arial" panose="020B0604020202020204" pitchFamily="34" charset="0"/>
              </a:rPr>
              <a:t>Awake patient </a:t>
            </a:r>
          </a:p>
          <a:p>
            <a:pPr marL="685800" lvl="1" indent="-228600" defTabSz="914400">
              <a:lnSpc>
                <a:spcPct val="107000"/>
              </a:lnSpc>
              <a:buFont typeface="Wingdings" panose="05000000000000000000" pitchFamily="2" charset="2"/>
              <a:buChar char="Ø"/>
              <a:tabLst>
                <a:tab pos="457200" algn="l"/>
              </a:tabLst>
              <a:defRPr/>
            </a:pPr>
            <a:r>
              <a:rPr lang="en-US" sz="2400" dirty="0">
                <a:solidFill>
                  <a:prstClr val="black"/>
                </a:solidFill>
                <a:latin typeface="+mj-lt"/>
                <a:cs typeface="Arial" panose="020B0604020202020204" pitchFamily="34" charset="0"/>
              </a:rPr>
              <a:t>Intact airway reflexes </a:t>
            </a:r>
          </a:p>
          <a:p>
            <a:pPr marL="685800" lvl="1" indent="-228600" defTabSz="914400">
              <a:lnSpc>
                <a:spcPct val="107000"/>
              </a:lnSpc>
              <a:buFont typeface="Wingdings" panose="05000000000000000000" pitchFamily="2" charset="2"/>
              <a:buChar char="Ø"/>
              <a:tabLst>
                <a:tab pos="457200" algn="l"/>
              </a:tabLst>
              <a:defRPr/>
            </a:pPr>
            <a:r>
              <a:rPr lang="en-US" sz="2400" dirty="0">
                <a:solidFill>
                  <a:prstClr val="black"/>
                </a:solidFill>
                <a:latin typeface="+mj-lt"/>
                <a:cs typeface="Arial" panose="020B0604020202020204" pitchFamily="34" charset="0"/>
              </a:rPr>
              <a:t>Caustic substance ingestion</a:t>
            </a:r>
          </a:p>
          <a:p>
            <a:pPr marL="685800" lvl="1" indent="-228600" defTabSz="914400">
              <a:lnSpc>
                <a:spcPct val="107000"/>
              </a:lnSpc>
              <a:buFont typeface="Wingdings" panose="05000000000000000000" pitchFamily="2" charset="2"/>
              <a:buChar char="Ø"/>
              <a:tabLst>
                <a:tab pos="457200" algn="l"/>
              </a:tabLst>
              <a:defRPr/>
            </a:pPr>
            <a:r>
              <a:rPr lang="en-US" sz="2400" dirty="0">
                <a:solidFill>
                  <a:prstClr val="black"/>
                </a:solidFill>
                <a:latin typeface="+mj-lt"/>
                <a:cs typeface="Arial" panose="020B0604020202020204" pitchFamily="34" charset="0"/>
              </a:rPr>
              <a:t>Esophageal trauma or disease</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Complications</a:t>
            </a:r>
          </a:p>
          <a:p>
            <a:pPr marL="685800" lvl="1" indent="-228600" defTabSz="914400">
              <a:lnSpc>
                <a:spcPct val="107000"/>
              </a:lnSpc>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Aspiration</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Limitations</a:t>
            </a:r>
          </a:p>
          <a:p>
            <a:pPr marL="685800" lvl="1" indent="-228600" defTabSz="914400">
              <a:lnSpc>
                <a:spcPct val="107000"/>
              </a:lnSpc>
              <a:buFont typeface="Wingdings" panose="05000000000000000000" pitchFamily="2" charset="2"/>
              <a:buChar char="Ø"/>
              <a:tabLst>
                <a:tab pos="457200" algn="l"/>
              </a:tabLst>
              <a:defRPr/>
            </a:pPr>
            <a:r>
              <a:rPr lang="en-US" sz="2400" dirty="0">
                <a:solidFill>
                  <a:prstClr val="black"/>
                </a:solidFill>
                <a:latin typeface="+mj-lt"/>
                <a:cs typeface="Arial" panose="020B0604020202020204" pitchFamily="34" charset="0"/>
              </a:rPr>
              <a:t>Airway swelling</a:t>
            </a:r>
          </a:p>
          <a:p>
            <a:pPr marL="685800" lvl="1" indent="-228600" defTabSz="914400">
              <a:lnSpc>
                <a:spcPct val="107000"/>
              </a:lnSpc>
              <a:buFont typeface="Wingdings" panose="05000000000000000000" pitchFamily="2" charset="2"/>
              <a:buChar char="Ø"/>
              <a:tabLst>
                <a:tab pos="457200" algn="l"/>
              </a:tabLst>
              <a:defRPr/>
            </a:pPr>
            <a:r>
              <a:rPr lang="en-US" sz="2400" dirty="0">
                <a:solidFill>
                  <a:prstClr val="black"/>
                </a:solidFill>
                <a:latin typeface="+mj-lt"/>
                <a:cs typeface="Arial" panose="020B0604020202020204" pitchFamily="34" charset="0"/>
              </a:rPr>
              <a:t>Airway obstruction</a:t>
            </a:r>
          </a:p>
          <a:p>
            <a:pPr marL="685800" lvl="1" indent="-228600" defTabSz="914400">
              <a:lnSpc>
                <a:spcPct val="107000"/>
              </a:lnSpc>
              <a:buFont typeface="Wingdings" panose="05000000000000000000" pitchFamily="2" charset="2"/>
              <a:buChar char="Ø"/>
              <a:tabLst>
                <a:tab pos="457200" algn="l"/>
              </a:tabLst>
              <a:defRPr/>
            </a:pPr>
            <a:r>
              <a:rPr lang="en-US" sz="2400" dirty="0">
                <a:solidFill>
                  <a:prstClr val="black"/>
                </a:solidFill>
                <a:latin typeface="+mj-lt"/>
                <a:cs typeface="Arial" panose="020B0604020202020204" pitchFamily="34" charset="0"/>
              </a:rPr>
              <a:t>High airway pressures</a:t>
            </a:r>
          </a:p>
        </p:txBody>
      </p:sp>
    </p:spTree>
    <p:extLst>
      <p:ext uri="{BB962C8B-B14F-4D97-AF65-F5344CB8AC3E}">
        <p14:creationId xmlns:p14="http://schemas.microsoft.com/office/powerpoint/2010/main" val="248898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EMT I99 Paramedic - Advanced Skills: Supraglottic Airway Device - EMTprep.com">
            <a:hlinkClick r:id="" action="ppaction://media"/>
            <a:extLst>
              <a:ext uri="{FF2B5EF4-FFF2-40B4-BE49-F238E27FC236}">
                <a16:creationId xmlns:a16="http://schemas.microsoft.com/office/drawing/2014/main" id="{4BE09A0B-24ED-4D05-AAFD-F43CAF20BD85}"/>
              </a:ext>
            </a:extLst>
          </p:cNvPr>
          <p:cNvPicPr>
            <a:picLocks noRot="1" noChangeAspect="1"/>
          </p:cNvPicPr>
          <p:nvPr>
            <a:videoFile r:link="rId1"/>
          </p:nvPr>
        </p:nvPicPr>
        <p:blipFill>
          <a:blip r:embed="rId4"/>
          <a:stretch>
            <a:fillRect/>
          </a:stretch>
        </p:blipFill>
        <p:spPr>
          <a:xfrm>
            <a:off x="1072339" y="1379992"/>
            <a:ext cx="6999322" cy="3937120"/>
          </a:xfrm>
          <a:prstGeom prst="rect">
            <a:avLst/>
          </a:prstGeom>
        </p:spPr>
      </p:pic>
      <p:sp>
        <p:nvSpPr>
          <p:cNvPr id="8" name="Title 7">
            <a:extLst>
              <a:ext uri="{FF2B5EF4-FFF2-40B4-BE49-F238E27FC236}">
                <a16:creationId xmlns:a16="http://schemas.microsoft.com/office/drawing/2014/main" id="{704F2BF8-C9A3-4DE7-97E0-0B47E5A3DA1C}"/>
              </a:ext>
            </a:extLst>
          </p:cNvPr>
          <p:cNvSpPr txBox="1">
            <a:spLocks noGrp="1"/>
          </p:cNvSpPr>
          <p:nvPr>
            <p:ph type="title"/>
          </p:nvPr>
        </p:nvSpPr>
        <p:spPr>
          <a:xfrm>
            <a:off x="794385" y="682857"/>
            <a:ext cx="755523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NREMT SGA General Insertion Technique</a:t>
            </a:r>
          </a:p>
        </p:txBody>
      </p:sp>
    </p:spTree>
    <p:extLst>
      <p:ext uri="{BB962C8B-B14F-4D97-AF65-F5344CB8AC3E}">
        <p14:creationId xmlns:p14="http://schemas.microsoft.com/office/powerpoint/2010/main" val="91457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i-gel®</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9" name="Picture 8" descr="Image components of i-gel">
            <a:extLst>
              <a:ext uri="{FF2B5EF4-FFF2-40B4-BE49-F238E27FC236}">
                <a16:creationId xmlns:a16="http://schemas.microsoft.com/office/drawing/2014/main" id="{586F1858-3CB9-4524-ACA2-6613EA7CDED2}"/>
              </a:ext>
            </a:extLst>
          </p:cNvPr>
          <p:cNvPicPr>
            <a:picLocks noChangeAspect="1"/>
          </p:cNvPicPr>
          <p:nvPr/>
        </p:nvPicPr>
        <p:blipFill>
          <a:blip r:embed="rId3"/>
          <a:stretch>
            <a:fillRect/>
          </a:stretch>
        </p:blipFill>
        <p:spPr>
          <a:xfrm>
            <a:off x="1726558" y="903111"/>
            <a:ext cx="5690881" cy="5234769"/>
          </a:xfrm>
          <a:prstGeom prst="rect">
            <a:avLst/>
          </a:prstGeom>
        </p:spPr>
      </p:pic>
    </p:spTree>
    <p:extLst>
      <p:ext uri="{BB962C8B-B14F-4D97-AF65-F5344CB8AC3E}">
        <p14:creationId xmlns:p14="http://schemas.microsoft.com/office/powerpoint/2010/main" val="1798839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i-gel®</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8" name="TextBox 7" descr="i-gel video">
            <a:extLst>
              <a:ext uri="{FF2B5EF4-FFF2-40B4-BE49-F238E27FC236}">
                <a16:creationId xmlns:a16="http://schemas.microsoft.com/office/drawing/2014/main" id="{5FC39973-F866-45F8-8329-8838E10260B2}"/>
              </a:ext>
            </a:extLst>
          </p:cNvPr>
          <p:cNvSpPr txBox="1"/>
          <p:nvPr/>
        </p:nvSpPr>
        <p:spPr>
          <a:xfrm>
            <a:off x="8387644" y="230293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picture of i-gel SGA">
            <a:extLst>
              <a:ext uri="{FF2B5EF4-FFF2-40B4-BE49-F238E27FC236}">
                <a16:creationId xmlns:a16="http://schemas.microsoft.com/office/drawing/2014/main" id="{5888F026-A8DE-4DE5-80F1-C72340175952}"/>
              </a:ext>
            </a:extLst>
          </p:cNvPr>
          <p:cNvPicPr>
            <a:picLocks noChangeAspect="1"/>
          </p:cNvPicPr>
          <p:nvPr/>
        </p:nvPicPr>
        <p:blipFill>
          <a:blip r:embed="rId4"/>
          <a:stretch>
            <a:fillRect/>
          </a:stretch>
        </p:blipFill>
        <p:spPr>
          <a:xfrm>
            <a:off x="1418193" y="5375679"/>
            <a:ext cx="6307614" cy="799909"/>
          </a:xfrm>
          <a:prstGeom prst="rect">
            <a:avLst/>
          </a:prstGeom>
        </p:spPr>
      </p:pic>
      <p:pic>
        <p:nvPicPr>
          <p:cNvPr id="13" name="Online Media 12" title="Introducing the i-gel® supraglottic airway from Intersurgical">
            <a:hlinkClick r:id="" action="ppaction://media"/>
            <a:extLst>
              <a:ext uri="{FF2B5EF4-FFF2-40B4-BE49-F238E27FC236}">
                <a16:creationId xmlns:a16="http://schemas.microsoft.com/office/drawing/2014/main" id="{382CF121-8ACC-4863-95FE-BEB6876EED1A}"/>
              </a:ext>
            </a:extLst>
          </p:cNvPr>
          <p:cNvPicPr>
            <a:picLocks noRot="1" noChangeAspect="1"/>
          </p:cNvPicPr>
          <p:nvPr>
            <a:videoFile r:link="rId1"/>
          </p:nvPr>
        </p:nvPicPr>
        <p:blipFill>
          <a:blip r:embed="rId5"/>
          <a:stretch>
            <a:fillRect/>
          </a:stretch>
        </p:blipFill>
        <p:spPr>
          <a:xfrm>
            <a:off x="895617" y="952538"/>
            <a:ext cx="7352763" cy="4154311"/>
          </a:xfrm>
          <a:prstGeom prst="rect">
            <a:avLst/>
          </a:prstGeom>
        </p:spPr>
      </p:pic>
    </p:spTree>
    <p:extLst>
      <p:ext uri="{BB962C8B-B14F-4D97-AF65-F5344CB8AC3E}">
        <p14:creationId xmlns:p14="http://schemas.microsoft.com/office/powerpoint/2010/main" val="11780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i-gel®</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3" name="Picture 2" descr="Picture of i-gel steps">
            <a:extLst>
              <a:ext uri="{FF2B5EF4-FFF2-40B4-BE49-F238E27FC236}">
                <a16:creationId xmlns:a16="http://schemas.microsoft.com/office/drawing/2014/main" id="{D74F9590-B1B7-4221-8567-0971201330B2}"/>
              </a:ext>
            </a:extLst>
          </p:cNvPr>
          <p:cNvPicPr>
            <a:picLocks noChangeAspect="1"/>
          </p:cNvPicPr>
          <p:nvPr/>
        </p:nvPicPr>
        <p:blipFill>
          <a:blip r:embed="rId3"/>
          <a:stretch>
            <a:fillRect/>
          </a:stretch>
        </p:blipFill>
        <p:spPr>
          <a:xfrm>
            <a:off x="451882" y="930487"/>
            <a:ext cx="8240233" cy="1594663"/>
          </a:xfrm>
          <a:prstGeom prst="rect">
            <a:avLst/>
          </a:prstGeom>
        </p:spPr>
      </p:pic>
      <p:pic>
        <p:nvPicPr>
          <p:cNvPr id="7" name="Picture 6" descr="Picture of i-gel placement ">
            <a:extLst>
              <a:ext uri="{FF2B5EF4-FFF2-40B4-BE49-F238E27FC236}">
                <a16:creationId xmlns:a16="http://schemas.microsoft.com/office/drawing/2014/main" id="{45AE364F-2FED-4837-AD22-4BD674A2BD08}"/>
              </a:ext>
            </a:extLst>
          </p:cNvPr>
          <p:cNvPicPr>
            <a:picLocks noChangeAspect="1"/>
          </p:cNvPicPr>
          <p:nvPr/>
        </p:nvPicPr>
        <p:blipFill>
          <a:blip r:embed="rId4"/>
          <a:stretch>
            <a:fillRect/>
          </a:stretch>
        </p:blipFill>
        <p:spPr>
          <a:xfrm>
            <a:off x="451882" y="2620224"/>
            <a:ext cx="1578485" cy="1505792"/>
          </a:xfrm>
          <a:prstGeom prst="rect">
            <a:avLst/>
          </a:prstGeom>
        </p:spPr>
      </p:pic>
      <p:sp>
        <p:nvSpPr>
          <p:cNvPr id="9" name="TextBox 8">
            <a:extLst>
              <a:ext uri="{FF2B5EF4-FFF2-40B4-BE49-F238E27FC236}">
                <a16:creationId xmlns:a16="http://schemas.microsoft.com/office/drawing/2014/main" id="{DE109B02-9F5C-43D3-8B9E-75E55BA92DA3}"/>
              </a:ext>
            </a:extLst>
          </p:cNvPr>
          <p:cNvSpPr txBox="1"/>
          <p:nvPr/>
        </p:nvSpPr>
        <p:spPr>
          <a:xfrm>
            <a:off x="2030367" y="2951049"/>
            <a:ext cx="6162804" cy="707886"/>
          </a:xfrm>
          <a:prstGeom prst="rect">
            <a:avLst/>
          </a:prstGeom>
          <a:solidFill>
            <a:schemeClr val="bg2"/>
          </a:solidFill>
        </p:spPr>
        <p:txBody>
          <a:bodyPr wrap="square" rtlCol="0">
            <a:spAutoFit/>
          </a:bodyPr>
          <a:lstStyle/>
          <a:p>
            <a:pPr algn="l"/>
            <a:r>
              <a:rPr lang="en-US" sz="800" b="0" i="0" u="none" strike="noStrike" baseline="0" dirty="0">
                <a:solidFill>
                  <a:srgbClr val="58595B"/>
                </a:solidFill>
              </a:rPr>
              <a:t>Remove the i-gel from the  protective cradle or cage pack. Grasp the lubricated i-gel firmly along the integral bite block. Position the device</a:t>
            </a:r>
          </a:p>
          <a:p>
            <a:pPr algn="l"/>
            <a:r>
              <a:rPr lang="en-US" sz="800" b="0" i="0" u="none" strike="noStrike" baseline="0" dirty="0">
                <a:solidFill>
                  <a:srgbClr val="58595B"/>
                </a:solidFill>
              </a:rPr>
              <a:t>so that the i-gel cuff outlet is facing towards the chin of the patient. The patient should be in the ‘sniffing the morning air’ position with head extended and neck flexed. The chin should be gently pressed down before proceeding. Introduce the leading soft tip into the mouth of the patient in a direction towards the hard palate. Glide the device downwards and backwards along the hard palate with a</a:t>
            </a:r>
          </a:p>
          <a:p>
            <a:pPr algn="l"/>
            <a:r>
              <a:rPr lang="en-US" sz="800" b="0" i="0" u="none" strike="noStrike" baseline="0" dirty="0">
                <a:solidFill>
                  <a:srgbClr val="58595B"/>
                </a:solidFill>
              </a:rPr>
              <a:t>continuous but gentle push until a definitive resistance is felt.</a:t>
            </a:r>
            <a:endParaRPr lang="en-US" sz="800" dirty="0"/>
          </a:p>
        </p:txBody>
      </p:sp>
      <p:pic>
        <p:nvPicPr>
          <p:cNvPr id="12" name="Picture 11" descr="Picture of i-gel placement ">
            <a:extLst>
              <a:ext uri="{FF2B5EF4-FFF2-40B4-BE49-F238E27FC236}">
                <a16:creationId xmlns:a16="http://schemas.microsoft.com/office/drawing/2014/main" id="{CEDCD341-D79C-4B48-A1B6-996C1C628987}"/>
              </a:ext>
            </a:extLst>
          </p:cNvPr>
          <p:cNvPicPr>
            <a:picLocks noChangeAspect="1"/>
          </p:cNvPicPr>
          <p:nvPr/>
        </p:nvPicPr>
        <p:blipFill rotWithShape="1">
          <a:blip r:embed="rId5"/>
          <a:srcRect r="14648"/>
          <a:stretch/>
        </p:blipFill>
        <p:spPr>
          <a:xfrm>
            <a:off x="237118" y="4374033"/>
            <a:ext cx="4069378" cy="1769562"/>
          </a:xfrm>
          <a:prstGeom prst="rect">
            <a:avLst/>
          </a:prstGeom>
        </p:spPr>
      </p:pic>
      <p:sp>
        <p:nvSpPr>
          <p:cNvPr id="13" name="TextBox 12">
            <a:extLst>
              <a:ext uri="{FF2B5EF4-FFF2-40B4-BE49-F238E27FC236}">
                <a16:creationId xmlns:a16="http://schemas.microsoft.com/office/drawing/2014/main" id="{F97D8D17-CE7A-4B2C-BED3-439D4656D485}"/>
              </a:ext>
            </a:extLst>
          </p:cNvPr>
          <p:cNvSpPr txBox="1"/>
          <p:nvPr/>
        </p:nvSpPr>
        <p:spPr>
          <a:xfrm>
            <a:off x="4514089" y="4108799"/>
            <a:ext cx="3516704" cy="2034796"/>
          </a:xfrm>
          <a:prstGeom prst="rect">
            <a:avLst/>
          </a:prstGeom>
          <a:noFill/>
        </p:spPr>
        <p:txBody>
          <a:bodyPr wrap="square" rtlCol="0">
            <a:spAutoFit/>
          </a:bodyPr>
          <a:lstStyle/>
          <a:p>
            <a:pPr algn="l"/>
            <a:r>
              <a:rPr lang="en-US" sz="1800" b="0" i="0" u="none" strike="noStrike" baseline="0" dirty="0">
                <a:solidFill>
                  <a:srgbClr val="58595B"/>
                </a:solidFill>
                <a:cs typeface="Arial" panose="020B0604020202020204" pitchFamily="34" charset="0"/>
              </a:rPr>
              <a:t>The tip of the airway should be located into the upper esophageal opening (a). </a:t>
            </a:r>
          </a:p>
          <a:p>
            <a:pPr algn="l"/>
            <a:r>
              <a:rPr lang="en-US" sz="1800" b="0" i="0" u="none" strike="noStrike" baseline="0" dirty="0">
                <a:solidFill>
                  <a:srgbClr val="58595B"/>
                </a:solidFill>
                <a:cs typeface="Arial" panose="020B0604020202020204" pitchFamily="34" charset="0"/>
              </a:rPr>
              <a:t>The cuff should be located against the laryngeal framework (b). </a:t>
            </a:r>
          </a:p>
          <a:p>
            <a:pPr algn="l"/>
            <a:r>
              <a:rPr lang="en-US" sz="1800" b="0" i="0" u="none" strike="noStrike" baseline="0" dirty="0">
                <a:solidFill>
                  <a:srgbClr val="58595B"/>
                </a:solidFill>
                <a:cs typeface="Arial" panose="020B0604020202020204" pitchFamily="34" charset="0"/>
              </a:rPr>
              <a:t>The incisors should be resting on the integral bite block (c).</a:t>
            </a:r>
            <a:endParaRPr lang="en-US" dirty="0">
              <a:cs typeface="Arial" panose="020B0604020202020204" pitchFamily="34" charset="0"/>
            </a:endParaRPr>
          </a:p>
        </p:txBody>
      </p:sp>
    </p:spTree>
    <p:extLst>
      <p:ext uri="{BB962C8B-B14F-4D97-AF65-F5344CB8AC3E}">
        <p14:creationId xmlns:p14="http://schemas.microsoft.com/office/powerpoint/2010/main" val="479788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237067" y="655155"/>
            <a:ext cx="8410626"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King LTS-D</a:t>
            </a:r>
            <a:r>
              <a:rPr kumimoji="0" lang="en-US" sz="2800" b="1" i="0" u="none" strike="noStrike" kern="1200" cap="small" spc="0" normalizeH="0" baseline="30000" noProof="0" dirty="0">
                <a:ln>
                  <a:noFill/>
                </a:ln>
                <a:solidFill>
                  <a:prstClr val="black">
                    <a:lumMod val="75000"/>
                    <a:lumOff val="25000"/>
                  </a:prstClr>
                </a:solidFill>
                <a:effectLst/>
                <a:uLnTx/>
                <a:uFillTx/>
                <a:latin typeface="+mj-lt"/>
                <a:ea typeface="Times New Roman" panose="02020603050405020304" pitchFamily="18" charset="0"/>
                <a:cs typeface="+mn-cs"/>
              </a:rPr>
              <a:t>TM</a:t>
            </a: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3" name="Picture 2" descr="Picture of Kind LTS-D parts">
            <a:extLst>
              <a:ext uri="{FF2B5EF4-FFF2-40B4-BE49-F238E27FC236}">
                <a16:creationId xmlns:a16="http://schemas.microsoft.com/office/drawing/2014/main" id="{5117E365-DC14-4595-8A41-42C67700B0CE}"/>
              </a:ext>
            </a:extLst>
          </p:cNvPr>
          <p:cNvPicPr>
            <a:picLocks noChangeAspect="1"/>
          </p:cNvPicPr>
          <p:nvPr/>
        </p:nvPicPr>
        <p:blipFill>
          <a:blip r:embed="rId3"/>
          <a:stretch>
            <a:fillRect/>
          </a:stretch>
        </p:blipFill>
        <p:spPr>
          <a:xfrm>
            <a:off x="1140493" y="1259272"/>
            <a:ext cx="6863014" cy="4418538"/>
          </a:xfrm>
          <a:prstGeom prst="rect">
            <a:avLst/>
          </a:prstGeom>
        </p:spPr>
      </p:pic>
    </p:spTree>
    <p:extLst>
      <p:ext uri="{BB962C8B-B14F-4D97-AF65-F5344CB8AC3E}">
        <p14:creationId xmlns:p14="http://schemas.microsoft.com/office/powerpoint/2010/main" val="188557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301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chemeClr val="accent1"/>
              </a:buClr>
              <a:buSzTx/>
              <a:buFont typeface="Wingdings 3" charset="2"/>
              <a:buNone/>
              <a:tabLst/>
              <a:defRPr/>
            </a:pPr>
            <a:r>
              <a:rPr kumimoji="0" lang="en-US" sz="2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mn-cs"/>
              </a:rPr>
              <a:t>Why is it important?</a:t>
            </a:r>
            <a:endParaRPr kumimoji="0" lang="en-US" sz="2800" b="1"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mn-cs"/>
            </a:endParaRPr>
          </a:p>
        </p:txBody>
      </p:sp>
      <p:sp>
        <p:nvSpPr>
          <p:cNvPr id="3" name="Content Placeholder 2">
            <a:extLst>
              <a:ext uri="{FF2B5EF4-FFF2-40B4-BE49-F238E27FC236}">
                <a16:creationId xmlns:a16="http://schemas.microsoft.com/office/drawing/2014/main" id="{5DAD0F06-CE79-4586-AAF1-C506608F7FFC}"/>
              </a:ext>
            </a:extLst>
          </p:cNvPr>
          <p:cNvSpPr>
            <a:spLocks noGrp="1"/>
          </p:cNvSpPr>
          <p:nvPr>
            <p:ph idx="1"/>
          </p:nvPr>
        </p:nvSpPr>
        <p:spPr>
          <a:xfrm>
            <a:off x="729841" y="1467556"/>
            <a:ext cx="7684316" cy="4048676"/>
          </a:xfrm>
        </p:spPr>
        <p:txBody>
          <a:bodyPr>
            <a:normAutofit/>
          </a:bodyPr>
          <a:lstStyle/>
          <a:p>
            <a:pPr marR="0" lvl="0">
              <a:lnSpc>
                <a:spcPct val="107000"/>
              </a:lnSpc>
              <a:spcBef>
                <a:spcPts val="0"/>
              </a:spcBef>
              <a:spcAft>
                <a:spcPts val="0"/>
              </a:spcAft>
              <a:buFont typeface="Wingdings" panose="05000000000000000000" pitchFamily="2" charset="2"/>
              <a:buChar char="Ø"/>
              <a:tabLst>
                <a:tab pos="457200" algn="l"/>
              </a:tabLst>
            </a:pPr>
            <a:r>
              <a:rPr lang="en-US" sz="2400" dirty="0">
                <a:effectLst/>
                <a:latin typeface="+mn-lt"/>
                <a:ea typeface="Calibri" panose="020F0502020204030204" pitchFamily="34" charset="0"/>
                <a:cs typeface="Arial" panose="020B0604020202020204" pitchFamily="34" charset="0"/>
              </a:rPr>
              <a:t>Failure to manage the airway patency is a major cause of preventable death in the prehospital setting</a:t>
            </a:r>
          </a:p>
          <a:p>
            <a:pPr marR="0" lvl="0">
              <a:lnSpc>
                <a:spcPct val="107000"/>
              </a:lnSpc>
              <a:spcBef>
                <a:spcPts val="0"/>
              </a:spcBef>
              <a:spcAft>
                <a:spcPts val="0"/>
              </a:spcAft>
              <a:buFont typeface="Wingdings" panose="05000000000000000000" pitchFamily="2" charset="2"/>
              <a:buChar char="Ø"/>
              <a:tabLst>
                <a:tab pos="457200" algn="l"/>
              </a:tabLst>
            </a:pPr>
            <a:endParaRPr lang="en-US" sz="2400" dirty="0">
              <a:effectLst/>
              <a:latin typeface="+mn-lt"/>
              <a:ea typeface="Calibri" panose="020F0502020204030204" pitchFamily="34" charset="0"/>
              <a:cs typeface="Arial" panose="020B0604020202020204" pitchFamily="34" charset="0"/>
            </a:endParaRPr>
          </a:p>
          <a:p>
            <a:pPr marR="0" lvl="0">
              <a:lnSpc>
                <a:spcPct val="107000"/>
              </a:lnSpc>
              <a:spcBef>
                <a:spcPts val="0"/>
              </a:spcBef>
              <a:spcAft>
                <a:spcPts val="0"/>
              </a:spcAft>
              <a:buFont typeface="Wingdings" panose="05000000000000000000" pitchFamily="2" charset="2"/>
              <a:buChar char="Ø"/>
              <a:tabLst>
                <a:tab pos="457200" algn="l"/>
              </a:tabLst>
            </a:pPr>
            <a:r>
              <a:rPr lang="en-US" sz="2400" dirty="0">
                <a:effectLst/>
                <a:latin typeface="+mn-lt"/>
                <a:ea typeface="Calibri" panose="020F0502020204030204" pitchFamily="34" charset="0"/>
                <a:cs typeface="Arial" panose="020B0604020202020204" pitchFamily="34" charset="0"/>
              </a:rPr>
              <a:t>Maintaining the patient’s oxygenation and supporting ventilation are critical steps to minimize the overall burden of injury and improve the likelihood of a good outcome</a:t>
            </a:r>
          </a:p>
          <a:p>
            <a:pPr marR="0" lvl="0">
              <a:lnSpc>
                <a:spcPct val="107000"/>
              </a:lnSpc>
              <a:spcBef>
                <a:spcPts val="0"/>
              </a:spcBef>
              <a:spcAft>
                <a:spcPts val="0"/>
              </a:spcAft>
              <a:buFont typeface="Wingdings" panose="05000000000000000000" pitchFamily="2" charset="2"/>
              <a:buChar char="Ø"/>
              <a:tabLst>
                <a:tab pos="457200" algn="l"/>
              </a:tabLst>
            </a:pPr>
            <a:endParaRPr lang="en-US" sz="2400" dirty="0">
              <a:effectLst/>
              <a:latin typeface="+mn-lt"/>
              <a:ea typeface="Calibri" panose="020F0502020204030204" pitchFamily="34" charset="0"/>
              <a:cs typeface="Arial" panose="020B0604020202020204" pitchFamily="34" charset="0"/>
            </a:endParaRPr>
          </a:p>
          <a:p>
            <a:pPr marR="0" lvl="0">
              <a:lnSpc>
                <a:spcPct val="107000"/>
              </a:lnSpc>
              <a:spcBef>
                <a:spcPts val="0"/>
              </a:spcBef>
              <a:spcAft>
                <a:spcPts val="0"/>
              </a:spcAft>
              <a:buFont typeface="Wingdings" panose="05000000000000000000" pitchFamily="2" charset="2"/>
              <a:buChar char="Ø"/>
              <a:tabLst>
                <a:tab pos="457200" algn="l"/>
              </a:tabLst>
            </a:pPr>
            <a:r>
              <a:rPr lang="en-US" sz="2400" dirty="0">
                <a:effectLst/>
                <a:latin typeface="+mn-lt"/>
                <a:ea typeface="Calibri" panose="020F0502020204030204" pitchFamily="34" charset="0"/>
                <a:cs typeface="Arial" panose="020B0604020202020204" pitchFamily="34" charset="0"/>
              </a:rPr>
              <a:t>Early detection, rapid intervention and continuous reassessment are paramount</a:t>
            </a:r>
          </a:p>
          <a:p>
            <a:pPr marL="0" marR="0" lvl="0" indent="0" algn="ctr" defTabSz="457200" rtl="0" eaLnBrk="1" fontAlgn="auto" latinLnBrk="0" hangingPunct="1">
              <a:lnSpc>
                <a:spcPct val="100000"/>
              </a:lnSpc>
              <a:spcBef>
                <a:spcPts val="0"/>
              </a:spcBef>
              <a:spcAft>
                <a:spcPts val="0"/>
              </a:spcAft>
              <a:buClr>
                <a:srgbClr val="A53010"/>
              </a:buClr>
              <a:buSzTx/>
              <a:buFont typeface="Wingdings 3" charset="2"/>
              <a:buNone/>
              <a:tabLst/>
              <a:defRPr/>
            </a:pPr>
            <a:endParaRPr lang="en-US" dirty="0">
              <a:latin typeface="+mn-lt"/>
            </a:endParaRPr>
          </a:p>
        </p:txBody>
      </p:sp>
    </p:spTree>
    <p:extLst>
      <p:ext uri="{BB962C8B-B14F-4D97-AF65-F5344CB8AC3E}">
        <p14:creationId xmlns:p14="http://schemas.microsoft.com/office/powerpoint/2010/main" val="3324285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King LTS-D</a:t>
            </a:r>
            <a:r>
              <a:rPr kumimoji="0" lang="en-US" sz="2800" b="1" i="0" u="none" strike="noStrike" kern="1200" cap="small" spc="0" normalizeH="0" baseline="30000" noProof="0" dirty="0">
                <a:ln>
                  <a:noFill/>
                </a:ln>
                <a:solidFill>
                  <a:prstClr val="black">
                    <a:lumMod val="75000"/>
                    <a:lumOff val="25000"/>
                  </a:prstClr>
                </a:solidFill>
                <a:effectLst/>
                <a:uLnTx/>
                <a:uFillTx/>
                <a:latin typeface="+mj-lt"/>
                <a:ea typeface="Times New Roman" panose="02020603050405020304" pitchFamily="18" charset="0"/>
                <a:cs typeface="+mn-cs"/>
              </a:rPr>
              <a:t>TM</a:t>
            </a: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 </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3" name="Picture 2" descr="Picture of Kind LTS-D">
            <a:extLst>
              <a:ext uri="{FF2B5EF4-FFF2-40B4-BE49-F238E27FC236}">
                <a16:creationId xmlns:a16="http://schemas.microsoft.com/office/drawing/2014/main" id="{70260BA9-1394-421C-B276-541033B63CAC}"/>
              </a:ext>
            </a:extLst>
          </p:cNvPr>
          <p:cNvPicPr>
            <a:picLocks noChangeAspect="1"/>
          </p:cNvPicPr>
          <p:nvPr/>
        </p:nvPicPr>
        <p:blipFill>
          <a:blip r:embed="rId4"/>
          <a:stretch>
            <a:fillRect/>
          </a:stretch>
        </p:blipFill>
        <p:spPr>
          <a:xfrm>
            <a:off x="2737236" y="4858964"/>
            <a:ext cx="3669526" cy="1488213"/>
          </a:xfrm>
          <a:prstGeom prst="rect">
            <a:avLst/>
          </a:prstGeom>
        </p:spPr>
      </p:pic>
      <p:pic>
        <p:nvPicPr>
          <p:cNvPr id="7" name="Online Media 6" title="King LTS-D Supraglottic Airways Overview">
            <a:hlinkClick r:id="" action="ppaction://media"/>
            <a:extLst>
              <a:ext uri="{FF2B5EF4-FFF2-40B4-BE49-F238E27FC236}">
                <a16:creationId xmlns:a16="http://schemas.microsoft.com/office/drawing/2014/main" id="{FA4DE904-4A5C-7A98-6AE7-F45B5269879F}"/>
              </a:ext>
            </a:extLst>
          </p:cNvPr>
          <p:cNvPicPr>
            <a:picLocks noRot="1" noChangeAspect="1"/>
          </p:cNvPicPr>
          <p:nvPr>
            <a:videoFile r:link="rId1"/>
          </p:nvPr>
        </p:nvPicPr>
        <p:blipFill>
          <a:blip r:embed="rId5"/>
          <a:stretch>
            <a:fillRect/>
          </a:stretch>
        </p:blipFill>
        <p:spPr>
          <a:xfrm>
            <a:off x="1292516" y="991744"/>
            <a:ext cx="6558966" cy="3705360"/>
          </a:xfrm>
          <a:prstGeom prst="rect">
            <a:avLst/>
          </a:prstGeom>
        </p:spPr>
      </p:pic>
    </p:spTree>
    <p:extLst>
      <p:ext uri="{BB962C8B-B14F-4D97-AF65-F5344CB8AC3E}">
        <p14:creationId xmlns:p14="http://schemas.microsoft.com/office/powerpoint/2010/main" val="5054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374978" y="12959"/>
            <a:ext cx="5695467"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King LTS-D</a:t>
            </a:r>
            <a:r>
              <a:rPr kumimoji="0" lang="en-US" sz="2800" b="1" i="0" u="none" strike="noStrike" kern="1200" cap="small" spc="0" normalizeH="0" baseline="3000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TM</a:t>
            </a: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 </a:t>
            </a:r>
            <a:endParaRPr kumimoji="0" lang="en-US" sz="28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pic>
        <p:nvPicPr>
          <p:cNvPr id="6" name="Picture 5" descr="Picture of Kind LTS-D steps">
            <a:extLst>
              <a:ext uri="{FF2B5EF4-FFF2-40B4-BE49-F238E27FC236}">
                <a16:creationId xmlns:a16="http://schemas.microsoft.com/office/drawing/2014/main" id="{B87259C4-DDFB-4F00-A317-DDEFECEE5531}"/>
              </a:ext>
            </a:extLst>
          </p:cNvPr>
          <p:cNvPicPr>
            <a:picLocks noChangeAspect="1"/>
          </p:cNvPicPr>
          <p:nvPr/>
        </p:nvPicPr>
        <p:blipFill>
          <a:blip r:embed="rId3"/>
          <a:stretch>
            <a:fillRect/>
          </a:stretch>
        </p:blipFill>
        <p:spPr>
          <a:xfrm>
            <a:off x="600808" y="520914"/>
            <a:ext cx="3369827" cy="2132469"/>
          </a:xfrm>
          <a:prstGeom prst="rect">
            <a:avLst/>
          </a:prstGeom>
        </p:spPr>
      </p:pic>
      <p:pic>
        <p:nvPicPr>
          <p:cNvPr id="11" name="Picture 10" descr="Picture of Kind LTS-D steps">
            <a:extLst>
              <a:ext uri="{FF2B5EF4-FFF2-40B4-BE49-F238E27FC236}">
                <a16:creationId xmlns:a16="http://schemas.microsoft.com/office/drawing/2014/main" id="{21DFC9D3-A629-4370-8B31-B8B33DCFBABB}"/>
              </a:ext>
            </a:extLst>
          </p:cNvPr>
          <p:cNvPicPr>
            <a:picLocks noChangeAspect="1"/>
          </p:cNvPicPr>
          <p:nvPr/>
        </p:nvPicPr>
        <p:blipFill>
          <a:blip r:embed="rId4"/>
          <a:stretch>
            <a:fillRect/>
          </a:stretch>
        </p:blipFill>
        <p:spPr>
          <a:xfrm>
            <a:off x="587656" y="2882875"/>
            <a:ext cx="3369827" cy="286428"/>
          </a:xfrm>
          <a:prstGeom prst="rect">
            <a:avLst/>
          </a:prstGeom>
        </p:spPr>
      </p:pic>
      <p:pic>
        <p:nvPicPr>
          <p:cNvPr id="13" name="Picture 12" descr="Picture of Kind LTS-D steps">
            <a:extLst>
              <a:ext uri="{FF2B5EF4-FFF2-40B4-BE49-F238E27FC236}">
                <a16:creationId xmlns:a16="http://schemas.microsoft.com/office/drawing/2014/main" id="{227DF6C8-F8FB-48F2-A7F8-F6059DB7AA33}"/>
              </a:ext>
            </a:extLst>
          </p:cNvPr>
          <p:cNvPicPr>
            <a:picLocks noChangeAspect="1"/>
          </p:cNvPicPr>
          <p:nvPr/>
        </p:nvPicPr>
        <p:blipFill>
          <a:blip r:embed="rId5"/>
          <a:stretch>
            <a:fillRect/>
          </a:stretch>
        </p:blipFill>
        <p:spPr>
          <a:xfrm>
            <a:off x="600808" y="3169303"/>
            <a:ext cx="3369827" cy="1432012"/>
          </a:xfrm>
          <a:prstGeom prst="rect">
            <a:avLst/>
          </a:prstGeom>
        </p:spPr>
      </p:pic>
      <p:pic>
        <p:nvPicPr>
          <p:cNvPr id="15" name="Picture 14" descr="Picture of Kind LTS-D steps">
            <a:extLst>
              <a:ext uri="{FF2B5EF4-FFF2-40B4-BE49-F238E27FC236}">
                <a16:creationId xmlns:a16="http://schemas.microsoft.com/office/drawing/2014/main" id="{BE901849-8441-4047-9939-4F06BD901DF8}"/>
              </a:ext>
            </a:extLst>
          </p:cNvPr>
          <p:cNvPicPr>
            <a:picLocks noChangeAspect="1"/>
          </p:cNvPicPr>
          <p:nvPr/>
        </p:nvPicPr>
        <p:blipFill rotWithShape="1">
          <a:blip r:embed="rId6"/>
          <a:srcRect r="16320" b="10486"/>
          <a:stretch/>
        </p:blipFill>
        <p:spPr>
          <a:xfrm>
            <a:off x="637084" y="4794422"/>
            <a:ext cx="3320400" cy="272745"/>
          </a:xfrm>
          <a:prstGeom prst="rect">
            <a:avLst/>
          </a:prstGeom>
        </p:spPr>
      </p:pic>
      <p:pic>
        <p:nvPicPr>
          <p:cNvPr id="17" name="Picture 16" descr="Picture of Kind LTS-D steps">
            <a:extLst>
              <a:ext uri="{FF2B5EF4-FFF2-40B4-BE49-F238E27FC236}">
                <a16:creationId xmlns:a16="http://schemas.microsoft.com/office/drawing/2014/main" id="{5B6C6FB4-3D4D-4676-AB55-D041CCAACC7B}"/>
              </a:ext>
            </a:extLst>
          </p:cNvPr>
          <p:cNvPicPr>
            <a:picLocks noChangeAspect="1"/>
          </p:cNvPicPr>
          <p:nvPr/>
        </p:nvPicPr>
        <p:blipFill>
          <a:blip r:embed="rId7"/>
          <a:stretch>
            <a:fillRect/>
          </a:stretch>
        </p:blipFill>
        <p:spPr>
          <a:xfrm>
            <a:off x="664531" y="5067167"/>
            <a:ext cx="3265506" cy="1269919"/>
          </a:xfrm>
          <a:prstGeom prst="rect">
            <a:avLst/>
          </a:prstGeom>
        </p:spPr>
      </p:pic>
      <p:pic>
        <p:nvPicPr>
          <p:cNvPr id="27" name="Picture 26" descr="Picture of Kind LTS-D steps">
            <a:extLst>
              <a:ext uri="{FF2B5EF4-FFF2-40B4-BE49-F238E27FC236}">
                <a16:creationId xmlns:a16="http://schemas.microsoft.com/office/drawing/2014/main" id="{66D9E403-8C14-4D2C-B6D7-06178DF560F5}"/>
              </a:ext>
            </a:extLst>
          </p:cNvPr>
          <p:cNvPicPr>
            <a:picLocks noChangeAspect="1"/>
          </p:cNvPicPr>
          <p:nvPr/>
        </p:nvPicPr>
        <p:blipFill>
          <a:blip r:embed="rId8"/>
          <a:stretch>
            <a:fillRect/>
          </a:stretch>
        </p:blipFill>
        <p:spPr>
          <a:xfrm>
            <a:off x="4647403" y="3154640"/>
            <a:ext cx="3419082" cy="1461337"/>
          </a:xfrm>
          <a:prstGeom prst="rect">
            <a:avLst/>
          </a:prstGeom>
        </p:spPr>
      </p:pic>
      <p:pic>
        <p:nvPicPr>
          <p:cNvPr id="29" name="Picture 28" descr="Picture of Kind LTS-D steps">
            <a:extLst>
              <a:ext uri="{FF2B5EF4-FFF2-40B4-BE49-F238E27FC236}">
                <a16:creationId xmlns:a16="http://schemas.microsoft.com/office/drawing/2014/main" id="{1B54B59F-9F21-4464-BD8A-2361FDAE0A08}"/>
              </a:ext>
            </a:extLst>
          </p:cNvPr>
          <p:cNvPicPr>
            <a:picLocks noChangeAspect="1"/>
          </p:cNvPicPr>
          <p:nvPr/>
        </p:nvPicPr>
        <p:blipFill>
          <a:blip r:embed="rId9"/>
          <a:stretch>
            <a:fillRect/>
          </a:stretch>
        </p:blipFill>
        <p:spPr>
          <a:xfrm>
            <a:off x="4694249" y="4793585"/>
            <a:ext cx="2708623" cy="406591"/>
          </a:xfrm>
          <a:prstGeom prst="rect">
            <a:avLst/>
          </a:prstGeom>
        </p:spPr>
      </p:pic>
      <p:pic>
        <p:nvPicPr>
          <p:cNvPr id="25" name="Picture 24" descr="Picture of Kind LTS-D steps">
            <a:extLst>
              <a:ext uri="{FF2B5EF4-FFF2-40B4-BE49-F238E27FC236}">
                <a16:creationId xmlns:a16="http://schemas.microsoft.com/office/drawing/2014/main" id="{EB2886FC-35EE-4E00-92B4-8E62F959670D}"/>
              </a:ext>
            </a:extLst>
          </p:cNvPr>
          <p:cNvPicPr>
            <a:picLocks noChangeAspect="1"/>
          </p:cNvPicPr>
          <p:nvPr/>
        </p:nvPicPr>
        <p:blipFill>
          <a:blip r:embed="rId10"/>
          <a:stretch>
            <a:fillRect/>
          </a:stretch>
        </p:blipFill>
        <p:spPr>
          <a:xfrm>
            <a:off x="4647403" y="2863786"/>
            <a:ext cx="3419082" cy="284817"/>
          </a:xfrm>
          <a:prstGeom prst="rect">
            <a:avLst/>
          </a:prstGeom>
        </p:spPr>
      </p:pic>
      <p:pic>
        <p:nvPicPr>
          <p:cNvPr id="21" name="Picture 20" descr="Picture of Kind LTS-D steps">
            <a:extLst>
              <a:ext uri="{FF2B5EF4-FFF2-40B4-BE49-F238E27FC236}">
                <a16:creationId xmlns:a16="http://schemas.microsoft.com/office/drawing/2014/main" id="{762294BA-5BF6-4556-9CB2-101B9F0F996C}"/>
              </a:ext>
            </a:extLst>
          </p:cNvPr>
          <p:cNvPicPr>
            <a:picLocks noChangeAspect="1"/>
          </p:cNvPicPr>
          <p:nvPr/>
        </p:nvPicPr>
        <p:blipFill>
          <a:blip r:embed="rId11"/>
          <a:stretch>
            <a:fillRect/>
          </a:stretch>
        </p:blipFill>
        <p:spPr>
          <a:xfrm>
            <a:off x="4588054" y="963653"/>
            <a:ext cx="2388834" cy="1514015"/>
          </a:xfrm>
          <a:prstGeom prst="rect">
            <a:avLst/>
          </a:prstGeom>
        </p:spPr>
      </p:pic>
      <p:grpSp>
        <p:nvGrpSpPr>
          <p:cNvPr id="3" name="Group 2">
            <a:extLst>
              <a:ext uri="{FF2B5EF4-FFF2-40B4-BE49-F238E27FC236}">
                <a16:creationId xmlns:a16="http://schemas.microsoft.com/office/drawing/2014/main" id="{1BA53E46-6AFD-B89A-5CD2-738261EF4C4C}"/>
              </a:ext>
            </a:extLst>
          </p:cNvPr>
          <p:cNvGrpSpPr/>
          <p:nvPr/>
        </p:nvGrpSpPr>
        <p:grpSpPr>
          <a:xfrm>
            <a:off x="4573345" y="520914"/>
            <a:ext cx="3494485" cy="1956754"/>
            <a:chOff x="4572000" y="491118"/>
            <a:chExt cx="3901244" cy="2136497"/>
          </a:xfrm>
        </p:grpSpPr>
        <p:pic>
          <p:nvPicPr>
            <p:cNvPr id="23" name="Picture 22" descr="Picture of Kind LTS-D steps">
              <a:extLst>
                <a:ext uri="{FF2B5EF4-FFF2-40B4-BE49-F238E27FC236}">
                  <a16:creationId xmlns:a16="http://schemas.microsoft.com/office/drawing/2014/main" id="{9AD78AFB-EF12-4C12-9314-6B10D7E6B0F6}"/>
                </a:ext>
              </a:extLst>
            </p:cNvPr>
            <p:cNvPicPr>
              <a:picLocks noChangeAspect="1"/>
            </p:cNvPicPr>
            <p:nvPr/>
          </p:nvPicPr>
          <p:blipFill>
            <a:blip r:embed="rId12"/>
            <a:stretch>
              <a:fillRect/>
            </a:stretch>
          </p:blipFill>
          <p:spPr>
            <a:xfrm>
              <a:off x="7255316" y="931908"/>
              <a:ext cx="1186099" cy="1695707"/>
            </a:xfrm>
            <a:prstGeom prst="rect">
              <a:avLst/>
            </a:prstGeom>
          </p:spPr>
        </p:pic>
        <p:pic>
          <p:nvPicPr>
            <p:cNvPr id="31" name="Picture 30" descr="Picture of Kind LTS-D steps">
              <a:extLst>
                <a:ext uri="{FF2B5EF4-FFF2-40B4-BE49-F238E27FC236}">
                  <a16:creationId xmlns:a16="http://schemas.microsoft.com/office/drawing/2014/main" id="{573BE239-68A9-4BF7-AB5D-18C538441CB3}"/>
                </a:ext>
              </a:extLst>
            </p:cNvPr>
            <p:cNvPicPr>
              <a:picLocks noChangeAspect="1"/>
            </p:cNvPicPr>
            <p:nvPr/>
          </p:nvPicPr>
          <p:blipFill>
            <a:blip r:embed="rId13"/>
            <a:stretch>
              <a:fillRect/>
            </a:stretch>
          </p:blipFill>
          <p:spPr>
            <a:xfrm>
              <a:off x="4572000" y="491118"/>
              <a:ext cx="3901244" cy="491998"/>
            </a:xfrm>
            <a:prstGeom prst="rect">
              <a:avLst/>
            </a:prstGeom>
          </p:spPr>
        </p:pic>
      </p:grpSp>
      <p:pic>
        <p:nvPicPr>
          <p:cNvPr id="33" name="Picture 32" descr="Picture of Kind LTS-D steps">
            <a:extLst>
              <a:ext uri="{FF2B5EF4-FFF2-40B4-BE49-F238E27FC236}">
                <a16:creationId xmlns:a16="http://schemas.microsoft.com/office/drawing/2014/main" id="{3B10C013-E87B-4C08-8BB0-B9DAFBBCAEF1}"/>
              </a:ext>
            </a:extLst>
          </p:cNvPr>
          <p:cNvPicPr>
            <a:picLocks noChangeAspect="1"/>
          </p:cNvPicPr>
          <p:nvPr/>
        </p:nvPicPr>
        <p:blipFill>
          <a:blip r:embed="rId14"/>
          <a:stretch>
            <a:fillRect/>
          </a:stretch>
        </p:blipFill>
        <p:spPr>
          <a:xfrm>
            <a:off x="4694249" y="5187751"/>
            <a:ext cx="2708623" cy="999388"/>
          </a:xfrm>
          <a:prstGeom prst="rect">
            <a:avLst/>
          </a:prstGeom>
        </p:spPr>
      </p:pic>
    </p:spTree>
    <p:extLst>
      <p:ext uri="{BB962C8B-B14F-4D97-AF65-F5344CB8AC3E}">
        <p14:creationId xmlns:p14="http://schemas.microsoft.com/office/powerpoint/2010/main" val="2922068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King LTS-D</a:t>
            </a:r>
            <a:r>
              <a:rPr kumimoji="0" lang="en-US" sz="2800" b="1" i="0" u="none" strike="noStrike" kern="1200" cap="small" spc="0" normalizeH="0" baseline="3000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TM</a:t>
            </a: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 </a:t>
            </a:r>
            <a:endParaRPr kumimoji="0" lang="en-US" sz="28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pic>
        <p:nvPicPr>
          <p:cNvPr id="2" name="Picture 1" descr="Picture of Kind LTS-D placement in patient ">
            <a:extLst>
              <a:ext uri="{FF2B5EF4-FFF2-40B4-BE49-F238E27FC236}">
                <a16:creationId xmlns:a16="http://schemas.microsoft.com/office/drawing/2014/main" id="{B6DDCAED-0AC6-E881-3C0D-8C802680EE0C}"/>
              </a:ext>
            </a:extLst>
          </p:cNvPr>
          <p:cNvPicPr>
            <a:picLocks noChangeAspect="1"/>
          </p:cNvPicPr>
          <p:nvPr/>
        </p:nvPicPr>
        <p:blipFill>
          <a:blip r:embed="rId3"/>
          <a:stretch>
            <a:fillRect/>
          </a:stretch>
        </p:blipFill>
        <p:spPr>
          <a:xfrm>
            <a:off x="844101" y="1695347"/>
            <a:ext cx="7455795" cy="3821788"/>
          </a:xfrm>
          <a:prstGeom prst="rect">
            <a:avLst/>
          </a:prstGeom>
        </p:spPr>
      </p:pic>
    </p:spTree>
    <p:extLst>
      <p:ext uri="{BB962C8B-B14F-4D97-AF65-F5344CB8AC3E}">
        <p14:creationId xmlns:p14="http://schemas.microsoft.com/office/powerpoint/2010/main" val="862177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LMA Supreme</a:t>
            </a:r>
            <a:endParaRPr kumimoji="0" lang="en-US" sz="28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8" name="TextBox 7" descr="Image of LMA supreme SGA ">
            <a:extLst>
              <a:ext uri="{FF2B5EF4-FFF2-40B4-BE49-F238E27FC236}">
                <a16:creationId xmlns:a16="http://schemas.microsoft.com/office/drawing/2014/main" id="{5FC39973-F866-45F8-8329-8838E10260B2}"/>
              </a:ext>
            </a:extLst>
          </p:cNvPr>
          <p:cNvSpPr txBox="1"/>
          <p:nvPr/>
        </p:nvSpPr>
        <p:spPr>
          <a:xfrm>
            <a:off x="8387644" y="230293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Image of LMA supreme SGA ">
            <a:extLst>
              <a:ext uri="{FF2B5EF4-FFF2-40B4-BE49-F238E27FC236}">
                <a16:creationId xmlns:a16="http://schemas.microsoft.com/office/drawing/2014/main" id="{76DC059F-AA5C-44F9-8D4E-AE99A041DD3D}"/>
              </a:ext>
            </a:extLst>
          </p:cNvPr>
          <p:cNvPicPr>
            <a:picLocks noChangeAspect="1"/>
          </p:cNvPicPr>
          <p:nvPr/>
        </p:nvPicPr>
        <p:blipFill>
          <a:blip r:embed="rId3"/>
          <a:stretch>
            <a:fillRect/>
          </a:stretch>
        </p:blipFill>
        <p:spPr>
          <a:xfrm>
            <a:off x="1044516" y="1045995"/>
            <a:ext cx="7054965" cy="4211577"/>
          </a:xfrm>
          <a:prstGeom prst="rect">
            <a:avLst/>
          </a:prstGeom>
        </p:spPr>
      </p:pic>
    </p:spTree>
    <p:extLst>
      <p:ext uri="{BB962C8B-B14F-4D97-AF65-F5344CB8AC3E}">
        <p14:creationId xmlns:p14="http://schemas.microsoft.com/office/powerpoint/2010/main" val="1685442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LMA Supreme</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pic>
        <p:nvPicPr>
          <p:cNvPr id="2" name="Online Media 1" title="LMA Supreme™ full insertion video">
            <a:hlinkClick r:id="" action="ppaction://media"/>
            <a:extLst>
              <a:ext uri="{FF2B5EF4-FFF2-40B4-BE49-F238E27FC236}">
                <a16:creationId xmlns:a16="http://schemas.microsoft.com/office/drawing/2014/main" id="{6F1D6CB5-6544-44C5-8B5D-CF64B1CCACE7}"/>
              </a:ext>
            </a:extLst>
          </p:cNvPr>
          <p:cNvPicPr>
            <a:picLocks noRot="1" noChangeAspect="1"/>
          </p:cNvPicPr>
          <p:nvPr>
            <a:videoFile r:link="rId1"/>
          </p:nvPr>
        </p:nvPicPr>
        <p:blipFill>
          <a:blip r:embed="rId4"/>
          <a:stretch>
            <a:fillRect/>
          </a:stretch>
        </p:blipFill>
        <p:spPr>
          <a:xfrm>
            <a:off x="899587" y="997265"/>
            <a:ext cx="7344824" cy="4149826"/>
          </a:xfrm>
          <a:prstGeom prst="rect">
            <a:avLst/>
          </a:prstGeom>
        </p:spPr>
      </p:pic>
      <p:pic>
        <p:nvPicPr>
          <p:cNvPr id="7" name="Picture 6" descr="Image of LMA supreme SGA ">
            <a:extLst>
              <a:ext uri="{FF2B5EF4-FFF2-40B4-BE49-F238E27FC236}">
                <a16:creationId xmlns:a16="http://schemas.microsoft.com/office/drawing/2014/main" id="{1E124186-E31F-4A51-97F9-36A509230993}"/>
              </a:ext>
            </a:extLst>
          </p:cNvPr>
          <p:cNvPicPr>
            <a:picLocks noChangeAspect="1"/>
          </p:cNvPicPr>
          <p:nvPr/>
        </p:nvPicPr>
        <p:blipFill>
          <a:blip r:embed="rId5"/>
          <a:stretch>
            <a:fillRect/>
          </a:stretch>
        </p:blipFill>
        <p:spPr>
          <a:xfrm>
            <a:off x="2608998" y="5241245"/>
            <a:ext cx="3926001" cy="1217827"/>
          </a:xfrm>
          <a:prstGeom prst="rect">
            <a:avLst/>
          </a:prstGeom>
        </p:spPr>
      </p:pic>
    </p:spTree>
    <p:extLst>
      <p:ext uri="{BB962C8B-B14F-4D97-AF65-F5344CB8AC3E}">
        <p14:creationId xmlns:p14="http://schemas.microsoft.com/office/powerpoint/2010/main" val="20925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LMA Supreme</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8" name="TextBox 7" descr="Image of LMA supreme SGA ">
            <a:extLst>
              <a:ext uri="{FF2B5EF4-FFF2-40B4-BE49-F238E27FC236}">
                <a16:creationId xmlns:a16="http://schemas.microsoft.com/office/drawing/2014/main" id="{5FC39973-F866-45F8-8329-8838E10260B2}"/>
              </a:ext>
            </a:extLst>
          </p:cNvPr>
          <p:cNvSpPr txBox="1"/>
          <p:nvPr/>
        </p:nvSpPr>
        <p:spPr>
          <a:xfrm>
            <a:off x="8387644" y="230293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Image of LMA supreme SGA ">
            <a:extLst>
              <a:ext uri="{FF2B5EF4-FFF2-40B4-BE49-F238E27FC236}">
                <a16:creationId xmlns:a16="http://schemas.microsoft.com/office/drawing/2014/main" id="{279B685C-B325-43C9-B1CC-B860B450CA11}"/>
              </a:ext>
            </a:extLst>
          </p:cNvPr>
          <p:cNvPicPr>
            <a:picLocks noChangeAspect="1"/>
          </p:cNvPicPr>
          <p:nvPr/>
        </p:nvPicPr>
        <p:blipFill>
          <a:blip r:embed="rId3"/>
          <a:stretch>
            <a:fillRect/>
          </a:stretch>
        </p:blipFill>
        <p:spPr>
          <a:xfrm>
            <a:off x="741621" y="903111"/>
            <a:ext cx="7502817" cy="3973045"/>
          </a:xfrm>
          <a:prstGeom prst="rect">
            <a:avLst/>
          </a:prstGeom>
        </p:spPr>
      </p:pic>
      <p:pic>
        <p:nvPicPr>
          <p:cNvPr id="9" name="Picture 8" descr="Image of LMA supreme SGA ">
            <a:extLst>
              <a:ext uri="{FF2B5EF4-FFF2-40B4-BE49-F238E27FC236}">
                <a16:creationId xmlns:a16="http://schemas.microsoft.com/office/drawing/2014/main" id="{B9527F6D-9AA4-45C3-9261-CD56A91E3258}"/>
              </a:ext>
            </a:extLst>
          </p:cNvPr>
          <p:cNvPicPr>
            <a:picLocks noChangeAspect="1"/>
          </p:cNvPicPr>
          <p:nvPr/>
        </p:nvPicPr>
        <p:blipFill>
          <a:blip r:embed="rId4"/>
          <a:stretch>
            <a:fillRect/>
          </a:stretch>
        </p:blipFill>
        <p:spPr>
          <a:xfrm>
            <a:off x="3191315" y="4991001"/>
            <a:ext cx="2603427" cy="1528464"/>
          </a:xfrm>
          <a:prstGeom prst="rect">
            <a:avLst/>
          </a:prstGeom>
        </p:spPr>
      </p:pic>
    </p:spTree>
    <p:extLst>
      <p:ext uri="{BB962C8B-B14F-4D97-AF65-F5344CB8AC3E}">
        <p14:creationId xmlns:p14="http://schemas.microsoft.com/office/powerpoint/2010/main" val="2822689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LMA Supreme</a:t>
            </a:r>
            <a:endParaRPr kumimoji="0" lang="en-US" sz="28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FA44746B-39BE-43AC-B9AB-1A5E080EC1E4}"/>
              </a:ext>
            </a:extLst>
          </p:cNvPr>
          <p:cNvSpPr txBox="1"/>
          <p:nvPr/>
        </p:nvSpPr>
        <p:spPr>
          <a:xfrm>
            <a:off x="522226" y="1467687"/>
            <a:ext cx="8099545" cy="4185761"/>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1. The LMA™ airway, together with the recommended bite-block, should be left in place until the return of consciousness. Oxygen should be administered using a “T” piece system and standard monitoring should be in place. Before attempting to remove or deflate the device, it is essential to leave the patient completely undisturbed until protective reflexes have fully returned. Do not remove the device until the patient can open the mouth on command.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2. Look for the onset of swallowing which indicates reflexes are almost restored. It is usually unnecessary to perform suction because the correctly used LMA™ airway protects the larynx from oral secretions. Patients will swallow secretions on removal. Suction equipment should however be available at all times.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3. Deflate the cuff completely just prior to removal, although partial deflation can be recommended in order to assist in the removal of secretions. Fully deflate the cuff and simultaneously remove the device ONLY when the patient can open the mouth on command.  </a:t>
            </a:r>
          </a:p>
        </p:txBody>
      </p:sp>
      <p:pic>
        <p:nvPicPr>
          <p:cNvPr id="6" name="Picture 5">
            <a:extLst>
              <a:ext uri="{FF2B5EF4-FFF2-40B4-BE49-F238E27FC236}">
                <a16:creationId xmlns:a16="http://schemas.microsoft.com/office/drawing/2014/main" id="{D2A3ACA7-2170-40BD-AD53-187C836E89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00788" y="903111"/>
            <a:ext cx="1542422" cy="701101"/>
          </a:xfrm>
          <a:prstGeom prst="rect">
            <a:avLst/>
          </a:prstGeom>
        </p:spPr>
      </p:pic>
    </p:spTree>
    <p:extLst>
      <p:ext uri="{BB962C8B-B14F-4D97-AF65-F5344CB8AC3E}">
        <p14:creationId xmlns:p14="http://schemas.microsoft.com/office/powerpoint/2010/main" val="3384798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n-lt"/>
                <a:ea typeface="Times New Roman" panose="02020603050405020304" pitchFamily="18" charset="0"/>
                <a:cs typeface="+mn-cs"/>
              </a:rPr>
              <a:t>Confirm Placement</a:t>
            </a:r>
          </a:p>
        </p:txBody>
      </p:sp>
      <p:sp>
        <p:nvSpPr>
          <p:cNvPr id="7" name="TextBox 6">
            <a:extLst>
              <a:ext uri="{FF2B5EF4-FFF2-40B4-BE49-F238E27FC236}">
                <a16:creationId xmlns:a16="http://schemas.microsoft.com/office/drawing/2014/main" id="{9417B3C1-ED96-4E87-91A0-6ADE3BA3B3B8}"/>
              </a:ext>
            </a:extLst>
          </p:cNvPr>
          <p:cNvSpPr txBox="1"/>
          <p:nvPr/>
        </p:nvSpPr>
        <p:spPr>
          <a:xfrm>
            <a:off x="146807" y="759341"/>
            <a:ext cx="3214207" cy="4421723"/>
          </a:xfrm>
          <a:prstGeom prst="rect">
            <a:avLst/>
          </a:prstGeom>
          <a:noFill/>
        </p:spPr>
        <p:txBody>
          <a:bodyPr wrap="square">
            <a:spAutoFit/>
          </a:bodyPr>
          <a:lstStyle/>
          <a:p>
            <a:pPr marL="228600" indent="-228600" defTabSz="914400">
              <a:lnSpc>
                <a:spcPct val="107000"/>
              </a:lnSpc>
              <a:buFont typeface="Wingdings" panose="05000000000000000000" pitchFamily="2" charset="2"/>
              <a:buChar char="Ø"/>
              <a:tabLst>
                <a:tab pos="457200" algn="l"/>
              </a:tabLst>
              <a:defRPr/>
            </a:pPr>
            <a:r>
              <a:rPr lang="en-US" sz="2400" dirty="0">
                <a:ea typeface="Verdana" pitchFamily="34" charset="0"/>
                <a:cs typeface="Arial" panose="020B0604020202020204" pitchFamily="34" charset="0"/>
              </a:rPr>
              <a:t>Listen over the epigastrium for the absence of breath sounds</a:t>
            </a:r>
          </a:p>
          <a:p>
            <a:pPr marL="228600" indent="-228600" defTabSz="914400">
              <a:lnSpc>
                <a:spcPct val="107000"/>
              </a:lnSpc>
              <a:buFont typeface="Wingdings" panose="05000000000000000000" pitchFamily="2" charset="2"/>
              <a:buChar char="Ø"/>
              <a:tabLst>
                <a:tab pos="457200" algn="l"/>
              </a:tabLst>
              <a:defRPr/>
            </a:pPr>
            <a:endParaRPr lang="en-US" sz="2400" dirty="0">
              <a:ea typeface="Verdana" pitchFamily="34" charset="0"/>
              <a:cs typeface="Arial" panose="020B0604020202020204" pitchFamily="34" charset="0"/>
            </a:endParaRPr>
          </a:p>
          <a:p>
            <a:pPr marL="228600" indent="-228600" defTabSz="914400">
              <a:lnSpc>
                <a:spcPct val="107000"/>
              </a:lnSpc>
              <a:buFont typeface="Wingdings" panose="05000000000000000000" pitchFamily="2" charset="2"/>
              <a:buChar char="Ø"/>
              <a:tabLst>
                <a:tab pos="457200" algn="l"/>
              </a:tabLst>
              <a:defRPr/>
            </a:pPr>
            <a:r>
              <a:rPr lang="en-US" sz="2400" dirty="0">
                <a:ea typeface="Verdana" pitchFamily="34" charset="0"/>
                <a:cs typeface="Arial" panose="020B0604020202020204" pitchFamily="34" charset="0"/>
              </a:rPr>
              <a:t>Listen for presence of bilateral lung sounds</a:t>
            </a:r>
          </a:p>
          <a:p>
            <a:pPr defTabSz="914400">
              <a:lnSpc>
                <a:spcPct val="107000"/>
              </a:lnSpc>
              <a:tabLst>
                <a:tab pos="457200" algn="l"/>
              </a:tabLst>
              <a:defRPr/>
            </a:pPr>
            <a:endParaRPr lang="en-US" sz="2400" dirty="0">
              <a:ea typeface="Verdana" pitchFamily="34" charset="0"/>
              <a:cs typeface="Arial" panose="020B0604020202020204" pitchFamily="34" charset="0"/>
            </a:endParaRPr>
          </a:p>
          <a:p>
            <a:pPr marL="228600" indent="-228600" defTabSz="914400">
              <a:lnSpc>
                <a:spcPct val="107000"/>
              </a:lnSpc>
              <a:buFont typeface="Wingdings" panose="05000000000000000000" pitchFamily="2" charset="2"/>
              <a:buChar char="Ø"/>
              <a:tabLst>
                <a:tab pos="457200" algn="l"/>
              </a:tabLst>
              <a:defRPr/>
            </a:pPr>
            <a:r>
              <a:rPr lang="en-US" sz="2400" dirty="0">
                <a:ea typeface="Verdana" pitchFamily="34" charset="0"/>
                <a:cs typeface="Arial" panose="020B0604020202020204" pitchFamily="34" charset="0"/>
              </a:rPr>
              <a:t>Attach Easy Cap end-tidal CO</a:t>
            </a:r>
            <a:r>
              <a:rPr lang="en-US" sz="2400" baseline="-25000" dirty="0">
                <a:ea typeface="Verdana" pitchFamily="34" charset="0"/>
                <a:cs typeface="Arial" panose="020B0604020202020204" pitchFamily="34" charset="0"/>
              </a:rPr>
              <a:t>2</a:t>
            </a:r>
            <a:r>
              <a:rPr lang="en-US" sz="2400" dirty="0">
                <a:ea typeface="Verdana" pitchFamily="34" charset="0"/>
                <a:cs typeface="Arial" panose="020B0604020202020204" pitchFamily="34" charset="0"/>
              </a:rPr>
              <a:t> and assess color</a:t>
            </a:r>
            <a:r>
              <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p>
        </p:txBody>
      </p:sp>
      <p:pic>
        <p:nvPicPr>
          <p:cNvPr id="3" name="Picture 2" descr="Examples of ways to confirm SGA placement ">
            <a:extLst>
              <a:ext uri="{FF2B5EF4-FFF2-40B4-BE49-F238E27FC236}">
                <a16:creationId xmlns:a16="http://schemas.microsoft.com/office/drawing/2014/main" id="{F1F6AC6E-E268-4CCA-ACE2-A88ABE9F8129}"/>
              </a:ext>
            </a:extLst>
          </p:cNvPr>
          <p:cNvPicPr>
            <a:picLocks noChangeAspect="1"/>
          </p:cNvPicPr>
          <p:nvPr/>
        </p:nvPicPr>
        <p:blipFill>
          <a:blip r:embed="rId3"/>
          <a:stretch>
            <a:fillRect/>
          </a:stretch>
        </p:blipFill>
        <p:spPr>
          <a:xfrm>
            <a:off x="5586492" y="3280149"/>
            <a:ext cx="2947908" cy="1987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 descr="chemical">
            <a:extLst>
              <a:ext uri="{FF2B5EF4-FFF2-40B4-BE49-F238E27FC236}">
                <a16:creationId xmlns:a16="http://schemas.microsoft.com/office/drawing/2014/main" id="{EE854AD3-9FF4-4A94-A8D4-9C0B1671FD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3069925" y="4627106"/>
            <a:ext cx="2377459" cy="1697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xamples of ways to confirm SGA placement ">
            <a:extLst>
              <a:ext uri="{FF2B5EF4-FFF2-40B4-BE49-F238E27FC236}">
                <a16:creationId xmlns:a16="http://schemas.microsoft.com/office/drawing/2014/main" id="{5D328BE0-056E-4537-A594-04E21D0098CF}"/>
              </a:ext>
            </a:extLst>
          </p:cNvPr>
          <p:cNvPicPr>
            <a:picLocks noChangeAspect="1"/>
          </p:cNvPicPr>
          <p:nvPr/>
        </p:nvPicPr>
        <p:blipFill>
          <a:blip r:embed="rId5"/>
          <a:stretch>
            <a:fillRect/>
          </a:stretch>
        </p:blipFill>
        <p:spPr>
          <a:xfrm>
            <a:off x="3601722" y="964684"/>
            <a:ext cx="1744062" cy="3438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Examples of ways to confirm SGA placement ">
            <a:extLst>
              <a:ext uri="{FF2B5EF4-FFF2-40B4-BE49-F238E27FC236}">
                <a16:creationId xmlns:a16="http://schemas.microsoft.com/office/drawing/2014/main" id="{713E96AA-4152-4A5E-BEC5-F3297EDC07BD}"/>
              </a:ext>
            </a:extLst>
          </p:cNvPr>
          <p:cNvPicPr>
            <a:picLocks noChangeAspect="1"/>
          </p:cNvPicPr>
          <p:nvPr/>
        </p:nvPicPr>
        <p:blipFill>
          <a:blip r:embed="rId6"/>
          <a:stretch>
            <a:fillRect/>
          </a:stretch>
        </p:blipFill>
        <p:spPr>
          <a:xfrm>
            <a:off x="5586492" y="899773"/>
            <a:ext cx="2135108" cy="2248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1598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Confirm Placement and Evaluate</a:t>
            </a:r>
          </a:p>
        </p:txBody>
      </p:sp>
      <p:pic>
        <p:nvPicPr>
          <p:cNvPr id="5" name="Online Media 4" title="ACLS Confirm ET Tube Placement">
            <a:hlinkClick r:id="" action="ppaction://media"/>
            <a:extLst>
              <a:ext uri="{FF2B5EF4-FFF2-40B4-BE49-F238E27FC236}">
                <a16:creationId xmlns:a16="http://schemas.microsoft.com/office/drawing/2014/main" id="{6DEC14F7-90F7-42CE-87C7-BC1BA7540CEA}"/>
              </a:ext>
            </a:extLst>
          </p:cNvPr>
          <p:cNvPicPr>
            <a:picLocks noRot="1" noChangeAspect="1"/>
          </p:cNvPicPr>
          <p:nvPr>
            <a:videoFile r:link="rId1"/>
          </p:nvPr>
        </p:nvPicPr>
        <p:blipFill>
          <a:blip r:embed="rId4"/>
          <a:stretch>
            <a:fillRect/>
          </a:stretch>
        </p:blipFill>
        <p:spPr>
          <a:xfrm>
            <a:off x="1196961" y="1208313"/>
            <a:ext cx="6930307" cy="3915624"/>
          </a:xfrm>
          <a:prstGeom prst="rect">
            <a:avLst/>
          </a:prstGeom>
        </p:spPr>
      </p:pic>
    </p:spTree>
    <p:extLst>
      <p:ext uri="{BB962C8B-B14F-4D97-AF65-F5344CB8AC3E}">
        <p14:creationId xmlns:p14="http://schemas.microsoft.com/office/powerpoint/2010/main" val="241430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Evaluation &amp; Ongoing Monitoring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p:txBody>
      </p:sp>
      <p:sp>
        <p:nvSpPr>
          <p:cNvPr id="7" name="TextBox 6">
            <a:extLst>
              <a:ext uri="{FF2B5EF4-FFF2-40B4-BE49-F238E27FC236}">
                <a16:creationId xmlns:a16="http://schemas.microsoft.com/office/drawing/2014/main" id="{9417B3C1-ED96-4E87-91A0-6ADE3BA3B3B8}"/>
              </a:ext>
            </a:extLst>
          </p:cNvPr>
          <p:cNvSpPr txBox="1"/>
          <p:nvPr/>
        </p:nvSpPr>
        <p:spPr>
          <a:xfrm>
            <a:off x="640644" y="1021369"/>
            <a:ext cx="7543800" cy="305814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Reassessment is a continuous process</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Measurement</a:t>
            </a: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Oxygenation</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Measured by Pulse Oximetry  </a:t>
            </a: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Ventilation </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Measured by Capnography  </a:t>
            </a:r>
          </a:p>
          <a:p>
            <a:pPr marL="914400" marR="0" lvl="2"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7" descr="Red blood cell">
            <a:extLst>
              <a:ext uri="{FF2B5EF4-FFF2-40B4-BE49-F238E27FC236}">
                <a16:creationId xmlns:a16="http://schemas.microsoft.com/office/drawing/2014/main" id="{4FF06B79-D49D-4C81-8EAA-0A63C3424111}"/>
              </a:ext>
            </a:extLst>
          </p:cNvPr>
          <p:cNvPicPr>
            <a:picLocks noChangeAspect="1"/>
          </p:cNvPicPr>
          <p:nvPr/>
        </p:nvPicPr>
        <p:blipFill>
          <a:blip r:embed="rId3"/>
          <a:stretch>
            <a:fillRect/>
          </a:stretch>
        </p:blipFill>
        <p:spPr>
          <a:xfrm>
            <a:off x="6774743" y="1321716"/>
            <a:ext cx="1571625" cy="1228725"/>
          </a:xfrm>
          <a:prstGeom prst="rect">
            <a:avLst/>
          </a:prstGeom>
        </p:spPr>
      </p:pic>
      <p:pic>
        <p:nvPicPr>
          <p:cNvPr id="10" name="Picture 9" descr="Chest and Co2 exchange image ">
            <a:extLst>
              <a:ext uri="{FF2B5EF4-FFF2-40B4-BE49-F238E27FC236}">
                <a16:creationId xmlns:a16="http://schemas.microsoft.com/office/drawing/2014/main" id="{DD956DEA-4D52-4F17-8391-E8388263105D}"/>
              </a:ext>
            </a:extLst>
          </p:cNvPr>
          <p:cNvPicPr>
            <a:picLocks noChangeAspect="1"/>
          </p:cNvPicPr>
          <p:nvPr/>
        </p:nvPicPr>
        <p:blipFill>
          <a:blip r:embed="rId4"/>
          <a:stretch>
            <a:fillRect/>
          </a:stretch>
        </p:blipFill>
        <p:spPr>
          <a:xfrm>
            <a:off x="6959068" y="2719465"/>
            <a:ext cx="1247775" cy="1647825"/>
          </a:xfrm>
          <a:prstGeom prst="rect">
            <a:avLst/>
          </a:prstGeom>
        </p:spPr>
      </p:pic>
      <p:pic>
        <p:nvPicPr>
          <p:cNvPr id="11" name="Picture 10" descr="Image of cardiac monitor ">
            <a:extLst>
              <a:ext uri="{FF2B5EF4-FFF2-40B4-BE49-F238E27FC236}">
                <a16:creationId xmlns:a16="http://schemas.microsoft.com/office/drawing/2014/main" id="{0411BA35-6507-4896-84E9-C91816B74586}"/>
              </a:ext>
            </a:extLst>
          </p:cNvPr>
          <p:cNvPicPr>
            <a:picLocks noChangeAspect="1"/>
          </p:cNvPicPr>
          <p:nvPr/>
        </p:nvPicPr>
        <p:blipFill rotWithShape="1">
          <a:blip r:embed="rId5"/>
          <a:srcRect l="9029" t="7331" r="15254" b="6664"/>
          <a:stretch/>
        </p:blipFill>
        <p:spPr>
          <a:xfrm>
            <a:off x="3390723" y="3824555"/>
            <a:ext cx="2978179" cy="2568181"/>
          </a:xfrm>
          <a:prstGeom prst="rect">
            <a:avLst/>
          </a:prstGeom>
        </p:spPr>
      </p:pic>
      <p:sp>
        <p:nvSpPr>
          <p:cNvPr id="12" name="TextBox 11">
            <a:extLst>
              <a:ext uri="{FF2B5EF4-FFF2-40B4-BE49-F238E27FC236}">
                <a16:creationId xmlns:a16="http://schemas.microsoft.com/office/drawing/2014/main" id="{5CBF4C6D-05E3-4486-BF59-37BE235E6369}"/>
              </a:ext>
            </a:extLst>
          </p:cNvPr>
          <p:cNvSpPr txBox="1"/>
          <p:nvPr/>
        </p:nvSpPr>
        <p:spPr>
          <a:xfrm>
            <a:off x="361243" y="4692976"/>
            <a:ext cx="1738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SpO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pleth</a:t>
            </a:r>
          </a:p>
        </p:txBody>
      </p:sp>
      <p:sp>
        <p:nvSpPr>
          <p:cNvPr id="14" name="TextBox 13">
            <a:extLst>
              <a:ext uri="{FF2B5EF4-FFF2-40B4-BE49-F238E27FC236}">
                <a16:creationId xmlns:a16="http://schemas.microsoft.com/office/drawing/2014/main" id="{FDDE2D4A-2926-4BE4-8EF1-7E7381504EA7}"/>
              </a:ext>
            </a:extLst>
          </p:cNvPr>
          <p:cNvSpPr txBox="1"/>
          <p:nvPr/>
        </p:nvSpPr>
        <p:spPr>
          <a:xfrm>
            <a:off x="361243" y="5212822"/>
            <a:ext cx="18626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Waveform ETCO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FDB30097-6FC8-4E27-BB09-3E5D288B05E5}"/>
              </a:ext>
              <a:ext uri="{C183D7F6-B498-43B3-948B-1728B52AA6E4}">
                <adec:decorative xmlns:adec="http://schemas.microsoft.com/office/drawing/2017/decorative" val="1"/>
              </a:ext>
            </a:extLst>
          </p:cNvPr>
          <p:cNvSpPr/>
          <p:nvPr/>
        </p:nvSpPr>
        <p:spPr>
          <a:xfrm>
            <a:off x="2223910" y="4865511"/>
            <a:ext cx="1738489" cy="158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877C7503-2B09-4D69-BEB4-6778DB16BDE4}"/>
              </a:ext>
              <a:ext uri="{C183D7F6-B498-43B3-948B-1728B52AA6E4}">
                <adec:decorative xmlns:adec="http://schemas.microsoft.com/office/drawing/2017/decorative" val="1"/>
              </a:ext>
            </a:extLst>
          </p:cNvPr>
          <p:cNvSpPr/>
          <p:nvPr/>
        </p:nvSpPr>
        <p:spPr>
          <a:xfrm>
            <a:off x="2223910" y="5309869"/>
            <a:ext cx="1738489" cy="158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648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descr="&#10;&#10;">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14231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chemeClr val="accent1"/>
              </a:buClr>
              <a:buSzTx/>
              <a:buFont typeface="Wingdings 3" charset="2"/>
              <a:buNone/>
              <a:tabLst/>
              <a:defRPr/>
            </a:pPr>
            <a:r>
              <a:rPr kumimoji="0" lang="en-US" sz="2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mn-cs"/>
              </a:rPr>
              <a:t>Anatomy of the Upper Airway</a:t>
            </a:r>
            <a:endParaRPr kumimoji="0" lang="en-US" sz="2800" b="1"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mn-cs"/>
            </a:endParaRPr>
          </a:p>
        </p:txBody>
      </p:sp>
      <p:pic>
        <p:nvPicPr>
          <p:cNvPr id="5" name="Picture 4" descr="Diagram&#10;&#10;Anatomy of the upper airway">
            <a:extLst>
              <a:ext uri="{FF2B5EF4-FFF2-40B4-BE49-F238E27FC236}">
                <a16:creationId xmlns:a16="http://schemas.microsoft.com/office/drawing/2014/main" id="{B7E01E5A-5380-406B-B6EA-11367345F27E}"/>
              </a:ext>
            </a:extLst>
          </p:cNvPr>
          <p:cNvPicPr>
            <a:picLocks noChangeAspect="1"/>
          </p:cNvPicPr>
          <p:nvPr/>
        </p:nvPicPr>
        <p:blipFill>
          <a:blip r:embed="rId3"/>
          <a:stretch>
            <a:fillRect/>
          </a:stretch>
        </p:blipFill>
        <p:spPr>
          <a:xfrm>
            <a:off x="1326954" y="950461"/>
            <a:ext cx="6490090" cy="4770077"/>
          </a:xfrm>
          <a:prstGeom prst="rect">
            <a:avLst/>
          </a:prstGeom>
        </p:spPr>
      </p:pic>
      <p:sp>
        <p:nvSpPr>
          <p:cNvPr id="6" name="TextBox 5">
            <a:extLst>
              <a:ext uri="{FF2B5EF4-FFF2-40B4-BE49-F238E27FC236}">
                <a16:creationId xmlns:a16="http://schemas.microsoft.com/office/drawing/2014/main" id="{46C06871-153F-4991-AC6A-9EA92A026CA3}"/>
              </a:ext>
            </a:extLst>
          </p:cNvPr>
          <p:cNvSpPr txBox="1"/>
          <p:nvPr/>
        </p:nvSpPr>
        <p:spPr>
          <a:xfrm>
            <a:off x="1383956" y="5768134"/>
            <a:ext cx="1957165" cy="261610"/>
          </a:xfrm>
          <a:prstGeom prst="rect">
            <a:avLst/>
          </a:prstGeom>
          <a:noFill/>
        </p:spPr>
        <p:txBody>
          <a:bodyPr wrap="square" rtlCol="0">
            <a:spAutoFit/>
          </a:bodyPr>
          <a:lstStyle/>
          <a:p>
            <a:r>
              <a:rPr lang="en-US" sz="1100" dirty="0"/>
              <a:t>physio-pedia.com</a:t>
            </a:r>
          </a:p>
        </p:txBody>
      </p:sp>
    </p:spTree>
    <p:extLst>
      <p:ext uri="{BB962C8B-B14F-4D97-AF65-F5344CB8AC3E}">
        <p14:creationId xmlns:p14="http://schemas.microsoft.com/office/powerpoint/2010/main" val="2456663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p:cNvSpPr>
          <p:nvPr/>
        </p:nvSpPr>
        <p:spPr>
          <a:xfrm>
            <a:off x="146807" y="338535"/>
            <a:ext cx="8850385" cy="564576"/>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Evaluation &amp; Ongoing Monitoring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7" name="Title 6">
            <a:extLst>
              <a:ext uri="{FF2B5EF4-FFF2-40B4-BE49-F238E27FC236}">
                <a16:creationId xmlns:a16="http://schemas.microsoft.com/office/drawing/2014/main" id="{9417B3C1-ED96-4E87-91A0-6ADE3BA3B3B8}"/>
              </a:ext>
            </a:extLst>
          </p:cNvPr>
          <p:cNvSpPr txBox="1">
            <a:spLocks noGrp="1"/>
          </p:cNvSpPr>
          <p:nvPr>
            <p:ph type="title" idx="4294967295"/>
          </p:nvPr>
        </p:nvSpPr>
        <p:spPr>
          <a:xfrm>
            <a:off x="794048" y="2012092"/>
            <a:ext cx="3224796" cy="532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latin typeface="+mj-lt"/>
                <a:ea typeface="Verdana" pitchFamily="34" charset="0"/>
                <a:cs typeface="Arial" panose="020B0604020202020204" pitchFamily="34" charset="0"/>
              </a:rPr>
              <a:t>Pulse Oximetry </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6" name="Picture 6" descr="Pin on Telemedicine">
            <a:extLst>
              <a:ext uri="{FF2B5EF4-FFF2-40B4-BE49-F238E27FC236}">
                <a16:creationId xmlns:a16="http://schemas.microsoft.com/office/drawing/2014/main" id="{6F14D6BE-14C7-4F97-836F-89CB58C8F24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262990" y="1046353"/>
            <a:ext cx="3030891" cy="19933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ulse Oximetry  &#10;waveform">
            <a:extLst>
              <a:ext uri="{FF2B5EF4-FFF2-40B4-BE49-F238E27FC236}">
                <a16:creationId xmlns:a16="http://schemas.microsoft.com/office/drawing/2014/main" id="{D662E6E8-98EA-4031-854D-B33B2C1F8368}"/>
              </a:ext>
            </a:extLst>
          </p:cNvPr>
          <p:cNvPicPr>
            <a:picLocks noChangeAspect="1"/>
          </p:cNvPicPr>
          <p:nvPr/>
        </p:nvPicPr>
        <p:blipFill>
          <a:blip r:embed="rId4"/>
          <a:stretch>
            <a:fillRect/>
          </a:stretch>
        </p:blipFill>
        <p:spPr>
          <a:xfrm>
            <a:off x="794048" y="3215174"/>
            <a:ext cx="3699922" cy="2274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Pulse Oximetry  &#10;waveform">
            <a:extLst>
              <a:ext uri="{FF2B5EF4-FFF2-40B4-BE49-F238E27FC236}">
                <a16:creationId xmlns:a16="http://schemas.microsoft.com/office/drawing/2014/main" id="{BF34D4F9-88EC-4DC8-9C96-13CD21BC2B1B}"/>
              </a:ext>
            </a:extLst>
          </p:cNvPr>
          <p:cNvPicPr>
            <a:picLocks noChangeAspect="1"/>
          </p:cNvPicPr>
          <p:nvPr/>
        </p:nvPicPr>
        <p:blipFill>
          <a:blip r:embed="rId5"/>
          <a:stretch>
            <a:fillRect/>
          </a:stretch>
        </p:blipFill>
        <p:spPr>
          <a:xfrm>
            <a:off x="5334343" y="3301613"/>
            <a:ext cx="2959538" cy="2101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9159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17B3C1-ED96-4E87-91A0-6ADE3BA3B3B8}"/>
              </a:ext>
            </a:extLst>
          </p:cNvPr>
          <p:cNvSpPr txBox="1"/>
          <p:nvPr/>
        </p:nvSpPr>
        <p:spPr>
          <a:xfrm>
            <a:off x="1581273" y="1269650"/>
            <a:ext cx="3224796" cy="532903"/>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ea typeface="Verdana" pitchFamily="34" charset="0"/>
                <a:cs typeface="Arial" panose="020B0604020202020204" pitchFamily="34" charset="0"/>
              </a:rPr>
              <a:t>Pulse Oximetry </a:t>
            </a:r>
          </a:p>
        </p:txBody>
      </p:sp>
      <p:pic>
        <p:nvPicPr>
          <p:cNvPr id="9" name="Picture 8" descr="Pulse Oximetry  &#10;waveform">
            <a:extLst>
              <a:ext uri="{FF2B5EF4-FFF2-40B4-BE49-F238E27FC236}">
                <a16:creationId xmlns:a16="http://schemas.microsoft.com/office/drawing/2014/main" id="{1C5EDA2D-80B9-4B99-80A8-10C4834281D2}"/>
              </a:ext>
            </a:extLst>
          </p:cNvPr>
          <p:cNvPicPr>
            <a:picLocks noChangeAspect="1"/>
          </p:cNvPicPr>
          <p:nvPr/>
        </p:nvPicPr>
        <p:blipFill>
          <a:blip r:embed="rId3"/>
          <a:stretch>
            <a:fillRect/>
          </a:stretch>
        </p:blipFill>
        <p:spPr>
          <a:xfrm>
            <a:off x="1737918" y="1975453"/>
            <a:ext cx="5668164" cy="4369689"/>
          </a:xfrm>
          <a:prstGeom prst="rect">
            <a:avLst/>
          </a:prstGeom>
        </p:spPr>
      </p:pic>
      <p:sp>
        <p:nvSpPr>
          <p:cNvPr id="3" name="Title 2">
            <a:extLst>
              <a:ext uri="{FF2B5EF4-FFF2-40B4-BE49-F238E27FC236}">
                <a16:creationId xmlns:a16="http://schemas.microsoft.com/office/drawing/2014/main" id="{CB7B6483-9F65-1F1F-7005-69878B09A678}"/>
              </a:ext>
            </a:extLst>
          </p:cNvPr>
          <p:cNvSpPr>
            <a:spLocks noGrp="1"/>
          </p:cNvSpPr>
          <p:nvPr>
            <p:ph type="title"/>
          </p:nvPr>
        </p:nvSpPr>
        <p:spPr>
          <a:xfrm>
            <a:off x="457200" y="512858"/>
            <a:ext cx="8229600" cy="1143000"/>
          </a:xfrm>
        </p:spPr>
        <p:txBody>
          <a:bodyPr>
            <a:normAutofit fontScale="90000"/>
          </a:bodyPr>
          <a:lstStyle/>
          <a:p>
            <a:r>
              <a:rPr lang="en-US" dirty="0">
                <a:solidFill>
                  <a:prstClr val="black">
                    <a:lumMod val="75000"/>
                    <a:lumOff val="25000"/>
                  </a:prstClr>
                </a:solidFill>
                <a:ea typeface="Times New Roman" panose="02020603050405020304" pitchFamily="18" charset="0"/>
              </a:rPr>
              <a:t>Evaluation &amp; Ongoing Monitoring</a:t>
            </a:r>
            <a:br>
              <a:rPr lang="en-US" i="1" dirty="0">
                <a:solidFill>
                  <a:prstClr val="black">
                    <a:lumMod val="75000"/>
                    <a:lumOff val="25000"/>
                  </a:prstClr>
                </a:solidFill>
                <a:ea typeface="Times New Roman" panose="02020603050405020304" pitchFamily="18" charset="0"/>
              </a:rPr>
            </a:br>
            <a:endParaRPr lang="en-US" dirty="0"/>
          </a:p>
        </p:txBody>
      </p:sp>
    </p:spTree>
    <p:extLst>
      <p:ext uri="{BB962C8B-B14F-4D97-AF65-F5344CB8AC3E}">
        <p14:creationId xmlns:p14="http://schemas.microsoft.com/office/powerpoint/2010/main" val="2125100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p:cNvSpPr>
          <p:nvPr/>
        </p:nvSpPr>
        <p:spPr>
          <a:xfrm>
            <a:off x="146807" y="338535"/>
            <a:ext cx="8850385" cy="564576"/>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Evaluation &amp; Ongoing Monitoring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7" name="Title 6">
            <a:extLst>
              <a:ext uri="{FF2B5EF4-FFF2-40B4-BE49-F238E27FC236}">
                <a16:creationId xmlns:a16="http://schemas.microsoft.com/office/drawing/2014/main" id="{9417B3C1-ED96-4E87-91A0-6ADE3BA3B3B8}"/>
              </a:ext>
            </a:extLst>
          </p:cNvPr>
          <p:cNvSpPr txBox="1">
            <a:spLocks noGrp="1"/>
          </p:cNvSpPr>
          <p:nvPr>
            <p:ph type="title" idx="4294967295"/>
          </p:nvPr>
        </p:nvSpPr>
        <p:spPr>
          <a:xfrm>
            <a:off x="877776" y="2310401"/>
            <a:ext cx="2966484" cy="993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800" b="0" i="0" u="none" strike="noStrike" kern="1200" cap="none" spc="0" normalizeH="0" baseline="0" noProof="0" dirty="0">
                <a:ln>
                  <a:noFill/>
                </a:ln>
                <a:solidFill>
                  <a:prstClr val="black"/>
                </a:solidFill>
                <a:effectLst/>
                <a:uLnTx/>
                <a:uFillTx/>
                <a:latin typeface="+mj-lt"/>
                <a:ea typeface="Verdana" pitchFamily="34" charset="0"/>
                <a:cs typeface="Arial" panose="020B0604020202020204" pitchFamily="34" charset="0"/>
              </a:rPr>
              <a:t>End Tidal CO</a:t>
            </a:r>
            <a:r>
              <a:rPr kumimoji="0" lang="en-US" sz="2800" b="0" i="0" u="none" strike="noStrike" kern="1200" cap="none" spc="0" normalizeH="0" baseline="-25000" noProof="0" dirty="0">
                <a:ln>
                  <a:noFill/>
                </a:ln>
                <a:solidFill>
                  <a:prstClr val="black"/>
                </a:solidFill>
                <a:effectLst/>
                <a:uLnTx/>
                <a:uFillTx/>
                <a:latin typeface="+mj-lt"/>
                <a:ea typeface="Verdana" pitchFamily="34" charset="0"/>
                <a:cs typeface="Arial" panose="020B0604020202020204" pitchFamily="34" charset="0"/>
              </a:rPr>
              <a:t>2</a:t>
            </a:r>
            <a:r>
              <a:rPr kumimoji="0" lang="en-US" sz="2800" b="0" i="0" u="none" strike="noStrike" kern="1200" cap="none" spc="0" normalizeH="0" baseline="0" noProof="0" dirty="0">
                <a:ln>
                  <a:noFill/>
                </a:ln>
                <a:solidFill>
                  <a:prstClr val="black"/>
                </a:solidFill>
                <a:effectLst/>
                <a:uLnTx/>
                <a:uFillTx/>
                <a:latin typeface="+mj-lt"/>
                <a:ea typeface="Verdana" pitchFamily="34" charset="0"/>
                <a:cs typeface="Arial" panose="020B0604020202020204" pitchFamily="34" charset="0"/>
              </a:rPr>
              <a:t> capnography</a:t>
            </a:r>
            <a:r>
              <a:rPr kumimoji="0" lang="en-US"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Arial" panose="020B0604020202020204" pitchFamily="34" charset="0"/>
              </a:rPr>
              <a:t> </a:t>
            </a:r>
          </a:p>
        </p:txBody>
      </p:sp>
      <p:pic>
        <p:nvPicPr>
          <p:cNvPr id="3" name="Picture 2" descr="Pulse Oximetry  &#10;waveform">
            <a:extLst>
              <a:ext uri="{FF2B5EF4-FFF2-40B4-BE49-F238E27FC236}">
                <a16:creationId xmlns:a16="http://schemas.microsoft.com/office/drawing/2014/main" id="{1BCB5C4B-81C0-4D3D-968B-13F7A55EAC49}"/>
              </a:ext>
            </a:extLst>
          </p:cNvPr>
          <p:cNvPicPr>
            <a:picLocks noChangeAspect="1"/>
          </p:cNvPicPr>
          <p:nvPr/>
        </p:nvPicPr>
        <p:blipFill>
          <a:blip r:embed="rId3"/>
          <a:stretch>
            <a:fillRect/>
          </a:stretch>
        </p:blipFill>
        <p:spPr>
          <a:xfrm>
            <a:off x="574158" y="4109949"/>
            <a:ext cx="4853948" cy="2307706"/>
          </a:xfrm>
          <a:prstGeom prst="rect">
            <a:avLst/>
          </a:prstGeom>
        </p:spPr>
      </p:pic>
      <p:pic>
        <p:nvPicPr>
          <p:cNvPr id="8" name="Picture 6" descr="Basic Physiology of a Capnogram - Capnography">
            <a:extLst>
              <a:ext uri="{FF2B5EF4-FFF2-40B4-BE49-F238E27FC236}">
                <a16:creationId xmlns:a16="http://schemas.microsoft.com/office/drawing/2014/main" id="{27D28C17-8C12-48FF-BACA-FE52451E604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4292182" y="955905"/>
            <a:ext cx="4562906" cy="304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276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p:cNvSpPr>
          <p:nvPr/>
        </p:nvSpPr>
        <p:spPr>
          <a:xfrm>
            <a:off x="228766" y="878651"/>
            <a:ext cx="5810648" cy="564576"/>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Evaluation &amp; Ongoing Monitoring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7" name="Title 6">
            <a:extLst>
              <a:ext uri="{FF2B5EF4-FFF2-40B4-BE49-F238E27FC236}">
                <a16:creationId xmlns:a16="http://schemas.microsoft.com/office/drawing/2014/main" id="{9417B3C1-ED96-4E87-91A0-6ADE3BA3B3B8}"/>
              </a:ext>
            </a:extLst>
          </p:cNvPr>
          <p:cNvSpPr txBox="1">
            <a:spLocks noGrp="1"/>
          </p:cNvSpPr>
          <p:nvPr>
            <p:ph type="title" idx="4294967295"/>
          </p:nvPr>
        </p:nvSpPr>
        <p:spPr>
          <a:xfrm>
            <a:off x="617714" y="1700458"/>
            <a:ext cx="4868836" cy="5014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j-lt"/>
                <a:ea typeface="Verdana" pitchFamily="34" charset="0"/>
                <a:cs typeface="Arial" panose="020B0604020202020204" pitchFamily="34" charset="0"/>
              </a:rPr>
              <a:t>End Tidal CO</a:t>
            </a:r>
            <a:r>
              <a:rPr kumimoji="0" lang="en-US" sz="2600" b="0" i="0" u="none" strike="noStrike" kern="1200" cap="none" spc="0" normalizeH="0" baseline="-25000" noProof="0" dirty="0">
                <a:ln>
                  <a:noFill/>
                </a:ln>
                <a:solidFill>
                  <a:prstClr val="black"/>
                </a:solidFill>
                <a:effectLst/>
                <a:uLnTx/>
                <a:uFillTx/>
                <a:latin typeface="+mj-lt"/>
                <a:ea typeface="Verdana" pitchFamily="34" charset="0"/>
                <a:cs typeface="Arial" panose="020B0604020202020204" pitchFamily="34" charset="0"/>
              </a:rPr>
              <a:t>2</a:t>
            </a:r>
            <a:r>
              <a:rPr kumimoji="0" lang="en-US" sz="2600" b="0" i="0" u="none" strike="noStrike" kern="1200" cap="none" spc="0" normalizeH="0" baseline="0" noProof="0" dirty="0">
                <a:ln>
                  <a:noFill/>
                </a:ln>
                <a:solidFill>
                  <a:prstClr val="black"/>
                </a:solidFill>
                <a:effectLst/>
                <a:uLnTx/>
                <a:uFillTx/>
                <a:latin typeface="+mj-lt"/>
                <a:ea typeface="Verdana" pitchFamily="34" charset="0"/>
                <a:cs typeface="Arial" panose="020B0604020202020204" pitchFamily="34" charset="0"/>
              </a:rPr>
              <a:t> capnography</a:t>
            </a:r>
          </a:p>
        </p:txBody>
      </p:sp>
      <p:pic>
        <p:nvPicPr>
          <p:cNvPr id="9" name="Picture 8" descr="Pulse Oximetry  &#10;waveform">
            <a:extLst>
              <a:ext uri="{FF2B5EF4-FFF2-40B4-BE49-F238E27FC236}">
                <a16:creationId xmlns:a16="http://schemas.microsoft.com/office/drawing/2014/main" id="{B1402D23-5E71-4100-9660-F892A854BD7A}"/>
              </a:ext>
            </a:extLst>
          </p:cNvPr>
          <p:cNvPicPr>
            <a:picLocks noChangeAspect="1"/>
          </p:cNvPicPr>
          <p:nvPr/>
        </p:nvPicPr>
        <p:blipFill>
          <a:blip r:embed="rId4"/>
          <a:stretch>
            <a:fillRect/>
          </a:stretch>
        </p:blipFill>
        <p:spPr>
          <a:xfrm>
            <a:off x="1019417" y="2457026"/>
            <a:ext cx="6670586" cy="3588438"/>
          </a:xfrm>
          <a:prstGeom prst="rect">
            <a:avLst/>
          </a:prstGeom>
        </p:spPr>
      </p:pic>
      <p:pic>
        <p:nvPicPr>
          <p:cNvPr id="10" name="Online Media 9" title="Microstream™ Capnography Basics">
            <a:hlinkClick r:id="" action="ppaction://media"/>
            <a:extLst>
              <a:ext uri="{FF2B5EF4-FFF2-40B4-BE49-F238E27FC236}">
                <a16:creationId xmlns:a16="http://schemas.microsoft.com/office/drawing/2014/main" id="{83E7B60C-BE97-402C-ADDF-6ACC0E173499}"/>
              </a:ext>
            </a:extLst>
          </p:cNvPr>
          <p:cNvPicPr>
            <a:picLocks noRot="1" noChangeAspect="1"/>
          </p:cNvPicPr>
          <p:nvPr>
            <a:videoFile r:link="rId1"/>
          </p:nvPr>
        </p:nvPicPr>
        <p:blipFill>
          <a:blip r:embed="rId5"/>
          <a:stretch>
            <a:fillRect/>
          </a:stretch>
        </p:blipFill>
        <p:spPr>
          <a:xfrm>
            <a:off x="6039414" y="764695"/>
            <a:ext cx="2540000" cy="1435100"/>
          </a:xfrm>
          <a:prstGeom prst="rect">
            <a:avLst/>
          </a:prstGeom>
        </p:spPr>
      </p:pic>
    </p:spTree>
    <p:extLst>
      <p:ext uri="{BB962C8B-B14F-4D97-AF65-F5344CB8AC3E}">
        <p14:creationId xmlns:p14="http://schemas.microsoft.com/office/powerpoint/2010/main" val="310172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p:cNvSpPr>
          <p:nvPr/>
        </p:nvSpPr>
        <p:spPr>
          <a:xfrm>
            <a:off x="146807" y="338535"/>
            <a:ext cx="8850385" cy="564576"/>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Evaluation &amp; Ongoing Monitoring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pic>
        <p:nvPicPr>
          <p:cNvPr id="2" name="Picture 1" descr="Pulse Oximetry  &#10;waveform">
            <a:extLst>
              <a:ext uri="{FF2B5EF4-FFF2-40B4-BE49-F238E27FC236}">
                <a16:creationId xmlns:a16="http://schemas.microsoft.com/office/drawing/2014/main" id="{A39C1BCB-285A-4032-A02B-EBF98068FB52}"/>
              </a:ext>
            </a:extLst>
          </p:cNvPr>
          <p:cNvPicPr>
            <a:picLocks noChangeAspect="1"/>
          </p:cNvPicPr>
          <p:nvPr/>
        </p:nvPicPr>
        <p:blipFill>
          <a:blip r:embed="rId3"/>
          <a:stretch>
            <a:fillRect/>
          </a:stretch>
        </p:blipFill>
        <p:spPr>
          <a:xfrm>
            <a:off x="887128" y="1654148"/>
            <a:ext cx="7369742" cy="3706870"/>
          </a:xfrm>
          <a:prstGeom prst="rect">
            <a:avLst/>
          </a:prstGeom>
        </p:spPr>
      </p:pic>
      <p:sp>
        <p:nvSpPr>
          <p:cNvPr id="10" name="Title 9">
            <a:extLst>
              <a:ext uri="{FF2B5EF4-FFF2-40B4-BE49-F238E27FC236}">
                <a16:creationId xmlns:a16="http://schemas.microsoft.com/office/drawing/2014/main" id="{7D3EE580-50B5-44AC-8B2B-C8F9EA6C8310}"/>
              </a:ext>
            </a:extLst>
          </p:cNvPr>
          <p:cNvSpPr txBox="1">
            <a:spLocks noGrp="1"/>
          </p:cNvSpPr>
          <p:nvPr>
            <p:ph type="title" idx="4294967295"/>
          </p:nvPr>
        </p:nvSpPr>
        <p:spPr>
          <a:xfrm>
            <a:off x="487325" y="1027920"/>
            <a:ext cx="4673398" cy="5014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n-lt"/>
                <a:ea typeface="Verdana" pitchFamily="34" charset="0"/>
                <a:cs typeface="Arial" panose="020B0604020202020204" pitchFamily="34" charset="0"/>
              </a:rPr>
              <a:t>End Tidal CO</a:t>
            </a:r>
            <a:r>
              <a:rPr kumimoji="0" lang="en-US" sz="2600" b="0" i="0" u="none" strike="noStrike" kern="1200" cap="none" spc="0" normalizeH="0" baseline="-25000" noProof="0" dirty="0">
                <a:ln>
                  <a:noFill/>
                </a:ln>
                <a:solidFill>
                  <a:prstClr val="black"/>
                </a:solidFill>
                <a:effectLst/>
                <a:uLnTx/>
                <a:uFillTx/>
                <a:latin typeface="+mn-lt"/>
                <a:ea typeface="Verdana" pitchFamily="34" charset="0"/>
                <a:cs typeface="Arial" panose="020B0604020202020204" pitchFamily="34" charset="0"/>
              </a:rPr>
              <a:t>2</a:t>
            </a:r>
            <a:r>
              <a:rPr kumimoji="0" lang="en-US" sz="2600" b="0" i="0" u="none" strike="noStrike" kern="1200" cap="none" spc="0" normalizeH="0" baseline="0" noProof="0" dirty="0">
                <a:ln>
                  <a:noFill/>
                </a:ln>
                <a:solidFill>
                  <a:prstClr val="black"/>
                </a:solidFill>
                <a:effectLst/>
                <a:uLnTx/>
                <a:uFillTx/>
                <a:latin typeface="+mn-lt"/>
                <a:ea typeface="Verdana" pitchFamily="34" charset="0"/>
                <a:cs typeface="Arial" panose="020B0604020202020204" pitchFamily="34" charset="0"/>
              </a:rPr>
              <a:t> capnography</a:t>
            </a:r>
          </a:p>
        </p:txBody>
      </p:sp>
    </p:spTree>
    <p:extLst>
      <p:ext uri="{BB962C8B-B14F-4D97-AF65-F5344CB8AC3E}">
        <p14:creationId xmlns:p14="http://schemas.microsoft.com/office/powerpoint/2010/main" val="2621313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p:cNvSpPr>
          <p:nvPr/>
        </p:nvSpPr>
        <p:spPr>
          <a:xfrm>
            <a:off x="146806" y="632877"/>
            <a:ext cx="8850385" cy="564576"/>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Evaluation &amp; Ongoing Monitoring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10" name="Title 9">
            <a:extLst>
              <a:ext uri="{FF2B5EF4-FFF2-40B4-BE49-F238E27FC236}">
                <a16:creationId xmlns:a16="http://schemas.microsoft.com/office/drawing/2014/main" id="{7D3EE580-50B5-44AC-8B2B-C8F9EA6C8310}"/>
              </a:ext>
            </a:extLst>
          </p:cNvPr>
          <p:cNvSpPr txBox="1">
            <a:spLocks noGrp="1"/>
          </p:cNvSpPr>
          <p:nvPr>
            <p:ph type="title" idx="4294967295"/>
          </p:nvPr>
        </p:nvSpPr>
        <p:spPr>
          <a:xfrm>
            <a:off x="519289" y="1352602"/>
            <a:ext cx="5160723" cy="5014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n-lt"/>
                <a:ea typeface="Verdana" pitchFamily="34" charset="0"/>
                <a:cs typeface="Arial" panose="020B0604020202020204" pitchFamily="34" charset="0"/>
              </a:rPr>
              <a:t>Troubleshooting the SGA</a:t>
            </a:r>
          </a:p>
        </p:txBody>
      </p:sp>
      <p:pic>
        <p:nvPicPr>
          <p:cNvPr id="3" name="Picture 2" descr="Chart of how to troubleshoot SGA problems ">
            <a:extLst>
              <a:ext uri="{FF2B5EF4-FFF2-40B4-BE49-F238E27FC236}">
                <a16:creationId xmlns:a16="http://schemas.microsoft.com/office/drawing/2014/main" id="{76F74537-9EE1-472F-85E2-12A46BD872D3}"/>
              </a:ext>
            </a:extLst>
          </p:cNvPr>
          <p:cNvPicPr>
            <a:picLocks noChangeAspect="1"/>
          </p:cNvPicPr>
          <p:nvPr/>
        </p:nvPicPr>
        <p:blipFill>
          <a:blip r:embed="rId3"/>
          <a:stretch>
            <a:fillRect/>
          </a:stretch>
        </p:blipFill>
        <p:spPr>
          <a:xfrm>
            <a:off x="400779" y="1889988"/>
            <a:ext cx="8342438" cy="3651376"/>
          </a:xfrm>
          <a:prstGeom prst="rect">
            <a:avLst/>
          </a:prstGeom>
        </p:spPr>
      </p:pic>
    </p:spTree>
    <p:extLst>
      <p:ext uri="{BB962C8B-B14F-4D97-AF65-F5344CB8AC3E}">
        <p14:creationId xmlns:p14="http://schemas.microsoft.com/office/powerpoint/2010/main" val="3076444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p:cNvSpPr>
          <p:nvPr/>
        </p:nvSpPr>
        <p:spPr>
          <a:xfrm>
            <a:off x="146807" y="462800"/>
            <a:ext cx="8850385" cy="564576"/>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Evaluation &amp; Ongoing Monitoring</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10" name="Title 9">
            <a:extLst>
              <a:ext uri="{FF2B5EF4-FFF2-40B4-BE49-F238E27FC236}">
                <a16:creationId xmlns:a16="http://schemas.microsoft.com/office/drawing/2014/main" id="{7D3EE580-50B5-44AC-8B2B-C8F9EA6C8310}"/>
              </a:ext>
            </a:extLst>
          </p:cNvPr>
          <p:cNvSpPr txBox="1">
            <a:spLocks noGrp="1"/>
          </p:cNvSpPr>
          <p:nvPr>
            <p:ph type="title" idx="4294967295"/>
          </p:nvPr>
        </p:nvSpPr>
        <p:spPr>
          <a:xfrm>
            <a:off x="551557" y="1250156"/>
            <a:ext cx="4767318" cy="5014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latin typeface="+mn-lt"/>
                <a:ea typeface="Verdana" pitchFamily="34" charset="0"/>
                <a:cs typeface="Arial" panose="020B0604020202020204" pitchFamily="34" charset="0"/>
              </a:rPr>
              <a:t>Case review</a:t>
            </a:r>
          </a:p>
        </p:txBody>
      </p:sp>
      <p:pic>
        <p:nvPicPr>
          <p:cNvPr id="2" name="Picture 1" descr="Xray of neck with SGA placement ">
            <a:extLst>
              <a:ext uri="{FF2B5EF4-FFF2-40B4-BE49-F238E27FC236}">
                <a16:creationId xmlns:a16="http://schemas.microsoft.com/office/drawing/2014/main" id="{34C9DACF-7E72-4011-AAE1-2B415E463FAE}"/>
              </a:ext>
            </a:extLst>
          </p:cNvPr>
          <p:cNvPicPr>
            <a:picLocks noChangeAspect="1"/>
          </p:cNvPicPr>
          <p:nvPr/>
        </p:nvPicPr>
        <p:blipFill>
          <a:blip r:embed="rId3"/>
          <a:stretch>
            <a:fillRect/>
          </a:stretch>
        </p:blipFill>
        <p:spPr>
          <a:xfrm>
            <a:off x="3262917" y="1351822"/>
            <a:ext cx="4111916" cy="5043378"/>
          </a:xfrm>
          <a:prstGeom prst="rect">
            <a:avLst/>
          </a:prstGeom>
        </p:spPr>
      </p:pic>
    </p:spTree>
    <p:extLst>
      <p:ext uri="{BB962C8B-B14F-4D97-AF65-F5344CB8AC3E}">
        <p14:creationId xmlns:p14="http://schemas.microsoft.com/office/powerpoint/2010/main" val="3217598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p:cNvSpPr>
          <p:nvPr/>
        </p:nvSpPr>
        <p:spPr>
          <a:xfrm>
            <a:off x="146807" y="338535"/>
            <a:ext cx="8850385" cy="564576"/>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Automatic Transport Ventilators</a:t>
            </a:r>
            <a:endParaRPr kumimoji="0" lang="en-US" sz="2800" b="1" i="1"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7D3EE580-50B5-44AC-8B2B-C8F9EA6C8310}"/>
              </a:ext>
            </a:extLst>
          </p:cNvPr>
          <p:cNvSpPr txBox="1"/>
          <p:nvPr/>
        </p:nvSpPr>
        <p:spPr>
          <a:xfrm>
            <a:off x="627321" y="1027920"/>
            <a:ext cx="4533402" cy="348627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ea typeface="Verdana"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Verdana" pitchFamily="34" charset="0"/>
                <a:cs typeface="Arial" panose="020B0604020202020204" pitchFamily="34" charset="0"/>
              </a:rPr>
              <a:t>Have bag-mask device available in case ATV malfunctions</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Verdana" pitchFamily="34" charset="0"/>
                <a:cs typeface="Arial" panose="020B0604020202020204" pitchFamily="34" charset="0"/>
              </a:rPr>
              <a:t>Most models have adjustments for respiratory rate and tidal volume</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Verdana" pitchFamily="34" charset="0"/>
              <a:cs typeface="Arial" panose="020B0604020202020204" pitchFamily="34" charset="0"/>
            </a:endParaRPr>
          </a:p>
        </p:txBody>
      </p:sp>
      <p:sp>
        <p:nvSpPr>
          <p:cNvPr id="7" name="Rectangle 9">
            <a:extLst>
              <a:ext uri="{FF2B5EF4-FFF2-40B4-BE49-F238E27FC236}">
                <a16:creationId xmlns:a16="http://schemas.microsoft.com/office/drawing/2014/main" id="{D7A5A4CF-5440-497B-B1E1-1E8AFDB5BA37}"/>
              </a:ext>
            </a:extLst>
          </p:cNvPr>
          <p:cNvSpPr>
            <a:spLocks noGrp="1" noChangeArrowheads="1"/>
          </p:cNvSpPr>
          <p:nvPr>
            <p:ph type="title" idx="4294967295"/>
            <p:custDataLst>
              <p:tags r:id="rId1"/>
            </p:custDataLst>
          </p:nvPr>
        </p:nvSpPr>
        <p:spPr bwMode="auto">
          <a:xfrm>
            <a:off x="6019800" y="3825701"/>
            <a:ext cx="3124200" cy="23083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900" b="0" i="0" u="none" strike="noStrike" kern="1200" cap="none" spc="0" normalizeH="0" baseline="0" noProof="0" dirty="0">
                <a:ln>
                  <a:noFill/>
                </a:ln>
                <a:solidFill>
                  <a:schemeClr val="tx1"/>
                </a:solidFill>
                <a:effectLst/>
                <a:uLnTx/>
                <a:uFillTx/>
                <a:latin typeface="Arial" pitchFamily="34" charset="0"/>
                <a:ea typeface="ヒラギノ角ゴ Pro W3" charset="-128"/>
                <a:cs typeface="+mn-cs"/>
              </a:rPr>
              <a:t>Courtesy of Impact Instrumentation, Inc.</a:t>
            </a:r>
            <a:endParaRPr kumimoji="0" lang="en-US" altLang="en-US" sz="900" b="0" i="0" u="none" strike="noStrike" kern="1200" cap="none" spc="0" normalizeH="0" baseline="0" noProof="0" dirty="0">
              <a:ln>
                <a:noFill/>
              </a:ln>
              <a:solidFill>
                <a:schemeClr val="tx1"/>
              </a:solidFill>
              <a:effectLst/>
              <a:uLnTx/>
              <a:uFillTx/>
              <a:latin typeface="Arial" pitchFamily="34" charset="0"/>
              <a:ea typeface="ヒラギノ角ゴ Pro W3" charset="-128"/>
              <a:cs typeface="+mn-cs"/>
            </a:endParaRPr>
          </a:p>
        </p:txBody>
      </p:sp>
      <p:pic>
        <p:nvPicPr>
          <p:cNvPr id="8" name="Picture 7" descr="Automatic Transport Ventilators&#10;">
            <a:extLst>
              <a:ext uri="{FF2B5EF4-FFF2-40B4-BE49-F238E27FC236}">
                <a16:creationId xmlns:a16="http://schemas.microsoft.com/office/drawing/2014/main" id="{5DC288C7-C18E-459E-81FD-BF59E3427ED1}"/>
              </a:ext>
            </a:extLst>
          </p:cNvPr>
          <p:cNvPicPr>
            <a:picLocks noChangeAspect="1"/>
          </p:cNvPicPr>
          <p:nvPr/>
        </p:nvPicPr>
        <p:blipFill rotWithShape="1">
          <a:blip r:embed="rId4"/>
          <a:srcRect t="15085" b="8641"/>
          <a:stretch/>
        </p:blipFill>
        <p:spPr>
          <a:xfrm>
            <a:off x="906863" y="4168454"/>
            <a:ext cx="2904719" cy="2215545"/>
          </a:xfrm>
          <a:prstGeom prst="rect">
            <a:avLst/>
          </a:prstGeom>
        </p:spPr>
      </p:pic>
      <p:pic>
        <p:nvPicPr>
          <p:cNvPr id="2" name="Picture 1" descr="Automatic Transport Ventilators&#10;">
            <a:extLst>
              <a:ext uri="{FF2B5EF4-FFF2-40B4-BE49-F238E27FC236}">
                <a16:creationId xmlns:a16="http://schemas.microsoft.com/office/drawing/2014/main" id="{1C10D40B-90FB-4E81-B224-525A14F2A308}"/>
              </a:ext>
            </a:extLst>
          </p:cNvPr>
          <p:cNvPicPr>
            <a:picLocks noChangeAspect="1"/>
          </p:cNvPicPr>
          <p:nvPr/>
        </p:nvPicPr>
        <p:blipFill>
          <a:blip r:embed="rId5"/>
          <a:stretch>
            <a:fillRect/>
          </a:stretch>
        </p:blipFill>
        <p:spPr>
          <a:xfrm>
            <a:off x="5675679" y="903111"/>
            <a:ext cx="3064321" cy="2922590"/>
          </a:xfrm>
          <a:prstGeom prst="rect">
            <a:avLst/>
          </a:prstGeom>
        </p:spPr>
      </p:pic>
      <p:pic>
        <p:nvPicPr>
          <p:cNvPr id="11" name="Picture 10" descr="Automatic Transport Ventilators&#10;">
            <a:extLst>
              <a:ext uri="{FF2B5EF4-FFF2-40B4-BE49-F238E27FC236}">
                <a16:creationId xmlns:a16="http://schemas.microsoft.com/office/drawing/2014/main" id="{6CDEC490-1983-4F5B-8A6E-A207502C09F5}"/>
              </a:ext>
            </a:extLst>
          </p:cNvPr>
          <p:cNvPicPr>
            <a:picLocks noChangeAspect="1"/>
          </p:cNvPicPr>
          <p:nvPr/>
        </p:nvPicPr>
        <p:blipFill>
          <a:blip r:embed="rId6"/>
          <a:stretch>
            <a:fillRect/>
          </a:stretch>
        </p:blipFill>
        <p:spPr>
          <a:xfrm>
            <a:off x="4379351" y="4390277"/>
            <a:ext cx="2592655" cy="1843521"/>
          </a:xfrm>
          <a:prstGeom prst="rect">
            <a:avLst/>
          </a:prstGeom>
        </p:spPr>
      </p:pic>
    </p:spTree>
    <p:extLst>
      <p:ext uri="{BB962C8B-B14F-4D97-AF65-F5344CB8AC3E}">
        <p14:creationId xmlns:p14="http://schemas.microsoft.com/office/powerpoint/2010/main" val="28524148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j-lt"/>
                <a:ea typeface="Times New Roman" panose="02020603050405020304" pitchFamily="18" charset="0"/>
                <a:cs typeface="+mn-cs"/>
              </a:rPr>
              <a:t>Questions</a:t>
            </a:r>
          </a:p>
        </p:txBody>
      </p:sp>
      <p:pic>
        <p:nvPicPr>
          <p:cNvPr id="5" name="Picture 4">
            <a:extLst>
              <a:ext uri="{FF2B5EF4-FFF2-40B4-BE49-F238E27FC236}">
                <a16:creationId xmlns:a16="http://schemas.microsoft.com/office/drawing/2014/main" id="{B9A3F7BF-E404-4E10-8B43-5DBAAAA67E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67743" y="1163782"/>
            <a:ext cx="3808511" cy="3566278"/>
          </a:xfrm>
          <a:prstGeom prst="rect">
            <a:avLst/>
          </a:prstGeom>
        </p:spPr>
      </p:pic>
      <p:pic>
        <p:nvPicPr>
          <p:cNvPr id="7" name="Picture 6">
            <a:extLst>
              <a:ext uri="{FF2B5EF4-FFF2-40B4-BE49-F238E27FC236}">
                <a16:creationId xmlns:a16="http://schemas.microsoft.com/office/drawing/2014/main" id="{4853B428-BA36-4899-B326-20D3DA676B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50447" y="4910425"/>
            <a:ext cx="1243102" cy="1163416"/>
          </a:xfrm>
          <a:prstGeom prst="rect">
            <a:avLst/>
          </a:prstGeom>
        </p:spPr>
      </p:pic>
    </p:spTree>
    <p:extLst>
      <p:ext uri="{BB962C8B-B14F-4D97-AF65-F5344CB8AC3E}">
        <p14:creationId xmlns:p14="http://schemas.microsoft.com/office/powerpoint/2010/main" val="3931495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DA6EE-37C9-4D3A-BCC8-B783C261D5ED}"/>
              </a:ext>
            </a:extLst>
          </p:cNvPr>
          <p:cNvSpPr txBox="1"/>
          <p:nvPr/>
        </p:nvSpPr>
        <p:spPr>
          <a:xfrm>
            <a:off x="838200" y="2838769"/>
            <a:ext cx="7467599" cy="923330"/>
          </a:xfrm>
          <a:prstGeom prst="rect">
            <a:avLst/>
          </a:prstGeom>
          <a:noFill/>
        </p:spPr>
        <p:txBody>
          <a:bodyPr wrap="square" rtlCol="0">
            <a:spAutoFit/>
          </a:bodyPr>
          <a:lstStyle/>
          <a:p>
            <a:pPr algn="ctr"/>
            <a:r>
              <a:rPr lang="en-US" sz="1800" b="0" i="0" u="none" strike="noStrike" baseline="0" dirty="0">
                <a:solidFill>
                  <a:srgbClr val="000000"/>
                </a:solidFill>
                <a:latin typeface="Century Gothic" panose="020B0502020202020204" pitchFamily="34" charset="0"/>
              </a:rPr>
              <a:t>To request this document in another format, call 1-800-525-0127. Deaf or hard of hearing customers, please call 711 (Washington Relay) or email civil.rights@doh.wa.gov. </a:t>
            </a:r>
            <a:endParaRPr lang="en-US" sz="3200" dirty="0">
              <a:latin typeface="+mj-lt"/>
              <a:cs typeface="Arial" panose="020B0604020202020204" pitchFamily="34" charset="0"/>
            </a:endParaRPr>
          </a:p>
        </p:txBody>
      </p:sp>
    </p:spTree>
    <p:extLst>
      <p:ext uri="{BB962C8B-B14F-4D97-AF65-F5344CB8AC3E}">
        <p14:creationId xmlns:p14="http://schemas.microsoft.com/office/powerpoint/2010/main" val="201954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chemeClr val="accent1"/>
              </a:buClr>
              <a:buSzTx/>
              <a:buFont typeface="Wingdings 3" charset="2"/>
              <a:buNone/>
              <a:tabLst/>
              <a:defRPr/>
            </a:pPr>
            <a:r>
              <a:rPr kumimoji="0" lang="en-US" sz="2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mn-cs"/>
              </a:rPr>
              <a:t>Anatomy of the Lower Airway</a:t>
            </a:r>
            <a:endParaRPr kumimoji="0" lang="en-US" sz="2800" b="1"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mn-cs"/>
            </a:endParaRPr>
          </a:p>
        </p:txBody>
      </p:sp>
      <p:pic>
        <p:nvPicPr>
          <p:cNvPr id="6" name="Picture 5" descr="Anatomy of the Lower Airway Diagram">
            <a:extLst>
              <a:ext uri="{FF2B5EF4-FFF2-40B4-BE49-F238E27FC236}">
                <a16:creationId xmlns:a16="http://schemas.microsoft.com/office/drawing/2014/main" id="{9156D154-431E-441A-A5D7-60E349D6743E}"/>
              </a:ext>
            </a:extLst>
          </p:cNvPr>
          <p:cNvPicPr>
            <a:picLocks noChangeAspect="1"/>
          </p:cNvPicPr>
          <p:nvPr/>
        </p:nvPicPr>
        <p:blipFill>
          <a:blip r:embed="rId3"/>
          <a:stretch>
            <a:fillRect/>
          </a:stretch>
        </p:blipFill>
        <p:spPr>
          <a:xfrm>
            <a:off x="112208" y="1413355"/>
            <a:ext cx="4495536" cy="3465689"/>
          </a:xfrm>
          <a:prstGeom prst="rect">
            <a:avLst/>
          </a:prstGeom>
        </p:spPr>
      </p:pic>
      <p:pic>
        <p:nvPicPr>
          <p:cNvPr id="5" name="Picture 4" descr="Anatomy of the Lower Airway Diagram&#10;">
            <a:extLst>
              <a:ext uri="{FF2B5EF4-FFF2-40B4-BE49-F238E27FC236}">
                <a16:creationId xmlns:a16="http://schemas.microsoft.com/office/drawing/2014/main" id="{47C9567D-8525-49B8-8B76-C78AD5DD4C63}"/>
              </a:ext>
            </a:extLst>
          </p:cNvPr>
          <p:cNvPicPr>
            <a:picLocks noChangeAspect="1"/>
          </p:cNvPicPr>
          <p:nvPr/>
        </p:nvPicPr>
        <p:blipFill rotWithShape="1">
          <a:blip r:embed="rId4"/>
          <a:srcRect b="6274"/>
          <a:stretch/>
        </p:blipFill>
        <p:spPr>
          <a:xfrm>
            <a:off x="4955720" y="1413355"/>
            <a:ext cx="3846779" cy="3465689"/>
          </a:xfrm>
          <a:prstGeom prst="rect">
            <a:avLst/>
          </a:prstGeom>
        </p:spPr>
      </p:pic>
    </p:spTree>
    <p:extLst>
      <p:ext uri="{BB962C8B-B14F-4D97-AF65-F5344CB8AC3E}">
        <p14:creationId xmlns:p14="http://schemas.microsoft.com/office/powerpoint/2010/main" val="1383560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DA6EE-37C9-4D3A-BCC8-B783C261D5ED}"/>
              </a:ext>
            </a:extLst>
          </p:cNvPr>
          <p:cNvSpPr txBox="1"/>
          <p:nvPr/>
        </p:nvSpPr>
        <p:spPr>
          <a:xfrm>
            <a:off x="838200" y="1653436"/>
            <a:ext cx="7467599" cy="2554545"/>
          </a:xfrm>
          <a:prstGeom prst="rect">
            <a:avLst/>
          </a:prstGeom>
          <a:noFill/>
        </p:spPr>
        <p:txBody>
          <a:bodyPr wrap="square" rtlCol="0">
            <a:spAutoFit/>
          </a:bodyPr>
          <a:lstStyle/>
          <a:p>
            <a:pPr algn="ctr"/>
            <a:r>
              <a:rPr lang="en-US" sz="3200" dirty="0">
                <a:latin typeface="+mj-lt"/>
                <a:cs typeface="Arial" panose="020B0604020202020204" pitchFamily="34" charset="0"/>
              </a:rPr>
              <a:t>We want to acknowledge and give credit to the innumerable sources &amp; resources used in the development of this </a:t>
            </a:r>
          </a:p>
          <a:p>
            <a:pPr algn="ctr"/>
            <a:r>
              <a:rPr lang="en-US" sz="3200" dirty="0">
                <a:latin typeface="+mj-lt"/>
                <a:cs typeface="Arial" panose="020B0604020202020204" pitchFamily="34" charset="0"/>
              </a:rPr>
              <a:t>    not-for-profit WA DOH</a:t>
            </a:r>
          </a:p>
          <a:p>
            <a:pPr algn="ctr"/>
            <a:r>
              <a:rPr lang="en-US" sz="3200" dirty="0">
                <a:latin typeface="+mj-lt"/>
                <a:cs typeface="Arial" panose="020B0604020202020204" pitchFamily="34" charset="0"/>
              </a:rPr>
              <a:t>SGA training aid.</a:t>
            </a:r>
          </a:p>
        </p:txBody>
      </p:sp>
      <p:sp>
        <p:nvSpPr>
          <p:cNvPr id="3" name="Title 2">
            <a:extLst>
              <a:ext uri="{FF2B5EF4-FFF2-40B4-BE49-F238E27FC236}">
                <a16:creationId xmlns:a16="http://schemas.microsoft.com/office/drawing/2014/main" id="{F3DE2BFB-F73B-2409-D406-0B448DB8CE57}"/>
              </a:ext>
            </a:extLst>
          </p:cNvPr>
          <p:cNvSpPr>
            <a:spLocks noGrp="1"/>
          </p:cNvSpPr>
          <p:nvPr>
            <p:ph type="title"/>
          </p:nvPr>
        </p:nvSpPr>
        <p:spPr>
          <a:xfrm>
            <a:off x="457199" y="620823"/>
            <a:ext cx="8229600" cy="1143000"/>
          </a:xfrm>
        </p:spPr>
        <p:txBody>
          <a:bodyPr>
            <a:normAutofit/>
          </a:bodyPr>
          <a:lstStyle/>
          <a:p>
            <a:pPr lvl="0" defTabSz="457200">
              <a:spcBef>
                <a:spcPts val="0"/>
              </a:spcBef>
              <a:spcAft>
                <a:spcPts val="300"/>
              </a:spcAft>
              <a:defRPr/>
            </a:pPr>
            <a:r>
              <a:rPr lang="en-US" sz="3200" dirty="0">
                <a:solidFill>
                  <a:prstClr val="black">
                    <a:lumMod val="75000"/>
                    <a:lumOff val="25000"/>
                  </a:prstClr>
                </a:solidFill>
                <a:ea typeface="Times New Roman" panose="02020603050405020304" pitchFamily="18" charset="0"/>
              </a:rPr>
              <a:t>Acknowledgements/Credits/Resources</a:t>
            </a:r>
          </a:p>
        </p:txBody>
      </p:sp>
    </p:spTree>
    <p:extLst>
      <p:ext uri="{BB962C8B-B14F-4D97-AF65-F5344CB8AC3E}">
        <p14:creationId xmlns:p14="http://schemas.microsoft.com/office/powerpoint/2010/main" val="2759357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chemeClr val="accent1"/>
              </a:buClr>
              <a:buSzTx/>
              <a:buFont typeface="Wingdings 3" charset="2"/>
              <a:buNone/>
              <a:tabLst/>
              <a:defRPr/>
            </a:pPr>
            <a:r>
              <a:rPr kumimoji="0" lang="en-US" sz="2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mn-cs"/>
              </a:rPr>
              <a:t>Anatomy of the Lower Airway</a:t>
            </a:r>
            <a:endParaRPr kumimoji="0" lang="en-US" sz="2800" b="1" i="1"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mn-cs"/>
            </a:endParaRPr>
          </a:p>
        </p:txBody>
      </p:sp>
      <p:pic>
        <p:nvPicPr>
          <p:cNvPr id="2" name="Picture 1" descr="Anatomy of the Lower Airway Diagram">
            <a:extLst>
              <a:ext uri="{FF2B5EF4-FFF2-40B4-BE49-F238E27FC236}">
                <a16:creationId xmlns:a16="http://schemas.microsoft.com/office/drawing/2014/main" id="{1CDF17AD-1C42-4F5F-84EE-360DD74299F3}"/>
              </a:ext>
            </a:extLst>
          </p:cNvPr>
          <p:cNvPicPr>
            <a:picLocks noChangeAspect="1"/>
          </p:cNvPicPr>
          <p:nvPr/>
        </p:nvPicPr>
        <p:blipFill>
          <a:blip r:embed="rId3"/>
          <a:stretch>
            <a:fillRect/>
          </a:stretch>
        </p:blipFill>
        <p:spPr>
          <a:xfrm>
            <a:off x="107265" y="1512653"/>
            <a:ext cx="4464735" cy="3133549"/>
          </a:xfrm>
          <a:prstGeom prst="rect">
            <a:avLst/>
          </a:prstGeom>
        </p:spPr>
      </p:pic>
      <p:pic>
        <p:nvPicPr>
          <p:cNvPr id="3" name="Picture 2" descr="Anatomy of the Lower Airway Diagram">
            <a:extLst>
              <a:ext uri="{FF2B5EF4-FFF2-40B4-BE49-F238E27FC236}">
                <a16:creationId xmlns:a16="http://schemas.microsoft.com/office/drawing/2014/main" id="{2D625EAF-D0F1-4340-B8B1-43DD95D03D2E}"/>
              </a:ext>
            </a:extLst>
          </p:cNvPr>
          <p:cNvPicPr>
            <a:picLocks noChangeAspect="1"/>
          </p:cNvPicPr>
          <p:nvPr/>
        </p:nvPicPr>
        <p:blipFill rotWithShape="1">
          <a:blip r:embed="rId4"/>
          <a:srcRect l="7682" t="6022" r="8851" b="6600"/>
          <a:stretch/>
        </p:blipFill>
        <p:spPr>
          <a:xfrm>
            <a:off x="4754880" y="1512653"/>
            <a:ext cx="4197827" cy="3107215"/>
          </a:xfrm>
          <a:prstGeom prst="rect">
            <a:avLst/>
          </a:prstGeom>
        </p:spPr>
      </p:pic>
    </p:spTree>
    <p:extLst>
      <p:ext uri="{BB962C8B-B14F-4D97-AF65-F5344CB8AC3E}">
        <p14:creationId xmlns:p14="http://schemas.microsoft.com/office/powerpoint/2010/main" val="62497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68C690-E120-464C-90A7-6D2042F19DA6}"/>
              </a:ext>
            </a:extLst>
          </p:cNvPr>
          <p:cNvSpPr txBox="1">
            <a:spLocks noGrp="1"/>
          </p:cNvSpPr>
          <p:nvPr>
            <p:ph type="title" idx="4294967295"/>
          </p:nvPr>
        </p:nvSpPr>
        <p:spPr>
          <a:xfrm>
            <a:off x="146807" y="338535"/>
            <a:ext cx="8850385" cy="5645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457200" rtl="0" eaLnBrk="1" latinLnBrk="0" hangingPunct="1">
              <a:spcBef>
                <a:spcPts val="1000"/>
              </a:spcBef>
              <a:spcAft>
                <a:spcPts val="0"/>
              </a:spcAft>
              <a:buClr>
                <a:schemeClr val="accent1"/>
              </a:buClr>
              <a:buFont typeface="Wingdings 3" charset="2"/>
              <a:buNone/>
              <a:defRPr sz="3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300"/>
              </a:spcAft>
              <a:buClr>
                <a:srgbClr val="4472C4"/>
              </a:buClr>
              <a:buSzTx/>
              <a:buFont typeface="Wingdings 3" charset="2"/>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mn-lt"/>
                <a:ea typeface="Times New Roman" panose="02020603050405020304" pitchFamily="18" charset="0"/>
                <a:cs typeface="+mn-cs"/>
              </a:rPr>
              <a:t>Physiology</a:t>
            </a:r>
            <a:endParaRPr kumimoji="0" lang="en-US" sz="2800" b="1" i="1" u="none" strike="noStrike" kern="1200" cap="none" spc="0" normalizeH="0" baseline="0" noProof="0" dirty="0">
              <a:ln>
                <a:noFill/>
              </a:ln>
              <a:solidFill>
                <a:prstClr val="black">
                  <a:lumMod val="75000"/>
                  <a:lumOff val="25000"/>
                </a:prstClr>
              </a:solidFill>
              <a:effectLst/>
              <a:uLnTx/>
              <a:uFillTx/>
              <a:latin typeface="+mn-lt"/>
              <a:ea typeface="Times New Roman" panose="02020603050405020304" pitchFamily="18" charset="0"/>
              <a:cs typeface="+mn-cs"/>
            </a:endParaRPr>
          </a:p>
        </p:txBody>
      </p:sp>
      <p:sp>
        <p:nvSpPr>
          <p:cNvPr id="6" name="TextBox 5">
            <a:extLst>
              <a:ext uri="{FF2B5EF4-FFF2-40B4-BE49-F238E27FC236}">
                <a16:creationId xmlns:a16="http://schemas.microsoft.com/office/drawing/2014/main" id="{7965BFBA-8B30-4F3E-9736-3F68CCDA01AD}"/>
              </a:ext>
            </a:extLst>
          </p:cNvPr>
          <p:cNvSpPr txBox="1"/>
          <p:nvPr/>
        </p:nvSpPr>
        <p:spPr>
          <a:xfrm>
            <a:off x="646313" y="1143356"/>
            <a:ext cx="7851372" cy="134562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Ventilation: </a:t>
            </a:r>
            <a:r>
              <a:rPr lang="en-US" sz="2600" dirty="0">
                <a:solidFill>
                  <a:prstClr val="black"/>
                </a:solidFill>
                <a:ea typeface="Calibri" panose="020F0502020204030204" pitchFamily="34" charset="0"/>
                <a:cs typeface="Arial" panose="020B0604020202020204" pitchFamily="34" charset="0"/>
              </a:rPr>
              <a:t>mechanical movement</a:t>
            </a:r>
            <a:endPar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Oxygenation: circulatory perfusion</a:t>
            </a:r>
          </a:p>
          <a:p>
            <a:pPr marL="228600" marR="0" lvl="0"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Ø"/>
              <a:tabLst>
                <a:tab pos="457200" algn="l"/>
              </a:tabLst>
              <a:defRPr/>
            </a:pPr>
            <a:r>
              <a:rPr kumimoji="0" lang="en-US" sz="26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Respiration: gas exchange diffusion</a:t>
            </a:r>
          </a:p>
        </p:txBody>
      </p:sp>
      <p:pic>
        <p:nvPicPr>
          <p:cNvPr id="11" name="Picture 10" descr="Diagram ribs and chest ">
            <a:extLst>
              <a:ext uri="{FF2B5EF4-FFF2-40B4-BE49-F238E27FC236}">
                <a16:creationId xmlns:a16="http://schemas.microsoft.com/office/drawing/2014/main" id="{3E2D2074-F077-438E-9EE4-A3AC5BB29128}"/>
              </a:ext>
            </a:extLst>
          </p:cNvPr>
          <p:cNvPicPr>
            <a:picLocks noChangeAspect="1"/>
          </p:cNvPicPr>
          <p:nvPr/>
        </p:nvPicPr>
        <p:blipFill>
          <a:blip r:embed="rId3"/>
          <a:stretch>
            <a:fillRect/>
          </a:stretch>
        </p:blipFill>
        <p:spPr>
          <a:xfrm>
            <a:off x="3380609" y="2729226"/>
            <a:ext cx="2382779" cy="3266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6.jpg" descr="Picture of red blood cells">
            <a:extLst>
              <a:ext uri="{FF2B5EF4-FFF2-40B4-BE49-F238E27FC236}">
                <a16:creationId xmlns:a16="http://schemas.microsoft.com/office/drawing/2014/main" id="{5E2ADCF2-59C2-44AB-87FE-C0681E7BF2BD}"/>
              </a:ext>
            </a:extLst>
          </p:cNvPr>
          <p:cNvPicPr/>
          <p:nvPr/>
        </p:nvPicPr>
        <p:blipFill rotWithShape="1">
          <a:blip r:embed="rId4"/>
          <a:srcRect r="6521" b="-3"/>
          <a:stretch/>
        </p:blipFill>
        <p:spPr>
          <a:xfrm>
            <a:off x="382570" y="3168169"/>
            <a:ext cx="2590916" cy="2311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icture of gas exchange diffusion">
            <a:extLst>
              <a:ext uri="{FF2B5EF4-FFF2-40B4-BE49-F238E27FC236}">
                <a16:creationId xmlns:a16="http://schemas.microsoft.com/office/drawing/2014/main" id="{34AF42EC-47CE-4ECB-BE1F-C34D33A2A1BE}"/>
              </a:ext>
            </a:extLst>
          </p:cNvPr>
          <p:cNvPicPr>
            <a:picLocks noChangeAspect="1"/>
          </p:cNvPicPr>
          <p:nvPr/>
        </p:nvPicPr>
        <p:blipFill>
          <a:blip r:embed="rId5"/>
          <a:stretch>
            <a:fillRect/>
          </a:stretch>
        </p:blipFill>
        <p:spPr>
          <a:xfrm>
            <a:off x="5987632" y="3168169"/>
            <a:ext cx="2881050" cy="232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41865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TICKYSTYLE" val="Credit"/>
</p:tagLst>
</file>

<file path=ppt/tags/tag2.xml><?xml version="1.0" encoding="utf-8"?>
<p:tagLst xmlns:a="http://schemas.openxmlformats.org/drawingml/2006/main" xmlns:r="http://schemas.openxmlformats.org/officeDocument/2006/relationships" xmlns:p="http://schemas.openxmlformats.org/presentationml/2006/main">
  <p:tag name="STICKYSTYLE" val="Credit"/>
</p:tagLst>
</file>

<file path=ppt/theme/theme1.xml><?xml version="1.0" encoding="utf-8"?>
<a:theme xmlns:a="http://schemas.openxmlformats.org/drawingml/2006/main" name="PHTAC Draft Presentation EMST-SC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57677171-df73-4eb2-9305-363b5c94a00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23B8E969474C4795B50C492BE75A99" ma:contentTypeVersion="17" ma:contentTypeDescription="Create a new document." ma:contentTypeScope="" ma:versionID="abadaf2ef976366101b8960c02a9f968">
  <xsd:schema xmlns:xsd="http://www.w3.org/2001/XMLSchema" xmlns:xs="http://www.w3.org/2001/XMLSchema" xmlns:p="http://schemas.microsoft.com/office/2006/metadata/properties" xmlns:ns1="http://schemas.microsoft.com/sharepoint/v3" xmlns:ns3="57677171-df73-4eb2-9305-363b5c94a00c" xmlns:ns4="df8c67bc-ef20-4edd-833f-039d1b302339" targetNamespace="http://schemas.microsoft.com/office/2006/metadata/properties" ma:root="true" ma:fieldsID="61900d99e51e572ca934d4fb22946640" ns1:_="" ns3:_="" ns4:_="">
    <xsd:import namespace="http://schemas.microsoft.com/sharepoint/v3"/>
    <xsd:import namespace="57677171-df73-4eb2-9305-363b5c94a00c"/>
    <xsd:import namespace="df8c67bc-ef20-4edd-833f-039d1b30233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1:_ip_UnifiedCompliancePolicyProperties" minOccurs="0"/>
                <xsd:element ref="ns1:_ip_UnifiedCompliancePolicyUIAction" minOccurs="0"/>
                <xsd:element ref="ns3:MediaServiceLocation"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677171-df73-4eb2-9305-363b5c94a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8c67bc-ef20-4edd-833f-039d1b3023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7E452A-B69A-42C1-8324-C842B0BCCE45}">
  <ds:schemaRefs>
    <ds:schemaRef ds:uri="http://purl.org/dc/dcmitype/"/>
    <ds:schemaRef ds:uri="http://schemas.microsoft.com/office/2006/metadata/properties"/>
    <ds:schemaRef ds:uri="df8c67bc-ef20-4edd-833f-039d1b302339"/>
    <ds:schemaRef ds:uri="http://schemas.microsoft.com/office/2006/documentManagement/type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57677171-df73-4eb2-9305-363b5c94a00c"/>
    <ds:schemaRef ds:uri="http://schemas.microsoft.com/sharepoint/v3"/>
  </ds:schemaRefs>
</ds:datastoreItem>
</file>

<file path=customXml/itemProps2.xml><?xml version="1.0" encoding="utf-8"?>
<ds:datastoreItem xmlns:ds="http://schemas.openxmlformats.org/officeDocument/2006/customXml" ds:itemID="{0CEF74F9-3C26-47F3-8CB3-B55F3683F58D}">
  <ds:schemaRefs>
    <ds:schemaRef ds:uri="http://schemas.microsoft.com/sharepoint/v3/contenttype/forms"/>
  </ds:schemaRefs>
</ds:datastoreItem>
</file>

<file path=customXml/itemProps3.xml><?xml version="1.0" encoding="utf-8"?>
<ds:datastoreItem xmlns:ds="http://schemas.openxmlformats.org/officeDocument/2006/customXml" ds:itemID="{DAB26CDD-DFB0-4AEA-98DC-90A878C8A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7677171-df73-4eb2-9305-363b5c94a00c"/>
    <ds:schemaRef ds:uri="df8c67bc-ef20-4edd-833f-039d1b3023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530223</Template>
  <TotalTime>4338</TotalTime>
  <Words>10750</Words>
  <Application>Microsoft Office PowerPoint</Application>
  <PresentationFormat>On-screen Show (4:3)</PresentationFormat>
  <Paragraphs>1024</Paragraphs>
  <Slides>70</Slides>
  <Notes>70</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70</vt:i4>
      </vt:variant>
    </vt:vector>
  </HeadingPairs>
  <TitlesOfParts>
    <vt:vector size="83" baseType="lpstr">
      <vt:lpstr>ＭＳ Ｐゴシック</vt:lpstr>
      <vt:lpstr>Arial</vt:lpstr>
      <vt:lpstr>Calibri</vt:lpstr>
      <vt:lpstr>Century Gothic</vt:lpstr>
      <vt:lpstr>Corbel</vt:lpstr>
      <vt:lpstr>Franklin Gothic Book</vt:lpstr>
      <vt:lpstr>Garamond</vt:lpstr>
      <vt:lpstr>KozGoPr6N-Bold</vt:lpstr>
      <vt:lpstr>Times New Roman</vt:lpstr>
      <vt:lpstr>Verdana</vt:lpstr>
      <vt:lpstr>Wingdings</vt:lpstr>
      <vt:lpstr>Wingdings 3</vt:lpstr>
      <vt:lpstr>PHTAC Draft Presentation EMST-SC2</vt:lpstr>
      <vt:lpstr> EMT-Special Skill Supraglottic Airway</vt:lpstr>
      <vt:lpstr>THANK YOU</vt:lpstr>
      <vt:lpstr>Supraglottic Airway Endorsement</vt:lpstr>
      <vt:lpstr>There are objectives the student must master to ensure the proper care of a patient experiencing an airway or breathing emergency </vt:lpstr>
      <vt:lpstr>Why is it important?</vt:lpstr>
      <vt:lpstr>Anatomy of the Upper Airway</vt:lpstr>
      <vt:lpstr>Anatomy of the Lower Airway</vt:lpstr>
      <vt:lpstr>Anatomy of the Lower Airway</vt:lpstr>
      <vt:lpstr>Physiology</vt:lpstr>
      <vt:lpstr>Physiology</vt:lpstr>
      <vt:lpstr>Regulatory Center</vt:lpstr>
      <vt:lpstr>Measurement of Gases</vt:lpstr>
      <vt:lpstr>Exchange of Gases</vt:lpstr>
      <vt:lpstr>Assessment- Essential Parameters</vt:lpstr>
      <vt:lpstr>Assessing Patency, Oxygenation &amp; Ventilation</vt:lpstr>
      <vt:lpstr>Inadequate Ventilation, Oxygenation or Respiration</vt:lpstr>
      <vt:lpstr>Causes of Hypoventilation</vt:lpstr>
      <vt:lpstr>Causes of Hyperventilation</vt:lpstr>
      <vt:lpstr>Basic Airway Management</vt:lpstr>
      <vt:lpstr>Recognize the Need for Basic Airway Management </vt:lpstr>
      <vt:lpstr>Recognize the Need for Basic Airway Management </vt:lpstr>
      <vt:lpstr>Recognize the Need for Basic Airway Management </vt:lpstr>
      <vt:lpstr>Recognize the Need for Basic Airway Management </vt:lpstr>
      <vt:lpstr>Recognize the Need for Basic Airway Management </vt:lpstr>
      <vt:lpstr>Basic Airway Maneuvers</vt:lpstr>
      <vt:lpstr>Basic Airway Adjuncts </vt:lpstr>
      <vt:lpstr>Suctioning</vt:lpstr>
      <vt:lpstr>Suctioning</vt:lpstr>
      <vt:lpstr>Suctioning</vt:lpstr>
      <vt:lpstr>Bag-Valve-Mask (BVM)</vt:lpstr>
      <vt:lpstr>Viral Filter for BVM</vt:lpstr>
      <vt:lpstr>Anatomy of the Bag-Valve-Mask</vt:lpstr>
      <vt:lpstr>Positive-End-Expiratory-Pressure (PEEP)</vt:lpstr>
      <vt:lpstr>Positive-End-Expiratory-Pressure (PEEP)</vt:lpstr>
      <vt:lpstr>Bag-Valve-Mask Ventilation </vt:lpstr>
      <vt:lpstr>Best</vt:lpstr>
      <vt:lpstr>Assess Difficult BVM Ventilation</vt:lpstr>
      <vt:lpstr>Radiation / Restriction</vt:lpstr>
      <vt:lpstr>Triple ‘Os’</vt:lpstr>
      <vt:lpstr>Triple ‘Ms’</vt:lpstr>
      <vt:lpstr>Age</vt:lpstr>
      <vt:lpstr>No teeth</vt:lpstr>
      <vt:lpstr>Airway Management with SGAs (&amp; other Adjuncts)</vt:lpstr>
      <vt:lpstr>Airway Management with SGAs (&amp; other Adjuncts)</vt:lpstr>
      <vt:lpstr>NREMT SGA General Insertion Technique</vt:lpstr>
      <vt:lpstr>i-gel®</vt:lpstr>
      <vt:lpstr>i-gel®</vt:lpstr>
      <vt:lpstr>i-gel®</vt:lpstr>
      <vt:lpstr>King LTS-DTM </vt:lpstr>
      <vt:lpstr>King LTS-DTM </vt:lpstr>
      <vt:lpstr>King LTS-DTM </vt:lpstr>
      <vt:lpstr>King LTS-DTM </vt:lpstr>
      <vt:lpstr>LMA Supreme</vt:lpstr>
      <vt:lpstr>LMA Supreme</vt:lpstr>
      <vt:lpstr>LMA Supreme</vt:lpstr>
      <vt:lpstr>LMA Supreme</vt:lpstr>
      <vt:lpstr>Confirm Placement</vt:lpstr>
      <vt:lpstr>Confirm Placement and Evaluate</vt:lpstr>
      <vt:lpstr>Evaluation &amp; Ongoing Monitoring</vt:lpstr>
      <vt:lpstr>Pulse Oximetry  </vt:lpstr>
      <vt:lpstr>Evaluation &amp; Ongoing Monitoring </vt:lpstr>
      <vt:lpstr>End Tidal CO2 capnography </vt:lpstr>
      <vt:lpstr>End Tidal CO2 capnography</vt:lpstr>
      <vt:lpstr>End Tidal CO2 capnography</vt:lpstr>
      <vt:lpstr>Troubleshooting the SGA</vt:lpstr>
      <vt:lpstr>Case review</vt:lpstr>
      <vt:lpstr>Courtesy of Impact Instrumentation, Inc.</vt:lpstr>
      <vt:lpstr>Questions</vt:lpstr>
      <vt:lpstr>PowerPoint Presentation</vt:lpstr>
      <vt:lpstr>Acknowledgements/Credits/Resources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EMT - Special Skill Supraglottic Airway</dc:subject>
  <dc:creator>Washington State Department of Health, Health Systems Quality Assurance, Emergency Medical Services and Trauma Care</dc:creator>
  <cp:keywords>Supraglottic Airway EMT Endorsement</cp:keywords>
  <cp:lastModifiedBy>Hayes, Jill P (DOH)</cp:lastModifiedBy>
  <cp:revision>307</cp:revision>
  <dcterms:created xsi:type="dcterms:W3CDTF">2022-02-18T18:09:11Z</dcterms:created>
  <dcterms:modified xsi:type="dcterms:W3CDTF">2024-04-25T20:33:03Z</dcterms:modified>
  <cp:category>Education</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2023-01-25T23:38:26Z</vt:lpwstr>
  </property>
  <property fmtid="{D5CDD505-2E9C-101B-9397-08002B2CF9AE}" pid="4" name="MSIP_Label_1520fa42-cf58-4c22-8b93-58cf1d3bd1cb_Method">
    <vt:lpwstr>Standard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9937b3ee-7891-45b0-9ca9-af70d08d8732</vt:lpwstr>
  </property>
  <property fmtid="{D5CDD505-2E9C-101B-9397-08002B2CF9AE}" pid="8" name="MSIP_Label_1520fa42-cf58-4c22-8b93-58cf1d3bd1cb_ContentBits">
    <vt:lpwstr>0</vt:lpwstr>
  </property>
  <property fmtid="{D5CDD505-2E9C-101B-9397-08002B2CF9AE}" pid="9" name="ContentTypeId">
    <vt:lpwstr>0x0101002623B8E969474C4795B50C492BE75A99</vt:lpwstr>
  </property>
  <property fmtid="{D5CDD505-2E9C-101B-9397-08002B2CF9AE}" pid="10" name="_dlc_DocIdItemGuid">
    <vt:lpwstr>727289d1-36ae-4b28-8ef8-baa30fd4cb89</vt:lpwstr>
  </property>
</Properties>
</file>