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1" r:id="rId6"/>
  </p:sldMasterIdLst>
  <p:notesMasterIdLst>
    <p:notesMasterId r:id="rId90"/>
  </p:notesMasterIdLst>
  <p:sldIdLst>
    <p:sldId id="338" r:id="rId7"/>
    <p:sldId id="389" r:id="rId8"/>
    <p:sldId id="388" r:id="rId9"/>
    <p:sldId id="391" r:id="rId10"/>
    <p:sldId id="392" r:id="rId11"/>
    <p:sldId id="393" r:id="rId12"/>
    <p:sldId id="491" r:id="rId13"/>
    <p:sldId id="396" r:id="rId14"/>
    <p:sldId id="397" r:id="rId15"/>
    <p:sldId id="500" r:id="rId16"/>
    <p:sldId id="504" r:id="rId17"/>
    <p:sldId id="501" r:id="rId18"/>
    <p:sldId id="502" r:id="rId19"/>
    <p:sldId id="492" r:id="rId20"/>
    <p:sldId id="493" r:id="rId21"/>
    <p:sldId id="503" r:id="rId22"/>
    <p:sldId id="406" r:id="rId23"/>
    <p:sldId id="494" r:id="rId24"/>
    <p:sldId id="495" r:id="rId25"/>
    <p:sldId id="395" r:id="rId26"/>
    <p:sldId id="403" r:id="rId27"/>
    <p:sldId id="404" r:id="rId28"/>
    <p:sldId id="405" r:id="rId29"/>
    <p:sldId id="468" r:id="rId30"/>
    <p:sldId id="398" r:id="rId31"/>
    <p:sldId id="407" r:id="rId32"/>
    <p:sldId id="408" r:id="rId33"/>
    <p:sldId id="409" r:id="rId34"/>
    <p:sldId id="410" r:id="rId35"/>
    <p:sldId id="412" r:id="rId36"/>
    <p:sldId id="413" r:id="rId37"/>
    <p:sldId id="411" r:id="rId38"/>
    <p:sldId id="414" r:id="rId39"/>
    <p:sldId id="415" r:id="rId40"/>
    <p:sldId id="496" r:id="rId41"/>
    <p:sldId id="497" r:id="rId42"/>
    <p:sldId id="394" r:id="rId43"/>
    <p:sldId id="399" r:id="rId44"/>
    <p:sldId id="416" r:id="rId45"/>
    <p:sldId id="417" r:id="rId46"/>
    <p:sldId id="418" r:id="rId47"/>
    <p:sldId id="419" r:id="rId48"/>
    <p:sldId id="420" r:id="rId49"/>
    <p:sldId id="400" r:id="rId50"/>
    <p:sldId id="421" r:id="rId51"/>
    <p:sldId id="422" r:id="rId52"/>
    <p:sldId id="423" r:id="rId53"/>
    <p:sldId id="424" r:id="rId54"/>
    <p:sldId id="425" r:id="rId55"/>
    <p:sldId id="426" r:id="rId56"/>
    <p:sldId id="427" r:id="rId57"/>
    <p:sldId id="401" r:id="rId58"/>
    <p:sldId id="428" r:id="rId59"/>
    <p:sldId id="429" r:id="rId60"/>
    <p:sldId id="402" r:id="rId61"/>
    <p:sldId id="480" r:id="rId62"/>
    <p:sldId id="482" r:id="rId63"/>
    <p:sldId id="484" r:id="rId64"/>
    <p:sldId id="351" r:id="rId65"/>
    <p:sldId id="430" r:id="rId66"/>
    <p:sldId id="431" r:id="rId67"/>
    <p:sldId id="458" r:id="rId68"/>
    <p:sldId id="498" r:id="rId69"/>
    <p:sldId id="432" r:id="rId70"/>
    <p:sldId id="433" r:id="rId71"/>
    <p:sldId id="434" r:id="rId72"/>
    <p:sldId id="435" r:id="rId73"/>
    <p:sldId id="436" r:id="rId74"/>
    <p:sldId id="455" r:id="rId75"/>
    <p:sldId id="456" r:id="rId76"/>
    <p:sldId id="457" r:id="rId77"/>
    <p:sldId id="462" r:id="rId78"/>
    <p:sldId id="463" r:id="rId79"/>
    <p:sldId id="437" r:id="rId80"/>
    <p:sldId id="438" r:id="rId81"/>
    <p:sldId id="439" r:id="rId82"/>
    <p:sldId id="441" r:id="rId83"/>
    <p:sldId id="440" r:id="rId84"/>
    <p:sldId id="499" r:id="rId85"/>
    <p:sldId id="460" r:id="rId86"/>
    <p:sldId id="487" r:id="rId87"/>
    <p:sldId id="490" r:id="rId88"/>
    <p:sldId id="508"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xyp1288rkOtzLj68vOG1NA==" hashData="CDIZs3XTUfxiBDg8DxeglejOj9FABxsU+GMZWwCeGllJa1ddTgCeP8MUFeEpyevnBPbXL9JAahnMmNoXzwRjc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A09"/>
    <a:srgbClr val="1470AA"/>
    <a:srgbClr val="489C9E"/>
    <a:srgbClr val="3FB973"/>
    <a:srgbClr val="774B9F"/>
    <a:srgbClr val="EB614D"/>
    <a:srgbClr val="F79245"/>
    <a:srgbClr val="99BF40"/>
    <a:srgbClr val="2AABC7"/>
    <a:srgbClr val="983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EC4E91-623F-43A7-995D-776316D8493D}" v="156" dt="2024-06-06T20:43:22.2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7" autoAdjust="0"/>
    <p:restoredTop sz="97457" autoAdjust="0"/>
  </p:normalViewPr>
  <p:slideViewPr>
    <p:cSldViewPr snapToGrid="0">
      <p:cViewPr varScale="1">
        <p:scale>
          <a:sx n="155" d="100"/>
          <a:sy n="155" d="100"/>
        </p:scale>
        <p:origin x="540" y="92"/>
      </p:cViewPr>
      <p:guideLst/>
    </p:cSldViewPr>
  </p:slideViewPr>
  <p:outlineViewPr>
    <p:cViewPr>
      <p:scale>
        <a:sx n="33" d="100"/>
        <a:sy n="33" d="100"/>
      </p:scale>
      <p:origin x="0" y="-7536"/>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1.xml"/><Relationship Id="rId90" Type="http://schemas.openxmlformats.org/officeDocument/2006/relationships/notesMaster" Target="notesMasters/notesMaster1.xml"/><Relationship Id="rId95" Type="http://schemas.microsoft.com/office/2015/10/relationships/revisionInfo" Target="revisionInfo.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88CF0-2CAB-444C-A733-98390E603038}"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A57990-0BBB-4A92-9137-39EC4F02772D}" type="slidenum">
              <a:rPr lang="en-US" smtClean="0"/>
              <a:t>‹#›</a:t>
            </a:fld>
            <a:endParaRPr lang="en-US"/>
          </a:p>
        </p:txBody>
      </p:sp>
    </p:spTree>
    <p:extLst>
      <p:ext uri="{BB962C8B-B14F-4D97-AF65-F5344CB8AC3E}">
        <p14:creationId xmlns:p14="http://schemas.microsoft.com/office/powerpoint/2010/main" val="230700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cbi.nlm.nih.gov/pmc/articles/PMC10374957/"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pubmed.ncbi.nlm.nih.gov/26366984/" TargetMode="External"/><Relationship Id="rId4" Type="http://schemas.openxmlformats.org/officeDocument/2006/relationships/hyperlink" Target="https://pubmed.ncbi.nlm.nih.gov/2704406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ubmed.ncbi.nlm.nih.gov/2704406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ubmed.ncbi.nlm.nih.gov/30646394/"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jamanetwork.com/journals/jamacardiology/fullarticle/2511295"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app.leg.wa.gov/WAC/default.aspx?cite=246-12-830" TargetMode="External"/><Relationship Id="rId3" Type="http://schemas.openxmlformats.org/officeDocument/2006/relationships/hyperlink" Target="https://app.leg.wa.gov/RCW/default.aspx?cite=43.70.615" TargetMode="External"/><Relationship Id="rId7" Type="http://schemas.openxmlformats.org/officeDocument/2006/relationships/hyperlink" Target="https://app.leg.wa.gov/WAC/default.aspx?cite=246-12-820"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app.leg.wa.gov/WAC/default.aspx?cite=246-12-810" TargetMode="External"/><Relationship Id="rId5" Type="http://schemas.openxmlformats.org/officeDocument/2006/relationships/hyperlink" Target="https://app.leg.wa.gov/WAC/default.aspx?cite=246-12-800" TargetMode="External"/><Relationship Id="rId4" Type="http://schemas.openxmlformats.org/officeDocument/2006/relationships/hyperlink" Target="https://app.leg.wa.gov/RCW/default.aspx?cite=43.70.613"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doh.wa.gov/data-and-statistical-reports/washington-tracking-network-wtn"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doh.wa.gov/data-and-statistical-reports/washington-tracking-network-wtn"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doh.wa.gov/data-and-statistical-reports/washington-tracking-network-wtn/dashboards"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doh.wa.gov/data-statistical-reports/washington-tracking-network-wtn/community-report"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s://fortress.wa.gov/doh/wtnmobile/wtnmobile/#!/" TargetMode="External"/><Relationship Id="rId4" Type="http://schemas.openxmlformats.org/officeDocument/2006/relationships/hyperlink" Target="https://doh.wa.gov/data-and-statistical-reports/washington-tracking-network-wtn"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mplicit.harvard.edu/implicit/takeatest.html"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policeforum.org/" TargetMode="External"/><Relationship Id="rId4" Type="http://schemas.openxmlformats.org/officeDocument/2006/relationships/hyperlink" Target="https://www.ncbi.nlm.nih.gov/pmc/articles/PMC7069500/"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Welcome to the Multicultural Health Awareness &amp; Health Equity training for EMS professionals. This PowerPoint is a companion resource for the Multicultural Health Awareness &amp; Health Equity curriculum. </a:t>
            </a:r>
          </a:p>
          <a:p>
            <a:endParaRPr lang="en-US" sz="1100" dirty="0"/>
          </a:p>
        </p:txBody>
      </p:sp>
      <p:sp>
        <p:nvSpPr>
          <p:cNvPr id="4" name="Slide Number Placeholder 3"/>
          <p:cNvSpPr>
            <a:spLocks noGrp="1"/>
          </p:cNvSpPr>
          <p:nvPr>
            <p:ph type="sldNum" sz="quarter" idx="5"/>
          </p:nvPr>
        </p:nvSpPr>
        <p:spPr/>
        <p:txBody>
          <a:bodyPr/>
          <a:lstStyle/>
          <a:p>
            <a:fld id="{0EA57990-0BBB-4A92-9137-39EC4F02772D}" type="slidenum">
              <a:rPr lang="en-US" smtClean="0"/>
              <a:t>1</a:t>
            </a:fld>
            <a:endParaRPr lang="en-US"/>
          </a:p>
        </p:txBody>
      </p:sp>
    </p:spTree>
    <p:extLst>
      <p:ext uri="{BB962C8B-B14F-4D97-AF65-F5344CB8AC3E}">
        <p14:creationId xmlns:p14="http://schemas.microsoft.com/office/powerpoint/2010/main" val="4244267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37256-2BC0-6005-0249-40C6055F0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9D2690-BE6B-A228-3A98-BBED750865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52AA69-6155-4428-EA47-9625429CCEB4}"/>
              </a:ext>
            </a:extLst>
          </p:cNvPr>
          <p:cNvSpPr>
            <a:spLocks noGrp="1"/>
          </p:cNvSpPr>
          <p:nvPr>
            <p:ph type="body" idx="1"/>
          </p:nvPr>
        </p:nvSpPr>
        <p:spPr/>
        <p:txBody>
          <a:bodyPr/>
          <a:lstStyle/>
          <a:p>
            <a:pPr marR="0" lvl="1">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Common biases during assessment and treatment  </a:t>
            </a:r>
          </a:p>
          <a:p>
            <a:pPr marR="0" lvl="1">
              <a:lnSpc>
                <a:spcPct val="107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p>
            <a:pPr marL="914400" marR="0" lvl="2" indent="0">
              <a:lnSpc>
                <a:spcPct val="107000"/>
              </a:lnSpc>
              <a:spcBef>
                <a:spcPts val="0"/>
              </a:spcBef>
              <a:spcAft>
                <a:spcPts val="0"/>
              </a:spcAft>
              <a:buFont typeface="+mj-lt"/>
              <a:buNone/>
            </a:pPr>
            <a:r>
              <a:rPr lang="en-US" sz="1100" dirty="0">
                <a:effectLst/>
                <a:latin typeface="+mn-lt"/>
                <a:ea typeface="Calibri" panose="020F0502020204030204" pitchFamily="34" charset="0"/>
                <a:cs typeface="Times New Roman" panose="02020603050405020304" pitchFamily="18" charset="0"/>
              </a:rPr>
              <a:t>Bias created challenges-</a:t>
            </a:r>
          </a:p>
          <a:p>
            <a:pPr marL="1600200" marR="0" lvl="3" indent="-228600">
              <a:lnSpc>
                <a:spcPct val="107000"/>
              </a:lnSpc>
              <a:spcBef>
                <a:spcPts val="0"/>
              </a:spcBef>
              <a:spcAft>
                <a:spcPts val="0"/>
              </a:spcAft>
              <a:buFont typeface="Arial" panose="020B0604020202020204" pitchFamily="34" charset="0"/>
              <a:buChar char="•"/>
            </a:pPr>
            <a:r>
              <a:rPr lang="en-US" sz="1100" dirty="0">
                <a:effectLst/>
                <a:latin typeface="+mn-lt"/>
                <a:ea typeface="Calibri" panose="020F0502020204030204" pitchFamily="34" charset="0"/>
                <a:cs typeface="Times New Roman" panose="02020603050405020304" pitchFamily="18" charset="0"/>
              </a:rPr>
              <a:t>Pain tolerance / Pain medication administration needs</a:t>
            </a:r>
          </a:p>
          <a:p>
            <a:pPr marL="1600200" marR="0" lvl="3" indent="-228600">
              <a:lnSpc>
                <a:spcPct val="107000"/>
              </a:lnSpc>
              <a:spcBef>
                <a:spcPts val="0"/>
              </a:spcBef>
              <a:spcAft>
                <a:spcPts val="0"/>
              </a:spcAft>
              <a:buFont typeface="Arial" panose="020B0604020202020204" pitchFamily="34" charset="0"/>
              <a:buChar char="•"/>
            </a:pPr>
            <a:r>
              <a:rPr lang="en-US" sz="1100" dirty="0">
                <a:effectLst/>
                <a:latin typeface="+mn-lt"/>
                <a:ea typeface="Calibri" panose="020F0502020204030204" pitchFamily="34" charset="0"/>
                <a:cs typeface="Times New Roman" panose="02020603050405020304" pitchFamily="18" charset="0"/>
              </a:rPr>
              <a:t>Misdiagnosis </a:t>
            </a:r>
          </a:p>
          <a:p>
            <a:pPr marL="1371600" marR="0" lvl="3" indent="0">
              <a:lnSpc>
                <a:spcPct val="107000"/>
              </a:lnSpc>
              <a:spcBef>
                <a:spcPts val="0"/>
              </a:spcBef>
              <a:spcAft>
                <a:spcPts val="800"/>
              </a:spcAft>
              <a:buFont typeface="Arial" panose="020B0604020202020204" pitchFamily="34" charset="0"/>
              <a:buNone/>
            </a:pPr>
            <a:endParaRPr lang="en-US" sz="1100" dirty="0">
              <a:effectLst/>
              <a:latin typeface="+mn-lt"/>
              <a:ea typeface="Calibri" panose="020F0502020204030204" pitchFamily="34" charset="0"/>
              <a:cs typeface="Times New Roman" panose="02020603050405020304" pitchFamily="18" charset="0"/>
            </a:endParaRPr>
          </a:p>
          <a:p>
            <a:pPr marL="457200" lvl="0" indent="-306878" algn="l" rtl="0">
              <a:lnSpc>
                <a:spcPct val="115000"/>
              </a:lnSpc>
              <a:spcBef>
                <a:spcPts val="0"/>
              </a:spcBef>
              <a:spcAft>
                <a:spcPts val="0"/>
              </a:spcAft>
              <a:buSzPct val="100000"/>
              <a:buChar char="●"/>
            </a:pPr>
            <a:r>
              <a:rPr lang="en-US" sz="1100" dirty="0">
                <a:highlight>
                  <a:schemeClr val="lt1"/>
                </a:highlight>
                <a:latin typeface="+mn-lt"/>
                <a:ea typeface="Times New Roman"/>
                <a:cs typeface="Times New Roman"/>
                <a:sym typeface="Times New Roman"/>
              </a:rPr>
              <a:t> A study of over 104,000 medical charts for ambulance patients found that Oregon EMTs and paramedics were 40% less likely to give Black patients pain medicine. </a:t>
            </a:r>
            <a:r>
              <a:rPr lang="en-US" sz="1100" dirty="0">
                <a:highlight>
                  <a:schemeClr val="lt1"/>
                </a:highlight>
                <a:latin typeface="+mn-lt"/>
                <a:ea typeface="Georgia"/>
                <a:cs typeface="Georgia"/>
                <a:sym typeface="Georgia"/>
              </a:rPr>
              <a:t>This disparity existed across socioeconomic status (Kennel et al., 2019) </a:t>
            </a:r>
            <a:r>
              <a:rPr lang="en-US" sz="1600" dirty="0">
                <a:hlinkClick r:id="rId3"/>
              </a:rPr>
              <a:t>Disparities and inequalities in pain treatment among people with limited English proficiency - PMC (nih.gov)</a:t>
            </a:r>
            <a:br>
              <a:rPr lang="en-US" sz="1100" dirty="0">
                <a:highlight>
                  <a:schemeClr val="lt1"/>
                </a:highlight>
                <a:latin typeface="+mn-lt"/>
                <a:ea typeface="Georgia"/>
                <a:cs typeface="Georgia"/>
                <a:sym typeface="Georgia"/>
              </a:rPr>
            </a:br>
            <a:endParaRPr lang="en-US" sz="1100" dirty="0">
              <a:highlight>
                <a:schemeClr val="lt1"/>
              </a:highlight>
              <a:latin typeface="+mn-lt"/>
              <a:ea typeface="Georgia"/>
              <a:cs typeface="Georgia"/>
              <a:sym typeface="Georgia"/>
            </a:endParaRPr>
          </a:p>
          <a:p>
            <a:pPr marL="457200" lvl="0" indent="-306878" algn="l" rtl="0">
              <a:lnSpc>
                <a:spcPct val="115000"/>
              </a:lnSpc>
              <a:spcBef>
                <a:spcPts val="0"/>
              </a:spcBef>
              <a:spcAft>
                <a:spcPts val="0"/>
              </a:spcAft>
              <a:buSzPct val="100000"/>
              <a:buChar char="●"/>
            </a:pPr>
            <a:r>
              <a:rPr lang="en-US" sz="1100" dirty="0">
                <a:highlight>
                  <a:schemeClr val="lt1"/>
                </a:highlight>
                <a:latin typeface="+mn-lt"/>
                <a:ea typeface="Georgia"/>
                <a:cs typeface="Georgia"/>
                <a:sym typeface="Georgia"/>
              </a:rPr>
              <a:t>Experimental studies that controlled for self-reported pain and similarity in injury found Black patients were significantly less likely than White patients to receive analgesics for extremity fractures in the emergency room (57% of Black patients vs. 74% of White patients)(Hoffman et al., 2016) </a:t>
            </a:r>
            <a:r>
              <a:rPr lang="en-US" sz="1600" dirty="0">
                <a:hlinkClick r:id="rId4"/>
              </a:rPr>
              <a:t>Racial bias in pain assessment and treatment recommendations, and false beliefs about biological differences between blacks and whites - PubMed (nih.gov)</a:t>
            </a:r>
            <a:br>
              <a:rPr lang="en-US" sz="1100" dirty="0">
                <a:highlight>
                  <a:schemeClr val="lt1"/>
                </a:highlight>
                <a:latin typeface="+mn-lt"/>
                <a:ea typeface="Georgia"/>
                <a:cs typeface="Georgia"/>
                <a:sym typeface="Georgia"/>
              </a:rPr>
            </a:br>
            <a:endParaRPr lang="en-US" sz="1100" dirty="0">
              <a:highlight>
                <a:schemeClr val="lt1"/>
              </a:highlight>
              <a:latin typeface="+mn-lt"/>
              <a:ea typeface="Georgia"/>
              <a:cs typeface="Georgia"/>
              <a:sym typeface="Georgia"/>
            </a:endParaRPr>
          </a:p>
          <a:p>
            <a:pPr marL="457200" lvl="0" indent="-306893" algn="l" rtl="0">
              <a:lnSpc>
                <a:spcPct val="115000"/>
              </a:lnSpc>
              <a:spcBef>
                <a:spcPts val="0"/>
              </a:spcBef>
              <a:spcAft>
                <a:spcPts val="0"/>
              </a:spcAft>
              <a:buSzPct val="96666"/>
              <a:buFont typeface="Georgia"/>
              <a:buChar char="●"/>
            </a:pPr>
            <a:r>
              <a:rPr lang="en-US" sz="1100" i="1" dirty="0">
                <a:solidFill>
                  <a:schemeClr val="accent2"/>
                </a:solidFill>
                <a:highlight>
                  <a:srgbClr val="FFFFFF"/>
                </a:highlight>
                <a:latin typeface="+mn-lt"/>
                <a:ea typeface="Times New Roman"/>
                <a:cs typeface="Times New Roman"/>
                <a:sym typeface="Times New Roman"/>
              </a:rPr>
              <a:t>“For instance, a study of nearly one million children diagnosed with appendicitis revealed that, relative to white patients, black patients were less likely to receive any pain medication for moderate pain and were less likely to receive opioids—the appropriate treatment—for severe pain (Goyal et al.2015)” </a:t>
            </a:r>
            <a:r>
              <a:rPr lang="en-US" sz="1600" dirty="0">
                <a:hlinkClick r:id="rId5"/>
              </a:rPr>
              <a:t>Racial Disparities in Pain Management of Children With Appendicitis in Emergency Departments - PubMed (nih.gov)</a:t>
            </a:r>
            <a:endParaRPr lang="en-US" sz="1600" dirty="0"/>
          </a:p>
          <a:p>
            <a:pPr marL="150307" lvl="0" indent="0" algn="l" rtl="0">
              <a:lnSpc>
                <a:spcPct val="115000"/>
              </a:lnSpc>
              <a:spcBef>
                <a:spcPts val="0"/>
              </a:spcBef>
              <a:spcAft>
                <a:spcPts val="0"/>
              </a:spcAft>
              <a:buSzPct val="96666"/>
              <a:buFont typeface="Georgia"/>
              <a:buNone/>
            </a:pPr>
            <a:endParaRPr lang="en-US" sz="1600" dirty="0"/>
          </a:p>
          <a:p>
            <a:pPr marL="150307" lvl="0" indent="0" algn="l" rtl="0">
              <a:lnSpc>
                <a:spcPct val="115000"/>
              </a:lnSpc>
              <a:spcBef>
                <a:spcPts val="0"/>
              </a:spcBef>
              <a:spcAft>
                <a:spcPts val="0"/>
              </a:spcAft>
              <a:buSzPct val="96666"/>
              <a:buFont typeface="Georgia"/>
              <a:buNone/>
            </a:pPr>
            <a:r>
              <a:rPr lang="en-US" sz="1100" dirty="0">
                <a:solidFill>
                  <a:schemeClr val="accent2"/>
                </a:solidFill>
                <a:highlight>
                  <a:srgbClr val="FFFFFF"/>
                </a:highlight>
                <a:latin typeface="+mn-lt"/>
                <a:ea typeface="Times New Roman"/>
                <a:cs typeface="Times New Roman"/>
                <a:sym typeface="Times New Roman"/>
              </a:rPr>
              <a:t>This suggests that Black people are underrepresented in treatment, and/or that White people are overrepresented.</a:t>
            </a:r>
          </a:p>
          <a:p>
            <a:pPr marL="150307" lvl="0" indent="0" algn="l" rtl="0">
              <a:lnSpc>
                <a:spcPct val="115000"/>
              </a:lnSpc>
              <a:spcBef>
                <a:spcPts val="0"/>
              </a:spcBef>
              <a:spcAft>
                <a:spcPts val="0"/>
              </a:spcAft>
              <a:buSzPct val="96666"/>
              <a:buFont typeface="Georgia"/>
              <a:buNone/>
            </a:pPr>
            <a:endParaRPr lang="en-US" sz="1100" dirty="0">
              <a:solidFill>
                <a:schemeClr val="accent2"/>
              </a:solidFill>
              <a:highlight>
                <a:srgbClr val="FFFFFF"/>
              </a:highlight>
              <a:latin typeface="+mn-lt"/>
              <a:ea typeface="Times New Roman"/>
              <a:cs typeface="Times New Roman"/>
              <a:sym typeface="Times New Roman"/>
            </a:endParaRPr>
          </a:p>
          <a:p>
            <a:pPr marL="150307" lvl="0" indent="0" algn="l" rtl="0">
              <a:lnSpc>
                <a:spcPct val="115000"/>
              </a:lnSpc>
              <a:spcBef>
                <a:spcPts val="0"/>
              </a:spcBef>
              <a:spcAft>
                <a:spcPts val="0"/>
              </a:spcAft>
              <a:buSzPct val="96666"/>
              <a:buFont typeface="Georgia"/>
              <a:buNone/>
            </a:pPr>
            <a:r>
              <a:rPr lang="en-US" sz="1100" dirty="0">
                <a:solidFill>
                  <a:schemeClr val="accent2"/>
                </a:solidFill>
                <a:highlight>
                  <a:srgbClr val="FFFFFF"/>
                </a:highlight>
                <a:latin typeface="+mn-lt"/>
                <a:ea typeface="Times New Roman"/>
                <a:cs typeface="Times New Roman"/>
                <a:sym typeface="Times New Roman"/>
              </a:rPr>
              <a:t>Slide content courtesy of </a:t>
            </a:r>
            <a:r>
              <a:rPr lang="en-US" sz="1100" dirty="0">
                <a:effectLst/>
                <a:latin typeface="+mn-lt"/>
                <a:ea typeface="Aptos" panose="020B0004020202020204" pitchFamily="34" charset="0"/>
              </a:rPr>
              <a:t>King County EMS and 828 Flow </a:t>
            </a:r>
            <a:r>
              <a:rPr lang="fr-FR" sz="1100" dirty="0">
                <a:solidFill>
                  <a:schemeClr val="accent2"/>
                </a:solidFill>
                <a:highlight>
                  <a:srgbClr val="FFFFFF"/>
                </a:highlight>
                <a:latin typeface="+mn-lt"/>
                <a:ea typeface="Times New Roman"/>
                <a:cs typeface="Times New Roman"/>
                <a:sym typeface="Times New Roman"/>
              </a:rPr>
              <a:t>ESJ Course Content 2023.</a:t>
            </a:r>
            <a:r>
              <a:rPr lang="en-US" sz="1100" dirty="0">
                <a:solidFill>
                  <a:schemeClr val="accent2"/>
                </a:solidFill>
                <a:highlight>
                  <a:srgbClr val="FFFFFF"/>
                </a:highlight>
                <a:latin typeface="+mn-lt"/>
                <a:ea typeface="Times New Roman"/>
                <a:cs typeface="Times New Roman"/>
                <a:sym typeface="Times New Roman"/>
              </a:rPr>
              <a:t> </a:t>
            </a:r>
          </a:p>
          <a:p>
            <a:pPr marL="150307" lvl="0" indent="0" algn="l" rtl="0">
              <a:lnSpc>
                <a:spcPct val="115000"/>
              </a:lnSpc>
              <a:spcBef>
                <a:spcPts val="0"/>
              </a:spcBef>
              <a:spcAft>
                <a:spcPts val="0"/>
              </a:spcAft>
              <a:buSzPct val="96666"/>
              <a:buFont typeface="Georgia"/>
              <a:buNone/>
            </a:pPr>
            <a:endParaRPr lang="en-US" sz="1100" baseline="30000" dirty="0">
              <a:solidFill>
                <a:schemeClr val="accent2"/>
              </a:solidFill>
              <a:highlight>
                <a:srgbClr val="FFFFFF"/>
              </a:highlight>
              <a:latin typeface="+mn-lt"/>
              <a:ea typeface="Georgia"/>
              <a:cs typeface="Times New Roman"/>
              <a:sym typeface="Times New Roman"/>
            </a:endParaRPr>
          </a:p>
          <a:p>
            <a:pPr marL="150307" lvl="0" indent="0" algn="l" rtl="0">
              <a:lnSpc>
                <a:spcPct val="115000"/>
              </a:lnSpc>
              <a:spcBef>
                <a:spcPts val="0"/>
              </a:spcBef>
              <a:spcAft>
                <a:spcPts val="0"/>
              </a:spcAft>
              <a:buSzPct val="96666"/>
              <a:buFont typeface="Georgia"/>
              <a:buNone/>
            </a:pPr>
            <a:endParaRPr lang="en-US" sz="1100" baseline="30000" dirty="0">
              <a:solidFill>
                <a:schemeClr val="accent2"/>
              </a:solidFill>
              <a:highlight>
                <a:srgbClr val="FFFFFF"/>
              </a:highlight>
              <a:latin typeface="+mn-lt"/>
              <a:ea typeface="Georgia"/>
              <a:cs typeface="Times New Roman"/>
              <a:sym typeface="Times New Roman"/>
            </a:endParaRPr>
          </a:p>
          <a:p>
            <a:pPr marL="150307" lvl="0" indent="0" algn="l" rtl="0">
              <a:lnSpc>
                <a:spcPct val="115000"/>
              </a:lnSpc>
              <a:spcBef>
                <a:spcPts val="0"/>
              </a:spcBef>
              <a:spcAft>
                <a:spcPts val="0"/>
              </a:spcAft>
              <a:buSzPct val="96666"/>
              <a:buFont typeface="Georgia"/>
              <a:buNone/>
            </a:pPr>
            <a:endParaRPr lang="en-US" sz="1100" baseline="30000" dirty="0">
              <a:highlight>
                <a:schemeClr val="lt1"/>
              </a:highlight>
              <a:latin typeface="+mn-lt"/>
              <a:ea typeface="Georgia"/>
              <a:cs typeface="Georgia"/>
              <a:sym typeface="Georgia"/>
            </a:endParaRPr>
          </a:p>
          <a:p>
            <a:pPr marL="1371600" marR="0" lvl="3" indent="0">
              <a:lnSpc>
                <a:spcPct val="107000"/>
              </a:lnSpc>
              <a:spcBef>
                <a:spcPts val="0"/>
              </a:spcBef>
              <a:spcAft>
                <a:spcPts val="800"/>
              </a:spcAft>
              <a:buFont typeface="Arial" panose="020B0604020202020204" pitchFamily="34" charset="0"/>
              <a:buNone/>
            </a:pPr>
            <a:endParaRPr lang="en-US" sz="1100" dirty="0">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3E09B6B-8E8D-74F3-DBE8-ECF152A1F569}"/>
              </a:ext>
            </a:extLst>
          </p:cNvPr>
          <p:cNvSpPr>
            <a:spLocks noGrp="1"/>
          </p:cNvSpPr>
          <p:nvPr>
            <p:ph type="sldNum" sz="quarter" idx="5"/>
          </p:nvPr>
        </p:nvSpPr>
        <p:spPr/>
        <p:txBody>
          <a:bodyPr/>
          <a:lstStyle/>
          <a:p>
            <a:fld id="{0EA57990-0BBB-4A92-9137-39EC4F02772D}" type="slidenum">
              <a:rPr lang="en-US" smtClean="0"/>
              <a:t>10</a:t>
            </a:fld>
            <a:endParaRPr lang="en-US"/>
          </a:p>
        </p:txBody>
      </p:sp>
    </p:spTree>
    <p:extLst>
      <p:ext uri="{BB962C8B-B14F-4D97-AF65-F5344CB8AC3E}">
        <p14:creationId xmlns:p14="http://schemas.microsoft.com/office/powerpoint/2010/main" val="2436141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88D66-5CBF-270D-F700-41E0CB4599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0270C0-9412-A269-4EDE-61725FF0A6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18CD7-7D2E-922F-D235-25E204CDEDB9}"/>
              </a:ext>
            </a:extLst>
          </p:cNvPr>
          <p:cNvSpPr>
            <a:spLocks noGrp="1"/>
          </p:cNvSpPr>
          <p:nvPr>
            <p:ph type="body" idx="1"/>
          </p:nvPr>
        </p:nvSpPr>
        <p:spPr/>
        <p:txBody>
          <a:bodyPr/>
          <a:lstStyle/>
          <a:p>
            <a:pPr marR="0" lvl="1">
              <a:lnSpc>
                <a:spcPct val="107000"/>
              </a:lnSpc>
              <a:spcBef>
                <a:spcPts val="0"/>
              </a:spcBef>
              <a:spcAft>
                <a:spcPts val="0"/>
              </a:spcAft>
            </a:pPr>
            <a:r>
              <a:rPr lang="en-US" sz="1100" b="0" i="0" dirty="0">
                <a:solidFill>
                  <a:srgbClr val="212121"/>
                </a:solidFill>
                <a:effectLst/>
                <a:latin typeface="+mn-lt"/>
              </a:rPr>
              <a:t>Black Americans are systematically undertreated for pain relative to white Americans. A 2016 study examined whether this racial bias is related to false beliefs about biological differences between blacks and whites (e.g., "black people's skin is thicker than white people's skin"). Study 1 documented these beliefs among white laypersons and revealed that participants who more strongly endorsed false beliefs about biological differences reported lower pain ratings for a black (vs. white) target. Study 2 extended these findings to the medical context and found that half of a sample of white medical students and residents endorsed these beliefs. Moreover, participants who endorsed these beliefs rated the black (vs. white) patient's pain as lower and made less accurate treatment recommendations. Participants who did not endorse these beliefs rated the black (vs. white) patient's pain as higher but showed no bias in treatment recommendations. These findings suggest that individuals with at least some medical training hold and may use false beliefs about biological differences between blacks and whites to inform medical judgments, which may contribute to racial disparities in pain assessment and treatment.</a:t>
            </a:r>
          </a:p>
          <a:p>
            <a:pPr marR="0" lvl="1">
              <a:lnSpc>
                <a:spcPct val="107000"/>
              </a:lnSpc>
              <a:spcBef>
                <a:spcPts val="0"/>
              </a:spcBef>
              <a:spcAft>
                <a:spcPts val="0"/>
              </a:spcAft>
            </a:pPr>
            <a:endParaRPr lang="en-US" sz="1100" b="0" i="0" dirty="0">
              <a:solidFill>
                <a:srgbClr val="212121"/>
              </a:solidFill>
              <a:effectLst/>
              <a:latin typeface="+mn-lt"/>
            </a:endParaRPr>
          </a:p>
          <a:p>
            <a:pPr marR="0" lvl="1">
              <a:lnSpc>
                <a:spcPct val="107000"/>
              </a:lnSpc>
              <a:spcBef>
                <a:spcPts val="0"/>
              </a:spcBef>
              <a:spcAft>
                <a:spcPts val="0"/>
              </a:spcAft>
            </a:pPr>
            <a:r>
              <a:rPr lang="en-US" sz="1100" b="0" i="0" dirty="0">
                <a:solidFill>
                  <a:srgbClr val="212121"/>
                </a:solidFill>
                <a:effectLst/>
                <a:latin typeface="+mn-lt"/>
              </a:rPr>
              <a:t>Link to study- </a:t>
            </a:r>
            <a:r>
              <a:rPr lang="en-US" sz="1100" dirty="0">
                <a:latin typeface="+mn-lt"/>
                <a:hlinkClick r:id="rId3"/>
              </a:rPr>
              <a:t>Racial bias in pain assessment and treatment recommendations, and false beliefs about biological differences between blacks and whites - PubMed (nih.gov)</a:t>
            </a:r>
            <a:endParaRPr lang="en-US" sz="1100" dirty="0">
              <a:latin typeface="+mn-lt"/>
            </a:endParaRPr>
          </a:p>
          <a:p>
            <a:pPr marL="134228" lvl="0" indent="0" algn="l" rtl="0">
              <a:lnSpc>
                <a:spcPct val="115000"/>
              </a:lnSpc>
              <a:spcBef>
                <a:spcPts val="0"/>
              </a:spcBef>
              <a:spcAft>
                <a:spcPts val="0"/>
              </a:spcAft>
              <a:buSzPct val="100000"/>
              <a:buFont typeface="Arial" panose="020B0604020202020204" pitchFamily="34" charset="0"/>
              <a:buNone/>
            </a:pPr>
            <a:endParaRPr lang="en-US" sz="1100" dirty="0">
              <a:latin typeface="+mn-lt"/>
            </a:endParaRPr>
          </a:p>
          <a:p>
            <a:pPr marL="150307" lvl="0" indent="0" algn="l" rtl="0">
              <a:lnSpc>
                <a:spcPct val="115000"/>
              </a:lnSpc>
              <a:spcBef>
                <a:spcPts val="0"/>
              </a:spcBef>
              <a:spcAft>
                <a:spcPts val="0"/>
              </a:spcAft>
              <a:buSzPct val="96666"/>
              <a:buFont typeface="Georgia"/>
              <a:buNone/>
            </a:pPr>
            <a:r>
              <a:rPr lang="en-US" sz="1100" dirty="0">
                <a:solidFill>
                  <a:schemeClr val="accent2"/>
                </a:solidFill>
                <a:highlight>
                  <a:srgbClr val="FFFFFF"/>
                </a:highlight>
                <a:latin typeface="+mn-lt"/>
                <a:ea typeface="Times New Roman"/>
                <a:cs typeface="Times New Roman"/>
                <a:sym typeface="Times New Roman"/>
              </a:rPr>
              <a:t>Slide content courtesy of </a:t>
            </a:r>
            <a:r>
              <a:rPr lang="en-US" sz="1100" dirty="0">
                <a:effectLst/>
                <a:latin typeface="+mn-lt"/>
                <a:ea typeface="Aptos" panose="020B0004020202020204" pitchFamily="34" charset="0"/>
              </a:rPr>
              <a:t>King County EMS and 828 Flow </a:t>
            </a:r>
            <a:r>
              <a:rPr lang="fr-FR" sz="1100" dirty="0">
                <a:solidFill>
                  <a:schemeClr val="accent2"/>
                </a:solidFill>
                <a:highlight>
                  <a:srgbClr val="FFFFFF"/>
                </a:highlight>
                <a:latin typeface="+mn-lt"/>
                <a:ea typeface="Times New Roman"/>
                <a:cs typeface="Times New Roman"/>
                <a:sym typeface="Times New Roman"/>
              </a:rPr>
              <a:t>ESJ Course Content 2023.</a:t>
            </a:r>
            <a:r>
              <a:rPr lang="en-US" sz="1100" dirty="0">
                <a:solidFill>
                  <a:schemeClr val="accent2"/>
                </a:solidFill>
                <a:highlight>
                  <a:srgbClr val="FFFFFF"/>
                </a:highlight>
                <a:latin typeface="+mn-lt"/>
                <a:ea typeface="Times New Roman"/>
                <a:cs typeface="Times New Roman"/>
                <a:sym typeface="Times New Roman"/>
              </a:rPr>
              <a:t> </a:t>
            </a:r>
          </a:p>
          <a:p>
            <a:pPr marL="150307" lvl="0" indent="0" algn="l" rtl="0">
              <a:lnSpc>
                <a:spcPct val="115000"/>
              </a:lnSpc>
              <a:spcBef>
                <a:spcPts val="0"/>
              </a:spcBef>
              <a:spcAft>
                <a:spcPts val="0"/>
              </a:spcAft>
              <a:buSzPct val="96666"/>
              <a:buFont typeface="Georgia"/>
              <a:buNone/>
            </a:pPr>
            <a:endParaRPr lang="en-US" sz="1100" baseline="30000" dirty="0">
              <a:solidFill>
                <a:schemeClr val="accent2"/>
              </a:solidFill>
              <a:highlight>
                <a:srgbClr val="FFFFFF"/>
              </a:highlight>
              <a:latin typeface="+mn-lt"/>
              <a:ea typeface="Georgia"/>
              <a:cs typeface="Times New Roman"/>
              <a:sym typeface="Times New Roman"/>
            </a:endParaRPr>
          </a:p>
          <a:p>
            <a:pPr marL="134228" lvl="0" indent="0" algn="l" rtl="0">
              <a:lnSpc>
                <a:spcPct val="115000"/>
              </a:lnSpc>
              <a:spcBef>
                <a:spcPts val="0"/>
              </a:spcBef>
              <a:spcAft>
                <a:spcPts val="0"/>
              </a:spcAft>
              <a:buSzPct val="100000"/>
              <a:buFont typeface="Arial" panose="020B0604020202020204" pitchFamily="34" charset="0"/>
              <a:buNone/>
            </a:pPr>
            <a:endParaRPr lang="en-US" sz="1100" dirty="0">
              <a:latin typeface="+mn-lt"/>
            </a:endParaRPr>
          </a:p>
          <a:p>
            <a:pPr marL="1371600" marR="0" lvl="3" indent="0">
              <a:lnSpc>
                <a:spcPct val="107000"/>
              </a:lnSpc>
              <a:spcBef>
                <a:spcPts val="0"/>
              </a:spcBef>
              <a:spcAft>
                <a:spcPts val="800"/>
              </a:spcAft>
              <a:buFont typeface="Arial" panose="020B0604020202020204" pitchFamily="34" charset="0"/>
              <a:buNone/>
            </a:pPr>
            <a:endParaRPr lang="en-US" sz="1100" dirty="0">
              <a:effectLst/>
              <a:latin typeface="+mn-lt"/>
              <a:ea typeface="Calibri" panose="020F0502020204030204" pitchFamily="34" charset="0"/>
              <a:cs typeface="Times New Roman" panose="02020603050405020304" pitchFamily="18" charset="0"/>
            </a:endParaRPr>
          </a:p>
          <a:p>
            <a:pPr marL="1371600" marR="0" lvl="3" indent="0">
              <a:lnSpc>
                <a:spcPct val="107000"/>
              </a:lnSpc>
              <a:spcBef>
                <a:spcPts val="0"/>
              </a:spcBef>
              <a:spcAft>
                <a:spcPts val="800"/>
              </a:spcAft>
              <a:buFont typeface="Arial" panose="020B0604020202020204" pitchFamily="34" charset="0"/>
              <a:buNone/>
            </a:pPr>
            <a:endParaRPr lang="en-US" sz="1100" dirty="0">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3F1C20A-0B90-89C7-44AC-51FEA0007802}"/>
              </a:ext>
            </a:extLst>
          </p:cNvPr>
          <p:cNvSpPr>
            <a:spLocks noGrp="1"/>
          </p:cNvSpPr>
          <p:nvPr>
            <p:ph type="sldNum" sz="quarter" idx="5"/>
          </p:nvPr>
        </p:nvSpPr>
        <p:spPr/>
        <p:txBody>
          <a:bodyPr/>
          <a:lstStyle/>
          <a:p>
            <a:fld id="{0EA57990-0BBB-4A92-9137-39EC4F02772D}" type="slidenum">
              <a:rPr lang="en-US" smtClean="0"/>
              <a:t>11</a:t>
            </a:fld>
            <a:endParaRPr lang="en-US"/>
          </a:p>
        </p:txBody>
      </p:sp>
    </p:spTree>
    <p:extLst>
      <p:ext uri="{BB962C8B-B14F-4D97-AF65-F5344CB8AC3E}">
        <p14:creationId xmlns:p14="http://schemas.microsoft.com/office/powerpoint/2010/main" val="3588229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41928-248C-B6DC-5E47-6D0A40D06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14FC71-BFD7-0457-231D-928EB9DA1F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2D6804-CCEC-6DF3-4BF7-03524571188A}"/>
              </a:ext>
            </a:extLst>
          </p:cNvPr>
          <p:cNvSpPr>
            <a:spLocks noGrp="1"/>
          </p:cNvSpPr>
          <p:nvPr>
            <p:ph type="body" idx="1"/>
          </p:nvPr>
        </p:nvSpPr>
        <p:spPr/>
        <p:txBody>
          <a:bodyPr/>
          <a:lstStyle/>
          <a:p>
            <a:pPr marR="0" lvl="1">
              <a:lnSpc>
                <a:spcPct val="107000"/>
              </a:lnSpc>
              <a:spcBef>
                <a:spcPts val="0"/>
              </a:spcBef>
              <a:spcAft>
                <a:spcPts val="0"/>
              </a:spcAft>
            </a:pPr>
            <a:r>
              <a:rPr lang="en-US" sz="1100" b="1" dirty="0">
                <a:effectLst/>
                <a:latin typeface="+mn-lt"/>
                <a:ea typeface="Calibri" panose="020F0502020204030204" pitchFamily="34" charset="0"/>
                <a:cs typeface="Times New Roman" panose="02020603050405020304" pitchFamily="18" charset="0"/>
              </a:rPr>
              <a:t>Common biases during assessment and treatment  </a:t>
            </a:r>
            <a:endParaRPr lang="en-US" sz="1100" b="1" dirty="0">
              <a:latin typeface="+mn-l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1100" dirty="0">
                <a:latin typeface="+mn-lt"/>
                <a:ea typeface="Calibri" panose="020F0502020204030204" pitchFamily="34" charset="0"/>
                <a:cs typeface="Times New Roman" panose="02020603050405020304" pitchFamily="18" charset="0"/>
              </a:rPr>
              <a:t>Longer Response Times- impact cardiac arrest outcomes</a:t>
            </a:r>
            <a:endParaRPr lang="en-US" sz="1100" dirty="0">
              <a:effectLst/>
              <a:latin typeface="+mn-lt"/>
              <a:ea typeface="Calibri" panose="020F0502020204030204" pitchFamily="34" charset="0"/>
              <a:cs typeface="Times New Roman" panose="02020603050405020304" pitchFamily="18" charset="0"/>
            </a:endParaRPr>
          </a:p>
          <a:p>
            <a:pPr marL="1371600" marR="0" lvl="3" indent="0">
              <a:lnSpc>
                <a:spcPct val="107000"/>
              </a:lnSpc>
              <a:spcBef>
                <a:spcPts val="0"/>
              </a:spcBef>
              <a:spcAft>
                <a:spcPts val="800"/>
              </a:spcAft>
              <a:buFont typeface="Arial" panose="020B0604020202020204" pitchFamily="34" charset="0"/>
              <a:buNone/>
            </a:pPr>
            <a:endParaRPr lang="en-US" sz="1100" dirty="0">
              <a:effectLst/>
              <a:latin typeface="+mn-lt"/>
              <a:ea typeface="Calibri" panose="020F0502020204030204" pitchFamily="34" charset="0"/>
              <a:cs typeface="Times New Roman" panose="02020603050405020304" pitchFamily="18" charset="0"/>
            </a:endParaRPr>
          </a:p>
          <a:p>
            <a:pPr marL="477128" lvl="0" indent="-342900" algn="l" rtl="0">
              <a:lnSpc>
                <a:spcPct val="115000"/>
              </a:lnSpc>
              <a:spcBef>
                <a:spcPts val="0"/>
              </a:spcBef>
              <a:spcAft>
                <a:spcPts val="0"/>
              </a:spcAft>
              <a:buSzPct val="100000"/>
              <a:buFont typeface="Arial" panose="020B0604020202020204" pitchFamily="34" charset="0"/>
              <a:buChar char="•"/>
            </a:pPr>
            <a:r>
              <a:rPr lang="en-US" sz="1100" dirty="0">
                <a:latin typeface="+mn-lt"/>
              </a:rPr>
              <a:t>A study found that EMS response times in low-income neighborhoods, which are often communities of color, were longer than in wealthier neighborhoods when responding to a call about cardiac arrest (Hsia et al., 2018) </a:t>
            </a:r>
            <a:r>
              <a:rPr lang="en-US" sz="1100" dirty="0">
                <a:latin typeface="+mn-lt"/>
                <a:hlinkClick r:id="rId3"/>
              </a:rPr>
              <a:t>A US National Study of the Association Between Income and Ambulance Response Time in Cardiac Arrest - PubMed (nih.gov)</a:t>
            </a:r>
            <a:endParaRPr lang="en-US" sz="1100" dirty="0">
              <a:latin typeface="+mn-lt"/>
            </a:endParaRPr>
          </a:p>
          <a:p>
            <a:pPr marL="134228" lvl="0" indent="0" algn="l" rtl="0">
              <a:lnSpc>
                <a:spcPct val="115000"/>
              </a:lnSpc>
              <a:spcBef>
                <a:spcPts val="0"/>
              </a:spcBef>
              <a:spcAft>
                <a:spcPts val="0"/>
              </a:spcAft>
              <a:buSzPct val="100000"/>
              <a:buFont typeface="Arial" panose="020B0604020202020204" pitchFamily="34" charset="0"/>
              <a:buNone/>
            </a:pPr>
            <a:endParaRPr lang="en-US" sz="1100" dirty="0">
              <a:latin typeface="+mn-lt"/>
            </a:endParaRPr>
          </a:p>
          <a:p>
            <a:pPr marL="477128" lvl="0" indent="-342900" algn="l" rtl="0">
              <a:lnSpc>
                <a:spcPct val="115000"/>
              </a:lnSpc>
              <a:spcBef>
                <a:spcPts val="0"/>
              </a:spcBef>
              <a:spcAft>
                <a:spcPts val="0"/>
              </a:spcAft>
              <a:buSzPct val="100000"/>
              <a:buFont typeface="Arial" panose="020B0604020202020204" pitchFamily="34" charset="0"/>
              <a:buChar char="•"/>
            </a:pPr>
            <a:r>
              <a:rPr lang="en-US" sz="1100" u="none" dirty="0">
                <a:latin typeface="+mn-lt"/>
              </a:rPr>
              <a:t>Once at the hospital, </a:t>
            </a:r>
            <a:r>
              <a:rPr lang="en-US" sz="1100" dirty="0">
                <a:latin typeface="+mn-lt"/>
              </a:rPr>
              <a:t>a 2009 study found that Black patients were less likely to survive to discharge after in-hospital cardiac arrest.</a:t>
            </a:r>
          </a:p>
          <a:p>
            <a:pPr marL="914400" lvl="1" indent="-303287" algn="l" rtl="0">
              <a:lnSpc>
                <a:spcPct val="115000"/>
              </a:lnSpc>
              <a:spcBef>
                <a:spcPts val="0"/>
              </a:spcBef>
              <a:spcAft>
                <a:spcPts val="0"/>
              </a:spcAft>
              <a:buSzPct val="100000"/>
              <a:buFont typeface="Arial" panose="020B0604020202020204" pitchFamily="34" charset="0"/>
              <a:buChar char="•"/>
            </a:pPr>
            <a:r>
              <a:rPr lang="en-US" sz="1100" dirty="0">
                <a:latin typeface="+mn-lt"/>
              </a:rPr>
              <a:t>Unadjusted–Black patients were over 27 percent less likely to survive than their white peers. </a:t>
            </a:r>
          </a:p>
          <a:p>
            <a:pPr marL="914400" lvl="1" indent="-303287" algn="l" rtl="0">
              <a:lnSpc>
                <a:spcPct val="115000"/>
              </a:lnSpc>
              <a:spcBef>
                <a:spcPts val="0"/>
              </a:spcBef>
              <a:spcAft>
                <a:spcPts val="0"/>
              </a:spcAft>
              <a:buSzPct val="100000"/>
              <a:buFont typeface="Arial" panose="020B0604020202020204" pitchFamily="34" charset="0"/>
              <a:buChar char="•"/>
            </a:pPr>
            <a:r>
              <a:rPr lang="en-US" sz="1100" dirty="0">
                <a:latin typeface="+mn-lt"/>
              </a:rPr>
              <a:t>When controlled by patients’ medical characteristics Black people were 20 percent less likely to survive.</a:t>
            </a:r>
          </a:p>
          <a:p>
            <a:pPr marL="914400" lvl="1" indent="-303287" algn="l" rtl="0">
              <a:lnSpc>
                <a:spcPct val="115000"/>
              </a:lnSpc>
              <a:spcBef>
                <a:spcPts val="0"/>
              </a:spcBef>
              <a:spcAft>
                <a:spcPts val="0"/>
              </a:spcAft>
              <a:buSzPct val="100000"/>
              <a:buFont typeface="Arial" panose="020B0604020202020204" pitchFamily="34" charset="0"/>
              <a:buChar char="•"/>
            </a:pPr>
            <a:r>
              <a:rPr lang="en-US" sz="1100" dirty="0">
                <a:latin typeface="+mn-lt"/>
              </a:rPr>
              <a:t>When controlled for factors such as hospital facilities and staff training Black people remained 11% less likely to survive (Chan et al., 2019) </a:t>
            </a:r>
            <a:r>
              <a:rPr lang="en-US" sz="1100" dirty="0">
                <a:latin typeface="+mn-lt"/>
                <a:hlinkClick r:id="rId4"/>
              </a:rPr>
              <a:t>Resuscitation Practices Associated With Survival After In-Hospital Cardiac Arrest: A Nationwide Survey | Resuscitation | JAMA Cardiology | JAMA Network</a:t>
            </a:r>
            <a:endParaRPr lang="en-US" sz="1100" dirty="0">
              <a:latin typeface="+mn-lt"/>
            </a:endParaRPr>
          </a:p>
          <a:p>
            <a:pPr marL="134228" lvl="0" indent="0" algn="l" rtl="0">
              <a:lnSpc>
                <a:spcPct val="115000"/>
              </a:lnSpc>
              <a:spcBef>
                <a:spcPts val="0"/>
              </a:spcBef>
              <a:spcAft>
                <a:spcPts val="0"/>
              </a:spcAft>
              <a:buSzPct val="100000"/>
              <a:buFont typeface="Arial" panose="020B0604020202020204" pitchFamily="34" charset="0"/>
              <a:buNone/>
            </a:pPr>
            <a:endParaRPr lang="en-US" sz="1100" dirty="0">
              <a:latin typeface="+mn-lt"/>
            </a:endParaRPr>
          </a:p>
          <a:p>
            <a:pPr marL="134228" lvl="0" indent="0" algn="l" rtl="0">
              <a:lnSpc>
                <a:spcPct val="115000"/>
              </a:lnSpc>
              <a:spcBef>
                <a:spcPts val="0"/>
              </a:spcBef>
              <a:spcAft>
                <a:spcPts val="0"/>
              </a:spcAft>
              <a:buSzPct val="100000"/>
              <a:buFont typeface="Arial" panose="020B0604020202020204" pitchFamily="34" charset="0"/>
              <a:buNone/>
            </a:pPr>
            <a:r>
              <a:rPr lang="en-US" sz="1100" dirty="0">
                <a:latin typeface="+mn-lt"/>
              </a:rPr>
              <a:t>The differences in these adjusted rates demonstrates that factors such as response times are the primary factor in the disparity in overall survival rates.</a:t>
            </a:r>
          </a:p>
          <a:p>
            <a:pPr marL="134228" lvl="0" indent="0" algn="l" rtl="0">
              <a:lnSpc>
                <a:spcPct val="115000"/>
              </a:lnSpc>
              <a:spcBef>
                <a:spcPts val="0"/>
              </a:spcBef>
              <a:spcAft>
                <a:spcPts val="0"/>
              </a:spcAft>
              <a:buSzPct val="100000"/>
              <a:buFont typeface="Arial" panose="020B0604020202020204" pitchFamily="34" charset="0"/>
              <a:buNone/>
            </a:pPr>
            <a:endParaRPr lang="en-US" sz="1100" dirty="0">
              <a:latin typeface="+mn-lt"/>
            </a:endParaRPr>
          </a:p>
          <a:p>
            <a:pPr marL="150307" lvl="0" indent="0" algn="l" rtl="0">
              <a:lnSpc>
                <a:spcPct val="115000"/>
              </a:lnSpc>
              <a:spcBef>
                <a:spcPts val="0"/>
              </a:spcBef>
              <a:spcAft>
                <a:spcPts val="0"/>
              </a:spcAft>
              <a:buSzPct val="96666"/>
              <a:buFont typeface="Georgia"/>
              <a:buNone/>
            </a:pPr>
            <a:r>
              <a:rPr lang="en-US" sz="1100" dirty="0">
                <a:solidFill>
                  <a:schemeClr val="accent2"/>
                </a:solidFill>
                <a:highlight>
                  <a:srgbClr val="FFFFFF"/>
                </a:highlight>
                <a:latin typeface="+mn-lt"/>
                <a:ea typeface="Times New Roman"/>
                <a:cs typeface="Times New Roman"/>
                <a:sym typeface="Times New Roman"/>
              </a:rPr>
              <a:t>Slide content courtesy of </a:t>
            </a:r>
            <a:r>
              <a:rPr lang="en-US" sz="1100" dirty="0">
                <a:effectLst/>
                <a:latin typeface="+mn-lt"/>
                <a:ea typeface="Aptos" panose="020B0004020202020204" pitchFamily="34" charset="0"/>
              </a:rPr>
              <a:t>King County EMS and 828 Flow </a:t>
            </a:r>
            <a:r>
              <a:rPr lang="fr-FR" sz="1100" dirty="0">
                <a:solidFill>
                  <a:schemeClr val="accent2"/>
                </a:solidFill>
                <a:highlight>
                  <a:srgbClr val="FFFFFF"/>
                </a:highlight>
                <a:latin typeface="+mn-lt"/>
                <a:ea typeface="Times New Roman"/>
                <a:cs typeface="Times New Roman"/>
                <a:sym typeface="Times New Roman"/>
              </a:rPr>
              <a:t>ESJ Course Content 2023.</a:t>
            </a:r>
            <a:r>
              <a:rPr lang="en-US" sz="1100" dirty="0">
                <a:solidFill>
                  <a:schemeClr val="accent2"/>
                </a:solidFill>
                <a:highlight>
                  <a:srgbClr val="FFFFFF"/>
                </a:highlight>
                <a:latin typeface="+mn-lt"/>
                <a:ea typeface="Times New Roman"/>
                <a:cs typeface="Times New Roman"/>
                <a:sym typeface="Times New Roman"/>
              </a:rPr>
              <a:t> </a:t>
            </a:r>
          </a:p>
          <a:p>
            <a:pPr marL="150307" lvl="0" indent="0" algn="l" rtl="0">
              <a:lnSpc>
                <a:spcPct val="115000"/>
              </a:lnSpc>
              <a:spcBef>
                <a:spcPts val="0"/>
              </a:spcBef>
              <a:spcAft>
                <a:spcPts val="0"/>
              </a:spcAft>
              <a:buSzPct val="96666"/>
              <a:buFont typeface="Georgia"/>
              <a:buNone/>
            </a:pPr>
            <a:endParaRPr lang="en-US" sz="2000" baseline="30000" dirty="0">
              <a:solidFill>
                <a:schemeClr val="accent2"/>
              </a:solidFill>
              <a:highlight>
                <a:srgbClr val="FFFFFF"/>
              </a:highlight>
              <a:latin typeface="+mn-lt"/>
              <a:ea typeface="Georgia"/>
              <a:cs typeface="Times New Roman"/>
              <a:sym typeface="Times New Roman"/>
            </a:endParaRPr>
          </a:p>
          <a:p>
            <a:pPr marL="134228" lvl="0" indent="0" algn="l" rtl="0">
              <a:lnSpc>
                <a:spcPct val="115000"/>
              </a:lnSpc>
              <a:spcBef>
                <a:spcPts val="0"/>
              </a:spcBef>
              <a:spcAft>
                <a:spcPts val="0"/>
              </a:spcAft>
              <a:buSzPct val="100000"/>
              <a:buFont typeface="Arial" panose="020B0604020202020204" pitchFamily="34" charset="0"/>
              <a:buNone/>
            </a:pPr>
            <a:endParaRPr lang="en-US" sz="2000" dirty="0"/>
          </a:p>
          <a:p>
            <a:pPr marL="1371600" marR="0" lvl="3" indent="0">
              <a:lnSpc>
                <a:spcPct val="107000"/>
              </a:lnSpc>
              <a:spcBef>
                <a:spcPts val="0"/>
              </a:spcBef>
              <a:spcAft>
                <a:spcPts val="800"/>
              </a:spcAft>
              <a:buFont typeface="Arial" panose="020B0604020202020204" pitchFamily="34" charset="0"/>
              <a:buNone/>
            </a:pPr>
            <a:endParaRPr lang="en-US" sz="1100" dirty="0">
              <a:effectLst/>
              <a:latin typeface="+mn-lt"/>
              <a:ea typeface="Calibri" panose="020F0502020204030204" pitchFamily="34" charset="0"/>
              <a:cs typeface="Times New Roman" panose="02020603050405020304" pitchFamily="18" charset="0"/>
            </a:endParaRPr>
          </a:p>
          <a:p>
            <a:pPr marL="1371600" marR="0" lvl="3" indent="0">
              <a:lnSpc>
                <a:spcPct val="107000"/>
              </a:lnSpc>
              <a:spcBef>
                <a:spcPts val="0"/>
              </a:spcBef>
              <a:spcAft>
                <a:spcPts val="800"/>
              </a:spcAft>
              <a:buFont typeface="Arial" panose="020B0604020202020204" pitchFamily="34" charset="0"/>
              <a:buNone/>
            </a:pPr>
            <a:endParaRPr lang="en-US" sz="1100" dirty="0">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BB4481A-FA80-E233-475F-83B5D70144E3}"/>
              </a:ext>
            </a:extLst>
          </p:cNvPr>
          <p:cNvSpPr>
            <a:spLocks noGrp="1"/>
          </p:cNvSpPr>
          <p:nvPr>
            <p:ph type="sldNum" sz="quarter" idx="5"/>
          </p:nvPr>
        </p:nvSpPr>
        <p:spPr/>
        <p:txBody>
          <a:bodyPr/>
          <a:lstStyle/>
          <a:p>
            <a:fld id="{0EA57990-0BBB-4A92-9137-39EC4F02772D}" type="slidenum">
              <a:rPr lang="en-US" smtClean="0"/>
              <a:t>12</a:t>
            </a:fld>
            <a:endParaRPr lang="en-US"/>
          </a:p>
        </p:txBody>
      </p:sp>
    </p:spTree>
    <p:extLst>
      <p:ext uri="{BB962C8B-B14F-4D97-AF65-F5344CB8AC3E}">
        <p14:creationId xmlns:p14="http://schemas.microsoft.com/office/powerpoint/2010/main" val="3250558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20994-544C-3F2D-2957-B2810479C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842432-02C6-4CCB-3596-AF4A412749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F453DE-5300-A7C9-C7F7-264F2029505B}"/>
              </a:ext>
            </a:extLst>
          </p:cNvPr>
          <p:cNvSpPr>
            <a:spLocks noGrp="1"/>
          </p:cNvSpPr>
          <p:nvPr>
            <p:ph type="body" idx="1"/>
          </p:nvPr>
        </p:nvSpPr>
        <p:spPr/>
        <p:txBody>
          <a:bodyPr/>
          <a:lstStyle/>
          <a:p>
            <a:pPr marL="0" lvl="0" indent="0" algn="l" rtl="0">
              <a:lnSpc>
                <a:spcPct val="115000"/>
              </a:lnSpc>
              <a:spcBef>
                <a:spcPts val="0"/>
              </a:spcBef>
              <a:spcAft>
                <a:spcPts val="0"/>
              </a:spcAft>
              <a:buSzPts val="1800"/>
              <a:buNone/>
            </a:pPr>
            <a:r>
              <a:rPr lang="en-US" sz="1100" b="1" dirty="0"/>
              <a:t>Bias Created Challenges</a:t>
            </a:r>
          </a:p>
          <a:p>
            <a:pPr marL="0" lvl="0" indent="0" algn="l" rtl="0">
              <a:lnSpc>
                <a:spcPct val="115000"/>
              </a:lnSpc>
              <a:spcBef>
                <a:spcPts val="0"/>
              </a:spcBef>
              <a:spcAft>
                <a:spcPts val="0"/>
              </a:spcAft>
              <a:buSzPts val="1800"/>
              <a:buNone/>
            </a:pPr>
            <a:endParaRPr lang="en-US" sz="1100" b="1" dirty="0"/>
          </a:p>
          <a:p>
            <a:pPr marL="0" lvl="0" indent="0" algn="l" rtl="0">
              <a:lnSpc>
                <a:spcPct val="115000"/>
              </a:lnSpc>
              <a:spcBef>
                <a:spcPts val="0"/>
              </a:spcBef>
              <a:spcAft>
                <a:spcPts val="0"/>
              </a:spcAft>
              <a:buSzPts val="1800"/>
              <a:buNone/>
            </a:pPr>
            <a:r>
              <a:rPr lang="en" sz="1100" b="1" dirty="0"/>
              <a:t>Reinforcing the Circle of “Race”</a:t>
            </a:r>
            <a:endParaRPr lang="en-US" sz="1100" b="1" dirty="0"/>
          </a:p>
          <a:p>
            <a:pPr marL="0" lvl="0" indent="0" algn="l" rtl="0">
              <a:lnSpc>
                <a:spcPct val="115000"/>
              </a:lnSpc>
              <a:spcBef>
                <a:spcPts val="0"/>
              </a:spcBef>
              <a:spcAft>
                <a:spcPts val="0"/>
              </a:spcAft>
              <a:buSzPts val="1800"/>
              <a:buNone/>
            </a:pPr>
            <a:endParaRPr lang="en-US" sz="1100" dirty="0"/>
          </a:p>
          <a:p>
            <a:pPr marL="0" lvl="0" indent="0" algn="l" rtl="0">
              <a:lnSpc>
                <a:spcPct val="115000"/>
              </a:lnSpc>
              <a:spcBef>
                <a:spcPts val="0"/>
              </a:spcBef>
              <a:spcAft>
                <a:spcPts val="0"/>
              </a:spcAft>
              <a:buSzPts val="1800"/>
              <a:buNone/>
            </a:pPr>
            <a:r>
              <a:rPr lang="en-US" sz="1100" dirty="0"/>
              <a:t>If we assume that people who are racialized </a:t>
            </a:r>
          </a:p>
          <a:p>
            <a:pPr marL="0" lvl="0" indent="0" algn="l" rtl="0">
              <a:lnSpc>
                <a:spcPct val="115000"/>
              </a:lnSpc>
              <a:spcBef>
                <a:spcPts val="0"/>
              </a:spcBef>
              <a:spcAft>
                <a:spcPts val="0"/>
              </a:spcAft>
              <a:buSzPts val="1800"/>
              <a:buNone/>
            </a:pPr>
            <a:r>
              <a:rPr lang="en-US" sz="1100" dirty="0"/>
              <a:t>as “Black” or “white” are fundamentally different </a:t>
            </a:r>
          </a:p>
          <a:p>
            <a:pPr marL="0" lvl="0" indent="0" algn="l" rtl="0">
              <a:lnSpc>
                <a:spcPct val="115000"/>
              </a:lnSpc>
              <a:spcBef>
                <a:spcPts val="0"/>
              </a:spcBef>
              <a:spcAft>
                <a:spcPts val="0"/>
              </a:spcAft>
              <a:buSzPts val="1800"/>
              <a:buNone/>
            </a:pPr>
            <a:r>
              <a:rPr lang="en-US" sz="1100" dirty="0"/>
              <a:t>and treat them accordingly, the paradoxical </a:t>
            </a:r>
          </a:p>
          <a:p>
            <a:pPr marL="0" lvl="0" indent="0" algn="l" rtl="0">
              <a:lnSpc>
                <a:spcPct val="115000"/>
              </a:lnSpc>
              <a:spcBef>
                <a:spcPts val="0"/>
              </a:spcBef>
              <a:spcAft>
                <a:spcPts val="0"/>
              </a:spcAft>
              <a:buSzPts val="1800"/>
              <a:buNone/>
            </a:pPr>
            <a:r>
              <a:rPr lang="en-US" sz="1100" dirty="0"/>
              <a:t>result is that it will produce the very </a:t>
            </a:r>
          </a:p>
          <a:p>
            <a:pPr marL="0" lvl="0" indent="0" algn="l" rtl="0">
              <a:lnSpc>
                <a:spcPct val="115000"/>
              </a:lnSpc>
              <a:spcBef>
                <a:spcPts val="0"/>
              </a:spcBef>
              <a:spcAft>
                <a:spcPts val="0"/>
              </a:spcAft>
              <a:buSzPts val="1800"/>
              <a:buNone/>
            </a:pPr>
            <a:r>
              <a:rPr lang="en-US" sz="1100" dirty="0"/>
              <a:t>biological differences we presumed to exist in the first place.</a:t>
            </a:r>
          </a:p>
          <a:p>
            <a:pPr marL="0" lvl="0" indent="0" algn="l" rtl="0">
              <a:lnSpc>
                <a:spcPct val="115000"/>
              </a:lnSpc>
              <a:spcBef>
                <a:spcPts val="0"/>
              </a:spcBef>
              <a:spcAft>
                <a:spcPts val="0"/>
              </a:spcAft>
              <a:buSzPts val="1800"/>
              <a:buNone/>
            </a:pPr>
            <a:r>
              <a:rPr lang="en-US" sz="1100" dirty="0"/>
              <a:t>But it’s not because of any deep-seated </a:t>
            </a:r>
          </a:p>
          <a:p>
            <a:pPr marL="0" lvl="0" indent="0" algn="l" rtl="0">
              <a:lnSpc>
                <a:spcPct val="115000"/>
              </a:lnSpc>
              <a:spcBef>
                <a:spcPts val="0"/>
              </a:spcBef>
              <a:spcAft>
                <a:spcPts val="0"/>
              </a:spcAft>
              <a:buSzPts val="1800"/>
              <a:buNone/>
            </a:pPr>
            <a:r>
              <a:rPr lang="en-US" sz="1100" dirty="0"/>
              <a:t>differences in our DNA. It’s because our social </a:t>
            </a:r>
          </a:p>
          <a:p>
            <a:pPr marL="0" lvl="0" indent="0" algn="l" rtl="0">
              <a:lnSpc>
                <a:spcPct val="115000"/>
              </a:lnSpc>
              <a:spcBef>
                <a:spcPts val="0"/>
              </a:spcBef>
              <a:spcAft>
                <a:spcPts val="0"/>
              </a:spcAft>
              <a:buSzPts val="1800"/>
              <a:buNone/>
            </a:pPr>
            <a:r>
              <a:rPr lang="en-US" sz="1100" dirty="0"/>
              <a:t>structures and attitudes promote the well-being </a:t>
            </a:r>
          </a:p>
          <a:p>
            <a:pPr marL="0" lvl="0" indent="0" algn="l" rtl="0">
              <a:lnSpc>
                <a:spcPct val="115000"/>
              </a:lnSpc>
              <a:spcBef>
                <a:spcPts val="0"/>
              </a:spcBef>
              <a:spcAft>
                <a:spcPts val="0"/>
              </a:spcAft>
              <a:buSzPts val="1800"/>
              <a:buNone/>
            </a:pPr>
            <a:r>
              <a:rPr lang="en-US" sz="1100" dirty="0"/>
              <a:t>of some and devalue others.”</a:t>
            </a:r>
          </a:p>
          <a:p>
            <a:pPr marL="0" lvl="0" indent="0" algn="l" rtl="0">
              <a:lnSpc>
                <a:spcPct val="115000"/>
              </a:lnSpc>
              <a:spcBef>
                <a:spcPts val="0"/>
              </a:spcBef>
              <a:spcAft>
                <a:spcPts val="0"/>
              </a:spcAft>
              <a:buSzPts val="1800"/>
              <a:buNone/>
            </a:pPr>
            <a:r>
              <a:rPr lang="en-US" sz="1100" dirty="0"/>
              <a:t>Dr. Clarence </a:t>
            </a:r>
            <a:r>
              <a:rPr lang="en-US" sz="1100" dirty="0" err="1"/>
              <a:t>Gravlee</a:t>
            </a:r>
            <a:endParaRPr lang="en-US" sz="1100" dirty="0"/>
          </a:p>
          <a:p>
            <a:pPr marL="0" lvl="0" indent="0" algn="l" rtl="0">
              <a:lnSpc>
                <a:spcPct val="115000"/>
              </a:lnSpc>
              <a:spcBef>
                <a:spcPts val="0"/>
              </a:spcBef>
              <a:spcAft>
                <a:spcPts val="0"/>
              </a:spcAft>
              <a:buSzPts val="1800"/>
              <a:buNone/>
            </a:pPr>
            <a:r>
              <a:rPr lang="en-US" sz="1100" dirty="0"/>
              <a:t>Associate Professor of Anthropology, University of Florida</a:t>
            </a:r>
          </a:p>
          <a:p>
            <a:pPr marL="0" lvl="0" indent="0" algn="l" rtl="0">
              <a:lnSpc>
                <a:spcPct val="115000"/>
              </a:lnSpc>
              <a:spcBef>
                <a:spcPts val="0"/>
              </a:spcBef>
              <a:spcAft>
                <a:spcPts val="0"/>
              </a:spcAft>
              <a:buSzPts val="1800"/>
              <a:buNone/>
            </a:pPr>
            <a:endParaRPr lang="en-US" sz="11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Pts val="1800"/>
              <a:buFontTx/>
              <a:buNone/>
              <a:tabLst/>
              <a:defRPr/>
            </a:pPr>
            <a:r>
              <a:rPr lang="en-US" sz="1100" dirty="0">
                <a:solidFill>
                  <a:schemeClr val="accent2"/>
                </a:solidFill>
                <a:highlight>
                  <a:srgbClr val="FFFFFF"/>
                </a:highlight>
                <a:latin typeface="+mn-lt"/>
                <a:ea typeface="Times New Roman"/>
                <a:cs typeface="Times New Roman"/>
                <a:sym typeface="Times New Roman"/>
              </a:rPr>
              <a:t>Slide content courtesy of </a:t>
            </a:r>
            <a:r>
              <a:rPr lang="en-US" sz="1100" dirty="0">
                <a:effectLst/>
                <a:latin typeface="+mn-lt"/>
                <a:ea typeface="Aptos" panose="020B0004020202020204" pitchFamily="34" charset="0"/>
              </a:rPr>
              <a:t>King County EMS and 828 Flow </a:t>
            </a:r>
            <a:r>
              <a:rPr lang="fr-FR" sz="1100" dirty="0">
                <a:solidFill>
                  <a:schemeClr val="accent2"/>
                </a:solidFill>
                <a:highlight>
                  <a:srgbClr val="FFFFFF"/>
                </a:highlight>
                <a:latin typeface="+mn-lt"/>
                <a:ea typeface="Times New Roman"/>
                <a:cs typeface="Times New Roman"/>
                <a:sym typeface="Times New Roman"/>
              </a:rPr>
              <a:t>ESJ Course Content 2023.</a:t>
            </a:r>
            <a:r>
              <a:rPr lang="en-US" sz="1100" dirty="0">
                <a:solidFill>
                  <a:schemeClr val="accent2"/>
                </a:solidFill>
                <a:highlight>
                  <a:srgbClr val="FFFFFF"/>
                </a:highlight>
                <a:latin typeface="+mn-lt"/>
                <a:ea typeface="Times New Roman"/>
                <a:cs typeface="Times New Roman"/>
                <a:sym typeface="Times New Roman"/>
              </a:rPr>
              <a:t> </a:t>
            </a:r>
          </a:p>
          <a:p>
            <a:pPr marL="0" lvl="0" indent="0" algn="l" rtl="0">
              <a:lnSpc>
                <a:spcPct val="115000"/>
              </a:lnSpc>
              <a:spcBef>
                <a:spcPts val="0"/>
              </a:spcBef>
              <a:spcAft>
                <a:spcPts val="0"/>
              </a:spcAft>
              <a:buSzPts val="1800"/>
              <a:buNone/>
            </a:pPr>
            <a:endParaRPr lang="en-US" sz="1100" dirty="0">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1B64237-9FA3-E75A-7219-EC005F3A98B7}"/>
              </a:ext>
            </a:extLst>
          </p:cNvPr>
          <p:cNvSpPr>
            <a:spLocks noGrp="1"/>
          </p:cNvSpPr>
          <p:nvPr>
            <p:ph type="sldNum" sz="quarter" idx="5"/>
          </p:nvPr>
        </p:nvSpPr>
        <p:spPr/>
        <p:txBody>
          <a:bodyPr/>
          <a:lstStyle/>
          <a:p>
            <a:fld id="{0EA57990-0BBB-4A92-9137-39EC4F02772D}" type="slidenum">
              <a:rPr lang="en-US" smtClean="0"/>
              <a:t>13</a:t>
            </a:fld>
            <a:endParaRPr lang="en-US"/>
          </a:p>
        </p:txBody>
      </p:sp>
    </p:spTree>
    <p:extLst>
      <p:ext uri="{BB962C8B-B14F-4D97-AF65-F5344CB8AC3E}">
        <p14:creationId xmlns:p14="http://schemas.microsoft.com/office/powerpoint/2010/main" val="61846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28820-F76D-0ED5-9CE5-548EADF523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439E3-37FB-05AF-E59F-F83A196423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8D317C-788E-47E2-EB79-467C63F54411}"/>
              </a:ext>
            </a:extLst>
          </p:cNvPr>
          <p:cNvSpPr>
            <a:spLocks noGrp="1"/>
          </p:cNvSpPr>
          <p:nvPr>
            <p:ph type="body" idx="1"/>
          </p:nvPr>
        </p:nvSpPr>
        <p:spPr/>
        <p:txBody>
          <a:bodyPr/>
          <a:lstStyle/>
          <a:p>
            <a:pPr marL="0" marR="0">
              <a:lnSpc>
                <a:spcPct val="107000"/>
              </a:lnSpc>
              <a:spcBef>
                <a:spcPts val="0"/>
              </a:spcBef>
              <a:spcAft>
                <a:spcPts val="800"/>
              </a:spcAft>
            </a:pPr>
            <a:endParaRPr lang="en-US" sz="1800" spc="-5"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spc="-5" dirty="0">
                <a:effectLst/>
                <a:latin typeface="Calibri" panose="020F0502020204030204" pitchFamily="34" charset="0"/>
                <a:ea typeface="Calibri" panose="020F0502020204030204" pitchFamily="34" charset="0"/>
                <a:cs typeface="Times New Roman" panose="02020603050405020304" pitchFamily="18" charset="0"/>
              </a:rPr>
              <a:t>Race &amp; ethnicity-</a:t>
            </a:r>
          </a:p>
          <a:p>
            <a:pPr marL="0" marR="0">
              <a:lnSpc>
                <a:spcPct val="107000"/>
              </a:lnSpc>
              <a:spcBef>
                <a:spcPts val="0"/>
              </a:spcBef>
              <a:spcAft>
                <a:spcPts val="800"/>
              </a:spcAft>
            </a:pP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1" dirty="0">
                <a:effectLst/>
                <a:latin typeface="Calibri" panose="020F0502020204030204" pitchFamily="34" charset="0"/>
                <a:ea typeface="Calibri" panose="020F0502020204030204" pitchFamily="34" charset="0"/>
                <a:cs typeface="Calibri" panose="020F0502020204030204" pitchFamily="34" charset="0"/>
              </a:rPr>
              <a:t>Ethnicity:</a:t>
            </a:r>
            <a:r>
              <a:rPr lang="en-US" sz="1100" dirty="0">
                <a:effectLst/>
                <a:latin typeface="Calibri" panose="020F0502020204030204" pitchFamily="34" charset="0"/>
                <a:ea typeface="Calibri" panose="020F0502020204030204" pitchFamily="34" charset="0"/>
                <a:cs typeface="Calibri" panose="020F0502020204030204" pitchFamily="34" charset="0"/>
              </a:rPr>
              <a:t> Cultural factors that influence a person or community such as nationality, culture, ancestry, language, and beliefs.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1" dirty="0">
                <a:effectLst/>
                <a:latin typeface="Calibri" panose="020F0502020204030204" pitchFamily="34" charset="0"/>
                <a:ea typeface="Calibri" panose="020F0502020204030204" pitchFamily="34" charset="0"/>
                <a:cs typeface="Calibri" panose="020F0502020204030204" pitchFamily="34" charset="0"/>
              </a:rPr>
              <a:t>Race</a:t>
            </a:r>
            <a:r>
              <a:rPr lang="en-US" sz="1100" dirty="0">
                <a:effectLst/>
                <a:latin typeface="Calibri" panose="020F0502020204030204" pitchFamily="34" charset="0"/>
                <a:ea typeface="Calibri" panose="020F0502020204030204" pitchFamily="34" charset="0"/>
                <a:cs typeface="Calibri" panose="020F0502020204030204" pitchFamily="34" charset="0"/>
              </a:rPr>
              <a:t>: </a:t>
            </a:r>
            <a:r>
              <a:rPr lang="en-US" sz="1100" dirty="0">
                <a:effectLst/>
                <a:latin typeface="Calibri" panose="020F0502020204030204" pitchFamily="34" charset="0"/>
                <a:ea typeface="Calibri" panose="020F0502020204030204" pitchFamily="34" charset="0"/>
                <a:cs typeface="Times New Roman" panose="02020603050405020304" pitchFamily="18" charset="0"/>
              </a:rPr>
              <a:t>Socially constructed system of organizing people into groups based on characteristics such as cultural affiliation, physical appearance, language, national heritage, religion, or ancestral geographical base.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 Race/ethnicity has no genetic basis— no characteristic, trait, or gene distinguishes members of one racial/ethnic group from another. The single term race/ethnicity emphasizes how the words are non-precise and socially constructed.</a:t>
            </a:r>
          </a:p>
          <a:p>
            <a:pPr marL="0" marR="0">
              <a:lnSpc>
                <a:spcPct val="107000"/>
              </a:lnSpc>
              <a:spcBef>
                <a:spcPts val="0"/>
              </a:spcBef>
              <a:spcAft>
                <a:spcPts val="800"/>
              </a:spcAft>
            </a:pPr>
            <a:endParaRPr lang="en-US" sz="2000" spc="-5"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0" spc="-5" dirty="0">
              <a:effectLst/>
              <a:latin typeface="Calibri" panose="020F0502020204030204" pitchFamily="34" charset="0"/>
              <a:ea typeface="Calibri" panose="020F0502020204030204" pitchFamily="34" charset="0"/>
              <a:cs typeface="Times New Roman" panose="02020603050405020304" pitchFamily="18" charset="0"/>
            </a:endParaRPr>
          </a:p>
          <a:p>
            <a:r>
              <a:rPr lang="en-US" sz="1100" dirty="0"/>
              <a:t>Discussion Question- What is a social construct? Name other social constructs we encounter daily. </a:t>
            </a:r>
          </a:p>
          <a:p>
            <a:endParaRPr lang="en-US" sz="1100" dirty="0"/>
          </a:p>
          <a:p>
            <a:r>
              <a:rPr lang="en-US" sz="1100" b="1" dirty="0">
                <a:latin typeface="+mn-lt"/>
              </a:rPr>
              <a:t>Social Construct: </a:t>
            </a:r>
            <a:r>
              <a:rPr lang="en-US" sz="1100" b="0" i="0" dirty="0">
                <a:solidFill>
                  <a:srgbClr val="666666"/>
                </a:solidFill>
                <a:effectLst/>
                <a:latin typeface="+mn-lt"/>
              </a:rPr>
              <a:t>A social construct is any category or thing that is made real by convention or collective agreement. Socially constructed realities are contrasted with natural kinds, which exist independently of human behavior or beliefs.</a:t>
            </a:r>
            <a:br>
              <a:rPr lang="en-US" sz="1100" dirty="0">
                <a:latin typeface="+mn-lt"/>
              </a:rPr>
            </a:br>
            <a:r>
              <a:rPr lang="en-US" sz="1100" b="0" i="0" dirty="0">
                <a:solidFill>
                  <a:srgbClr val="666666"/>
                </a:solidFill>
                <a:effectLst/>
                <a:latin typeface="+mn-lt"/>
              </a:rPr>
              <a:t>Simple examples of social constructs are the meaning of </a:t>
            </a:r>
            <a:r>
              <a:rPr lang="en-US" sz="1100" b="0" i="0" u="none" strike="noStrike" dirty="0">
                <a:solidFill>
                  <a:srgbClr val="444444"/>
                </a:solidFill>
                <a:effectLst/>
                <a:latin typeface="+mn-lt"/>
              </a:rPr>
              <a:t>words </a:t>
            </a:r>
            <a:r>
              <a:rPr lang="en-US" sz="1100" b="0" i="0" dirty="0">
                <a:solidFill>
                  <a:srgbClr val="666666"/>
                </a:solidFill>
                <a:effectLst/>
                <a:latin typeface="+mn-lt"/>
              </a:rPr>
              <a:t>and the value of </a:t>
            </a:r>
            <a:r>
              <a:rPr lang="en-US" sz="1100" b="0" i="0" u="none" strike="noStrike" dirty="0">
                <a:solidFill>
                  <a:srgbClr val="444444"/>
                </a:solidFill>
                <a:effectLst/>
                <a:latin typeface="+mn-lt"/>
              </a:rPr>
              <a:t>paper money</a:t>
            </a:r>
            <a:r>
              <a:rPr lang="en-US" sz="1100" b="0" i="0" dirty="0">
                <a:solidFill>
                  <a:srgbClr val="666666"/>
                </a:solidFill>
                <a:effectLst/>
                <a:latin typeface="+mn-lt"/>
              </a:rPr>
              <a:t>.</a:t>
            </a:r>
            <a:endParaRPr lang="en-US" sz="1100" b="1" dirty="0">
              <a:latin typeface="+mn-lt"/>
            </a:endParaRPr>
          </a:p>
        </p:txBody>
      </p:sp>
      <p:sp>
        <p:nvSpPr>
          <p:cNvPr id="4" name="Slide Number Placeholder 3">
            <a:extLst>
              <a:ext uri="{FF2B5EF4-FFF2-40B4-BE49-F238E27FC236}">
                <a16:creationId xmlns:a16="http://schemas.microsoft.com/office/drawing/2014/main" id="{D34DD82D-47D8-736B-33EC-3EE7F589EAA9}"/>
              </a:ext>
            </a:extLst>
          </p:cNvPr>
          <p:cNvSpPr>
            <a:spLocks noGrp="1"/>
          </p:cNvSpPr>
          <p:nvPr>
            <p:ph type="sldNum" sz="quarter" idx="5"/>
          </p:nvPr>
        </p:nvSpPr>
        <p:spPr/>
        <p:txBody>
          <a:bodyPr/>
          <a:lstStyle/>
          <a:p>
            <a:fld id="{0EA57990-0BBB-4A92-9137-39EC4F02772D}" type="slidenum">
              <a:rPr lang="en-US" smtClean="0"/>
              <a:t>14</a:t>
            </a:fld>
            <a:endParaRPr lang="en-US"/>
          </a:p>
        </p:txBody>
      </p:sp>
    </p:spTree>
    <p:extLst>
      <p:ext uri="{BB962C8B-B14F-4D97-AF65-F5344CB8AC3E}">
        <p14:creationId xmlns:p14="http://schemas.microsoft.com/office/powerpoint/2010/main" val="1908263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19C5A-D715-276A-40C8-19C1CE70FF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4FF4DB-67AB-3CED-9441-4766E58359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200C09-A72A-B7DF-0B5E-3AF046EF27CD}"/>
              </a:ext>
            </a:extLst>
          </p:cNvPr>
          <p:cNvSpPr>
            <a:spLocks noGrp="1"/>
          </p:cNvSpPr>
          <p:nvPr>
            <p:ph type="body" idx="1"/>
          </p:nvPr>
        </p:nvSpPr>
        <p:spPr/>
        <p:txBody>
          <a:bodyPr/>
          <a:lstStyle/>
          <a:p>
            <a:pPr marL="0" marR="0">
              <a:lnSpc>
                <a:spcPct val="107000"/>
              </a:lnSpc>
              <a:spcBef>
                <a:spcPts val="0"/>
              </a:spcBef>
              <a:spcAft>
                <a:spcPts val="800"/>
              </a:spcAft>
            </a:pPr>
            <a:r>
              <a:rPr lang="en-US" sz="1100" spc="-5" dirty="0">
                <a:effectLst/>
                <a:latin typeface="Calibri" panose="020F0502020204030204" pitchFamily="34" charset="0"/>
                <a:ea typeface="Calibri" panose="020F0502020204030204" pitchFamily="34" charset="0"/>
                <a:cs typeface="Times New Roman" panose="02020603050405020304" pitchFamily="18" charset="0"/>
              </a:rPr>
              <a:t>What is the difference between biological sex and gender?</a:t>
            </a:r>
          </a:p>
          <a:p>
            <a:pPr marL="0" marR="0">
              <a:lnSpc>
                <a:spcPct val="107000"/>
              </a:lnSpc>
              <a:spcBef>
                <a:spcPts val="0"/>
              </a:spcBef>
              <a:spcAft>
                <a:spcPts val="800"/>
              </a:spcAft>
            </a:pP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1" dirty="0">
                <a:effectLst/>
                <a:latin typeface="Calibri" panose="020F0502020204030204" pitchFamily="34" charset="0"/>
                <a:ea typeface="Calibri" panose="020F0502020204030204" pitchFamily="34" charset="0"/>
                <a:cs typeface="Calibri" panose="020F0502020204030204" pitchFamily="34" charset="0"/>
              </a:rPr>
              <a:t>Sex/Biological Sex: </a:t>
            </a:r>
            <a:r>
              <a:rPr lang="en-US" sz="1100" dirty="0">
                <a:effectLst/>
                <a:latin typeface="Calibri" panose="020F0502020204030204" pitchFamily="34" charset="0"/>
                <a:ea typeface="Calibri" panose="020F0502020204030204" pitchFamily="34" charset="0"/>
                <a:cs typeface="Calibri" panose="020F0502020204030204" pitchFamily="34" charset="0"/>
              </a:rPr>
              <a:t>Either of the two major forms of individuals that occur in many species and that are distinguished respectively as female or male especially on the basis of their reproductive organs and structures.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1" dirty="0">
                <a:effectLst/>
                <a:latin typeface="Calibri" panose="020F0502020204030204" pitchFamily="34" charset="0"/>
                <a:ea typeface="Calibri" panose="020F0502020204030204" pitchFamily="34" charset="0"/>
                <a:cs typeface="Times New Roman" panose="02020603050405020304" pitchFamily="18" charset="0"/>
              </a:rPr>
              <a:t>Gender/Gender identity: </a:t>
            </a:r>
            <a:r>
              <a:rPr lang="en-US" sz="1100" dirty="0">
                <a:effectLst/>
                <a:latin typeface="Calibri" panose="020F0502020204030204" pitchFamily="34" charset="0"/>
                <a:ea typeface="Calibri" panose="020F0502020204030204" pitchFamily="34" charset="0"/>
                <a:cs typeface="Times New Roman" panose="02020603050405020304" pitchFamily="18" charset="0"/>
              </a:rPr>
              <a:t>the behavioral, cultural, or psychological traits typically associated with one sex or a person's internal sense of being male, female, some combination of male and female, or neither male nor female.</a:t>
            </a: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100" dirty="0">
                <a:effectLst/>
                <a:latin typeface="Calibri" panose="020F0502020204030204" pitchFamily="34" charset="0"/>
                <a:ea typeface="Calibri" panose="020F0502020204030204" pitchFamily="34" charset="0"/>
                <a:cs typeface="Calibri" panose="020F0502020204030204" pitchFamily="34" charset="0"/>
              </a:rPr>
              <a:t>Social and gender identity potential barriers to care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Communication- ask questions, “How would you want to be addressed?”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Having a gender-inclusive language expands our ability to communicate effectively.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Patient centered care and communication improve healthcare outcomes across all patient populations.</a:t>
            </a:r>
          </a:p>
          <a:p>
            <a:pPr marL="457200" marR="0" lvl="1" indent="0">
              <a:lnSpc>
                <a:spcPct val="107000"/>
              </a:lnSpc>
              <a:spcBef>
                <a:spcPts val="0"/>
              </a:spcBef>
              <a:spcAft>
                <a:spcPts val="0"/>
              </a:spcAft>
              <a:buFont typeface="Arial" panose="020B0604020202020204" pitchFamily="34" charse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100" dirty="0">
                <a:effectLst/>
                <a:latin typeface="Calibri" panose="020F0502020204030204" pitchFamily="34" charset="0"/>
                <a:ea typeface="Calibri" panose="020F0502020204030204" pitchFamily="34" charset="0"/>
                <a:cs typeface="Calibri" panose="020F0502020204030204" pitchFamily="34" charset="0"/>
              </a:rPr>
              <a:t>How to address barriers: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Addressing barriers needs the cooperation of the patient, the care provider, and the organization or system where the encounter takes place. If a process is in place that includes these three different participants, then the resource for removing or lessening the impact of the barrier is also in place.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Clear communication is the key to appropriate care. A communication approach that takes for granted a shared cultural background, gender orientation, and level of literacy may create instant barriers to care for many underserved communities.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Trust is important. If there is trust, the provider and patient can reach agreement about care.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Just as one size doesn’t fit all, one program or service won’t always work for all groups of a particular population.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Maintain awareness and respect.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Provide </a:t>
            </a:r>
            <a:r>
              <a:rPr lang="en-US" sz="1100" dirty="0">
                <a:effectLst/>
                <a:latin typeface="Calibri" panose="020F0502020204030204" pitchFamily="34" charset="0"/>
                <a:ea typeface="Calibri" panose="020F0502020204030204" pitchFamily="34" charset="0"/>
                <a:cs typeface="Times New Roman" panose="02020603050405020304" pitchFamily="18" charset="0"/>
              </a:rPr>
              <a:t>culturally appropriate materials and language resources. Materials appropriate for one group of clients may not convey important concepts to another group of clients. Materials provided in English and those translated into a single other language may simply be inadequate in conveying health care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Discussion Questions- What are </a:t>
            </a:r>
            <a:r>
              <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a:t>
            </a:r>
            <a:r>
              <a:rPr lang="en-US" sz="1200" dirty="0">
                <a:effectLst/>
                <a:highlight>
                  <a:srgbClr val="FFFF00"/>
                </a:highlight>
                <a:latin typeface="Calibri" panose="020F0502020204030204" pitchFamily="34" charset="0"/>
                <a:ea typeface="Aptos" panose="020B0004020202020204" pitchFamily="34" charset="0"/>
              </a:rPr>
              <a:t>ocial and gender identity potential barriers to care?  </a:t>
            </a:r>
            <a:r>
              <a:rPr lang="en-US" sz="1200" dirty="0">
                <a:effectLst/>
                <a:latin typeface="Calibri" panose="020F0502020204030204" pitchFamily="34" charset="0"/>
                <a:ea typeface="Calibri" panose="020F0502020204030204" pitchFamily="34" charset="0"/>
                <a:cs typeface="Times New Roman" panose="02020603050405020304" pitchFamily="18" charset="0"/>
              </a:rPr>
              <a:t>How can gender inclusive language expand our ability to communicate effectively?</a:t>
            </a:r>
          </a:p>
          <a:p>
            <a:endParaRPr lang="en-US" dirty="0"/>
          </a:p>
        </p:txBody>
      </p:sp>
      <p:sp>
        <p:nvSpPr>
          <p:cNvPr id="4" name="Slide Number Placeholder 3">
            <a:extLst>
              <a:ext uri="{FF2B5EF4-FFF2-40B4-BE49-F238E27FC236}">
                <a16:creationId xmlns:a16="http://schemas.microsoft.com/office/drawing/2014/main" id="{FD44A4A1-3DA0-2125-90EA-90745B47452F}"/>
              </a:ext>
            </a:extLst>
          </p:cNvPr>
          <p:cNvSpPr>
            <a:spLocks noGrp="1"/>
          </p:cNvSpPr>
          <p:nvPr>
            <p:ph type="sldNum" sz="quarter" idx="5"/>
          </p:nvPr>
        </p:nvSpPr>
        <p:spPr/>
        <p:txBody>
          <a:bodyPr/>
          <a:lstStyle/>
          <a:p>
            <a:fld id="{0EA57990-0BBB-4A92-9137-39EC4F02772D}" type="slidenum">
              <a:rPr lang="en-US" smtClean="0"/>
              <a:t>15</a:t>
            </a:fld>
            <a:endParaRPr lang="en-US"/>
          </a:p>
        </p:txBody>
      </p:sp>
    </p:spTree>
    <p:extLst>
      <p:ext uri="{BB962C8B-B14F-4D97-AF65-F5344CB8AC3E}">
        <p14:creationId xmlns:p14="http://schemas.microsoft.com/office/powerpoint/2010/main" val="4245310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D14EC-1C9E-4E85-52C7-8D575A7540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0476BC-49DD-A885-4E67-DF0BAF4822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63C4FD-D525-F0A2-0D38-81A02E9DBA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cap="none" dirty="0">
                <a:solidFill>
                  <a:srgbClr val="000000"/>
                </a:solidFill>
                <a:latin typeface="+mn-lt"/>
                <a:ea typeface="Calibri" panose="020F0502020204030204" pitchFamily="34" charset="0"/>
                <a:cs typeface="Calibri" panose="020F0502020204030204" pitchFamily="34" charset="0"/>
                <a:sym typeface="Arial"/>
              </a:rPr>
              <a:t>As we learn about health outcome inequities, it will be important to remember the causes are comprehensive, diverse, and systemic - and that while a group may be at a higher risk or more likely to have a condition or outcome, that does not mean that every individual in that group will.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cap="none" dirty="0">
              <a:solidFill>
                <a:srgbClr val="000000"/>
              </a:solidFill>
              <a:latin typeface="+mn-lt"/>
              <a:ea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cap="none" dirty="0">
              <a:solidFill>
                <a:srgbClr val="000000"/>
              </a:solidFill>
              <a:latin typeface="+mn-lt"/>
              <a:ea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cap="none" dirty="0">
              <a:solidFill>
                <a:srgbClr val="000000"/>
              </a:solidFill>
              <a:latin typeface="+mn-lt"/>
              <a:ea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cap="none" dirty="0">
                <a:solidFill>
                  <a:srgbClr val="000000"/>
                </a:solidFill>
                <a:latin typeface="+mn-lt"/>
                <a:ea typeface="Calibri" panose="020F0502020204030204" pitchFamily="34" charset="0"/>
                <a:cs typeface="Calibri" panose="020F0502020204030204" pitchFamily="34" charset="0"/>
                <a:sym typeface="Arial"/>
              </a:rPr>
              <a:t>As an example, women may be pregnant, and pregnancy should be considered as that it has relevance in medical treatment - however, we would never assume all women we encounter are pregnant </a:t>
            </a:r>
            <a:r>
              <a:rPr lang="en-US" sz="1100" b="0" i="0" u="none" strike="noStrike" cap="none" dirty="0">
                <a:solidFill>
                  <a:schemeClr val="dk1"/>
                </a:solidFill>
                <a:latin typeface="+mn-lt"/>
                <a:ea typeface="Calibri" panose="020F0502020204030204" pitchFamily="34" charset="0"/>
                <a:cs typeface="Calibri" panose="020F0502020204030204" pitchFamily="34" charset="0"/>
                <a:sym typeface="Arial"/>
              </a:rPr>
              <a:t>just because women are far more likely to be pregnant than men</a:t>
            </a:r>
            <a:r>
              <a:rPr lang="en-US" sz="1100" b="0" i="0" u="none" strike="noStrike" cap="none" dirty="0">
                <a:solidFill>
                  <a:srgbClr val="000000"/>
                </a:solidFill>
                <a:latin typeface="+mn-lt"/>
                <a:ea typeface="Calibri" panose="020F0502020204030204" pitchFamily="34" charset="0"/>
                <a:cs typeface="Calibri" panose="020F0502020204030204" pitchFamily="34" charset="0"/>
                <a:sym typeface="Arial"/>
              </a:rPr>
              <a:t>. </a:t>
            </a:r>
          </a:p>
          <a:p>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cap="none" dirty="0">
                <a:solidFill>
                  <a:srgbClr val="000000"/>
                </a:solidFill>
                <a:latin typeface="+mn-lt"/>
                <a:ea typeface="Calibri" panose="020F0502020204030204" pitchFamily="34" charset="0"/>
                <a:cs typeface="Calibri" panose="020F0502020204030204" pitchFamily="34" charset="0"/>
                <a:sym typeface="Arial"/>
              </a:rPr>
              <a:t>Knowledge of inequities must be used to help us identify areas where bias may be present so that we can work to be aware and take countermeasures. It is also important to understand existing inequities in order to better understand that biases are real and can have negative consequences for our patients.</a:t>
            </a:r>
          </a:p>
          <a:p>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accent2"/>
                </a:solidFill>
                <a:highlight>
                  <a:srgbClr val="FFFFFF"/>
                </a:highlight>
                <a:latin typeface="+mn-lt"/>
                <a:ea typeface="Times New Roman"/>
                <a:cs typeface="Times New Roman"/>
                <a:sym typeface="Times New Roman"/>
              </a:rPr>
              <a:t>Partial speaker notes content courtesy of </a:t>
            </a:r>
            <a:r>
              <a:rPr lang="en-US" sz="1100" dirty="0">
                <a:effectLst/>
                <a:latin typeface="+mn-lt"/>
                <a:ea typeface="Aptos" panose="020B0004020202020204" pitchFamily="34" charset="0"/>
              </a:rPr>
              <a:t>King County EMS and 828 Flow </a:t>
            </a:r>
            <a:r>
              <a:rPr lang="fr-FR" sz="1100" dirty="0">
                <a:solidFill>
                  <a:schemeClr val="accent2"/>
                </a:solidFill>
                <a:highlight>
                  <a:srgbClr val="FFFFFF"/>
                </a:highlight>
                <a:latin typeface="+mn-lt"/>
                <a:ea typeface="Times New Roman"/>
                <a:cs typeface="Times New Roman"/>
                <a:sym typeface="Times New Roman"/>
              </a:rPr>
              <a:t>ESJ Course Content 2023.</a:t>
            </a:r>
            <a:r>
              <a:rPr lang="en-US" sz="1100" dirty="0">
                <a:solidFill>
                  <a:schemeClr val="accent2"/>
                </a:solidFill>
                <a:highlight>
                  <a:srgbClr val="FFFFFF"/>
                </a:highlight>
                <a:latin typeface="+mn-lt"/>
                <a:ea typeface="Times New Roman"/>
                <a:cs typeface="Times New Roman"/>
                <a:sym typeface="Times New Roman"/>
              </a:rPr>
              <a:t> </a:t>
            </a:r>
          </a:p>
          <a:p>
            <a:endParaRPr lang="en-US" dirty="0"/>
          </a:p>
        </p:txBody>
      </p:sp>
      <p:sp>
        <p:nvSpPr>
          <p:cNvPr id="4" name="Slide Number Placeholder 3">
            <a:extLst>
              <a:ext uri="{FF2B5EF4-FFF2-40B4-BE49-F238E27FC236}">
                <a16:creationId xmlns:a16="http://schemas.microsoft.com/office/drawing/2014/main" id="{770B8151-AB9D-EA0C-B8EA-F9A2A9159EE8}"/>
              </a:ext>
            </a:extLst>
          </p:cNvPr>
          <p:cNvSpPr>
            <a:spLocks noGrp="1"/>
          </p:cNvSpPr>
          <p:nvPr>
            <p:ph type="sldNum" sz="quarter" idx="5"/>
          </p:nvPr>
        </p:nvSpPr>
        <p:spPr/>
        <p:txBody>
          <a:bodyPr/>
          <a:lstStyle/>
          <a:p>
            <a:fld id="{0EA57990-0BBB-4A92-9137-39EC4F02772D}" type="slidenum">
              <a:rPr lang="en-US" smtClean="0"/>
              <a:t>16</a:t>
            </a:fld>
            <a:endParaRPr lang="en-US"/>
          </a:p>
        </p:txBody>
      </p:sp>
    </p:spTree>
    <p:extLst>
      <p:ext uri="{BB962C8B-B14F-4D97-AF65-F5344CB8AC3E}">
        <p14:creationId xmlns:p14="http://schemas.microsoft.com/office/powerpoint/2010/main" val="3063068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1" algn="l">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Overcoming bias to provide better patient outcomes</a:t>
            </a:r>
          </a:p>
          <a:p>
            <a:pPr marL="1714500" marR="0" lvl="3" indent="-342900" algn="l">
              <a:lnSpc>
                <a:spcPct val="107000"/>
              </a:lnSpc>
              <a:spcBef>
                <a:spcPts val="0"/>
              </a:spcBef>
              <a:spcAft>
                <a:spcPts val="0"/>
              </a:spcAft>
              <a:buFont typeface="Arial" panose="020B0604020202020204" pitchFamily="34" charset="0"/>
              <a:buChar char="•"/>
            </a:pPr>
            <a:r>
              <a:rPr lang="en-US" sz="1100" dirty="0">
                <a:effectLst/>
                <a:latin typeface="+mn-lt"/>
                <a:ea typeface="Calibri" panose="020F0502020204030204" pitchFamily="34" charset="0"/>
                <a:cs typeface="Times New Roman" panose="02020603050405020304" pitchFamily="18" charset="0"/>
              </a:rPr>
              <a:t>Awareness of health disparities</a:t>
            </a:r>
          </a:p>
          <a:p>
            <a:pPr marL="1714500" marR="0" lvl="3" indent="-342900" algn="l">
              <a:lnSpc>
                <a:spcPct val="107000"/>
              </a:lnSpc>
              <a:spcBef>
                <a:spcPts val="0"/>
              </a:spcBef>
              <a:spcAft>
                <a:spcPts val="0"/>
              </a:spcAft>
              <a:buFont typeface="Arial" panose="020B0604020202020204" pitchFamily="34" charset="0"/>
              <a:buChar char="•"/>
            </a:pPr>
            <a:r>
              <a:rPr lang="en-US" sz="1100" dirty="0">
                <a:effectLst/>
                <a:latin typeface="+mn-lt"/>
                <a:ea typeface="Calibri" panose="020F0502020204030204" pitchFamily="34" charset="0"/>
                <a:cs typeface="Times New Roman" panose="02020603050405020304" pitchFamily="18" charset="0"/>
              </a:rPr>
              <a:t>Awareness of provider’s own biases</a:t>
            </a:r>
          </a:p>
          <a:p>
            <a:pPr marL="1714500" marR="0" lvl="3" indent="-342900" algn="l">
              <a:lnSpc>
                <a:spcPct val="107000"/>
              </a:lnSpc>
              <a:spcBef>
                <a:spcPts val="0"/>
              </a:spcBef>
              <a:spcAft>
                <a:spcPts val="0"/>
              </a:spcAft>
              <a:buFont typeface="Arial" panose="020B0604020202020204" pitchFamily="34" charset="0"/>
              <a:buChar char="•"/>
            </a:pPr>
            <a:r>
              <a:rPr lang="en-US" sz="1100" dirty="0">
                <a:effectLst/>
                <a:latin typeface="+mn-lt"/>
                <a:ea typeface="Calibri" panose="020F0502020204030204" pitchFamily="34" charset="0"/>
                <a:cs typeface="Times New Roman" panose="02020603050405020304" pitchFamily="18" charset="0"/>
              </a:rPr>
              <a:t>Use of checklists / follow protocol </a:t>
            </a:r>
          </a:p>
          <a:p>
            <a:pPr marL="1714500" marR="0" lvl="3" indent="-342900" algn="l">
              <a:lnSpc>
                <a:spcPct val="107000"/>
              </a:lnSpc>
              <a:spcBef>
                <a:spcPts val="0"/>
              </a:spcBef>
              <a:spcAft>
                <a:spcPts val="800"/>
              </a:spcAft>
              <a:buFont typeface="Arial" panose="020B0604020202020204" pitchFamily="34" charset="0"/>
              <a:buChar char="•"/>
            </a:pPr>
            <a:r>
              <a:rPr lang="en-US" sz="1100" dirty="0">
                <a:effectLst/>
                <a:latin typeface="+mn-lt"/>
                <a:ea typeface="Calibri" panose="020F0502020204030204" pitchFamily="34" charset="0"/>
                <a:cs typeface="Times New Roman" panose="02020603050405020304" pitchFamily="18" charset="0"/>
              </a:rPr>
              <a:t>Consideration of use of communication tools for patient (picture board, interpreter, other)</a:t>
            </a:r>
          </a:p>
          <a:p>
            <a:pPr marL="1371600" marR="0" lvl="3" indent="0">
              <a:lnSpc>
                <a:spcPct val="107000"/>
              </a:lnSpc>
              <a:spcBef>
                <a:spcPts val="0"/>
              </a:spcBef>
              <a:spcAft>
                <a:spcPts val="800"/>
              </a:spcAft>
              <a:buFont typeface="Arial" panose="020B0604020202020204" pitchFamily="34" charset="0"/>
              <a:buNone/>
            </a:pPr>
            <a:endParaRPr lang="en-US" sz="1100" dirty="0">
              <a:effectLst/>
              <a:latin typeface="+mn-lt"/>
              <a:ea typeface="Calibri" panose="020F0502020204030204" pitchFamily="34" charset="0"/>
              <a:cs typeface="Times New Roman" panose="02020603050405020304" pitchFamily="18" charset="0"/>
            </a:endParaRPr>
          </a:p>
          <a:p>
            <a:r>
              <a:rPr lang="en-US" sz="1100" dirty="0">
                <a:latin typeface="+mn-lt"/>
              </a:rPr>
              <a:t>Discussion- How would you incorporate these techniques to improve patient outcomes in your area?</a:t>
            </a:r>
          </a:p>
          <a:p>
            <a:endParaRPr lang="en-US" sz="1100" dirty="0">
              <a:latin typeface="+mn-lt"/>
            </a:endParaRPr>
          </a:p>
          <a:p>
            <a:r>
              <a:rPr lang="en" sz="1100" dirty="0"/>
              <a:t>What does one do after we learn we have biases?</a:t>
            </a:r>
            <a:endParaRPr lang="en-US" sz="1100" dirty="0">
              <a:latin typeface="+mn-lt"/>
            </a:endParaRPr>
          </a:p>
          <a:p>
            <a:pPr marL="457200" lvl="0" indent="-342900" algn="l" rtl="0">
              <a:lnSpc>
                <a:spcPct val="115000"/>
              </a:lnSpc>
              <a:spcBef>
                <a:spcPts val="0"/>
              </a:spcBef>
              <a:spcAft>
                <a:spcPts val="0"/>
              </a:spcAft>
              <a:buSzPts val="1800"/>
              <a:buFont typeface="Arial" panose="020B0604020202020204" pitchFamily="34" charset="0"/>
              <a:buChar char="•"/>
            </a:pPr>
            <a:r>
              <a:rPr lang="en-US" sz="1100" dirty="0"/>
              <a:t>Changing Implicit biases is a very long and difficult process. There is little evidence that they can be changed in the long term. However, we can prepare ourselves, so they don’t impact the people we work with and for.</a:t>
            </a:r>
            <a:br>
              <a:rPr lang="en-US" sz="1100" dirty="0"/>
            </a:br>
            <a:endParaRPr lang="en-US" sz="1100" dirty="0"/>
          </a:p>
          <a:p>
            <a:pPr marL="457200" lvl="0" indent="-342900" algn="l" rtl="0">
              <a:lnSpc>
                <a:spcPct val="115000"/>
              </a:lnSpc>
              <a:spcBef>
                <a:spcPts val="0"/>
              </a:spcBef>
              <a:spcAft>
                <a:spcPts val="0"/>
              </a:spcAft>
              <a:buSzPts val="1800"/>
              <a:buFont typeface="Arial" panose="020B0604020202020204" pitchFamily="34" charset="0"/>
              <a:buChar char="•"/>
            </a:pPr>
            <a:r>
              <a:rPr lang="en-US" sz="1100" dirty="0"/>
              <a:t>Studies have proven that intentional education about bias and practices to identify and combat bias work to reduce the effects of bias.</a:t>
            </a:r>
          </a:p>
          <a:p>
            <a:endParaRPr lang="en-US" sz="1100" dirty="0">
              <a:latin typeface="+mn-lt"/>
            </a:endParaRPr>
          </a:p>
        </p:txBody>
      </p:sp>
      <p:sp>
        <p:nvSpPr>
          <p:cNvPr id="4" name="Slide Number Placeholder 3"/>
          <p:cNvSpPr>
            <a:spLocks noGrp="1"/>
          </p:cNvSpPr>
          <p:nvPr>
            <p:ph type="sldNum" sz="quarter" idx="5"/>
          </p:nvPr>
        </p:nvSpPr>
        <p:spPr/>
        <p:txBody>
          <a:bodyPr/>
          <a:lstStyle/>
          <a:p>
            <a:fld id="{0EA57990-0BBB-4A92-9137-39EC4F02772D}" type="slidenum">
              <a:rPr lang="en-US" smtClean="0"/>
              <a:t>17</a:t>
            </a:fld>
            <a:endParaRPr lang="en-US"/>
          </a:p>
        </p:txBody>
      </p:sp>
    </p:spTree>
    <p:extLst>
      <p:ext uri="{BB962C8B-B14F-4D97-AF65-F5344CB8AC3E}">
        <p14:creationId xmlns:p14="http://schemas.microsoft.com/office/powerpoint/2010/main" val="1930547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E62FE-F8C2-CCF6-41DB-D81BF34C2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7882CD-AF98-09EB-3144-14B037B6B7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1A96B-145F-BC49-B836-A2BDD6123F01}"/>
              </a:ext>
            </a:extLst>
          </p:cNvPr>
          <p:cNvSpPr>
            <a:spLocks noGrp="1"/>
          </p:cNvSpPr>
          <p:nvPr>
            <p:ph type="body" idx="1"/>
          </p:nvPr>
        </p:nvSpPr>
        <p:spPr/>
        <p:txBody>
          <a:bodyPr/>
          <a:lstStyle/>
          <a:p>
            <a:pPr marL="0" marR="0">
              <a:lnSpc>
                <a:spcPct val="107000"/>
              </a:lnSpc>
              <a:spcBef>
                <a:spcPts val="0"/>
              </a:spcBef>
              <a:spcAft>
                <a:spcPts val="800"/>
              </a:spcAft>
            </a:pPr>
            <a:r>
              <a:rPr lang="en-US" sz="1100" spc="-5" dirty="0">
                <a:effectLst/>
                <a:latin typeface="Calibri" panose="020F0502020204030204" pitchFamily="34" charset="0"/>
                <a:ea typeface="Calibri" panose="020F0502020204030204" pitchFamily="34" charset="0"/>
                <a:cs typeface="Times New Roman" panose="02020603050405020304" pitchFamily="18" charset="0"/>
              </a:rPr>
              <a:t>Definitions of culture- culture is complex and includes cultural competence, cultural humility, cultural relativism, acculturation, culture shock, ethnocentrism, and racism</a:t>
            </a:r>
          </a:p>
          <a:p>
            <a:pPr marL="0" marR="0">
              <a:lnSpc>
                <a:spcPct val="107000"/>
              </a:lnSpc>
              <a:spcBef>
                <a:spcPts val="0"/>
              </a:spcBef>
              <a:spcAft>
                <a:spcPts val="800"/>
              </a:spcAft>
            </a:pP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Cultural Humility: </a:t>
            </a:r>
            <a:r>
              <a:rPr lang="en-US" sz="1100" dirty="0">
                <a:effectLst/>
                <a:latin typeface="Calibri" panose="020F0502020204030204" pitchFamily="34" charset="0"/>
                <a:ea typeface="Calibri" panose="020F0502020204030204" pitchFamily="34" charset="0"/>
                <a:cs typeface="Calibri" panose="020F0502020204030204" pitchFamily="34" charset="0"/>
              </a:rPr>
              <a:t>Approach to respectfully engaging others with cultural identities different from your own and recognizing that no cultural perspective is superior to another. The practice of cultural humility acknowledges systems of oppression and involves critical self-reflection, lifelong learning and growth, a commitment to recognizing and sharing power, and a desire to work toward institutional accountability.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Cultural Relativism:</a:t>
            </a:r>
            <a:r>
              <a:rPr lang="en-US" sz="1100" dirty="0">
                <a:effectLst/>
                <a:latin typeface="Calibri" panose="020F0502020204030204" pitchFamily="34" charset="0"/>
                <a:ea typeface="Calibri" panose="020F0502020204030204" pitchFamily="34" charset="0"/>
                <a:cs typeface="Calibri" panose="020F0502020204030204" pitchFamily="34" charset="0"/>
              </a:rPr>
              <a:t> Judging and interpreting the behavior and belief of others in terms of their traditions and experiences.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Cultural Self-Awareness</a:t>
            </a:r>
            <a:r>
              <a:rPr lang="en-US" sz="1100" dirty="0">
                <a:effectLst/>
                <a:latin typeface="Calibri" panose="020F0502020204030204" pitchFamily="34" charset="0"/>
                <a:ea typeface="Calibri" panose="020F0502020204030204" pitchFamily="34" charset="0"/>
                <a:cs typeface="Calibri" panose="020F0502020204030204" pitchFamily="34" charset="0"/>
              </a:rPr>
              <a:t>: Understanding the assumptions and values upon which one's own behavior and worldview rests. The appreciation and acceptance of differences.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 </a:t>
            </a: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r>
              <a:rPr lang="en-US" sz="1100" dirty="0"/>
              <a:t>Discussion Question-  What does culture mean to you? </a:t>
            </a:r>
          </a:p>
        </p:txBody>
      </p:sp>
      <p:sp>
        <p:nvSpPr>
          <p:cNvPr id="4" name="Slide Number Placeholder 3">
            <a:extLst>
              <a:ext uri="{FF2B5EF4-FFF2-40B4-BE49-F238E27FC236}">
                <a16:creationId xmlns:a16="http://schemas.microsoft.com/office/drawing/2014/main" id="{5E8434A4-663C-F0E2-E123-B0859D716A8F}"/>
              </a:ext>
            </a:extLst>
          </p:cNvPr>
          <p:cNvSpPr>
            <a:spLocks noGrp="1"/>
          </p:cNvSpPr>
          <p:nvPr>
            <p:ph type="sldNum" sz="quarter" idx="5"/>
          </p:nvPr>
        </p:nvSpPr>
        <p:spPr/>
        <p:txBody>
          <a:bodyPr/>
          <a:lstStyle/>
          <a:p>
            <a:fld id="{0EA57990-0BBB-4A92-9137-39EC4F02772D}" type="slidenum">
              <a:rPr lang="en-US" smtClean="0"/>
              <a:t>18</a:t>
            </a:fld>
            <a:endParaRPr lang="en-US"/>
          </a:p>
        </p:txBody>
      </p:sp>
    </p:spTree>
    <p:extLst>
      <p:ext uri="{BB962C8B-B14F-4D97-AF65-F5344CB8AC3E}">
        <p14:creationId xmlns:p14="http://schemas.microsoft.com/office/powerpoint/2010/main" val="291018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FBE39-D491-01FB-762D-F5382BFF33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88B1BC-928D-8D8B-A87F-F1F184A43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C45A46-62F2-DA47-BA6E-1821B476AB8C}"/>
              </a:ext>
            </a:extLst>
          </p:cNvPr>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mn-lt"/>
                <a:ea typeface="Calibri" panose="020F0502020204030204" pitchFamily="34" charset="0"/>
                <a:cs typeface="Calibri" panose="020F0502020204030204" pitchFamily="34" charset="0"/>
              </a:rPr>
              <a:t>Culture Shock:</a:t>
            </a:r>
            <a:r>
              <a:rPr lang="en-US" sz="1100" dirty="0">
                <a:effectLst/>
                <a:latin typeface="+mn-lt"/>
                <a:ea typeface="Calibri" panose="020F0502020204030204" pitchFamily="34" charset="0"/>
                <a:cs typeface="Calibri" panose="020F0502020204030204" pitchFamily="34" charset="0"/>
              </a:rPr>
              <a:t> A form of anxiety that results from an inability to predict the behavior of others or act appropriately in a cross-cultural situation.</a:t>
            </a:r>
          </a:p>
          <a:p>
            <a:pPr marL="0" marR="0">
              <a:lnSpc>
                <a:spcPct val="107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1" dirty="0">
                <a:effectLst/>
                <a:latin typeface="+mn-lt"/>
                <a:ea typeface="Calibri" panose="020F0502020204030204" pitchFamily="34" charset="0"/>
                <a:cs typeface="Calibri" panose="020F0502020204030204" pitchFamily="34" charset="0"/>
              </a:rPr>
              <a:t>Acculturation:</a:t>
            </a:r>
            <a:r>
              <a:rPr lang="en-US" sz="1100" dirty="0">
                <a:effectLst/>
                <a:latin typeface="+mn-lt"/>
                <a:ea typeface="Calibri" panose="020F0502020204030204" pitchFamily="34" charset="0"/>
                <a:cs typeface="Calibri" panose="020F0502020204030204" pitchFamily="34" charset="0"/>
              </a:rPr>
              <a:t> The process that takes place when contact between two societies is so prolonged that one or both cultures change substantially. In regard to immigrant groups, acculturation is the process of incorporating values, beliefs, and behaviors from the host culture into the immigrants' cultural worldview.</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1" dirty="0">
                <a:effectLst/>
                <a:latin typeface="+mn-lt"/>
                <a:ea typeface="Calibri" panose="020F0502020204030204" pitchFamily="34" charset="0"/>
                <a:cs typeface="Calibri" panose="020F0502020204030204" pitchFamily="34" charset="0"/>
              </a:rPr>
              <a:t>Ethnocentrism</a:t>
            </a:r>
            <a:r>
              <a:rPr lang="en-US" sz="1100" dirty="0">
                <a:effectLst/>
                <a:latin typeface="+mn-lt"/>
                <a:ea typeface="Calibri" panose="020F0502020204030204" pitchFamily="34" charset="0"/>
                <a:cs typeface="Calibri" panose="020F0502020204030204" pitchFamily="34" charset="0"/>
              </a:rPr>
              <a:t>: The interpretation of the beliefs and behavior of others in terms of one's own cultural values and traditions with the assumption that one's own culture is superior.</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1" dirty="0">
                <a:effectLst/>
                <a:latin typeface="+mn-lt"/>
                <a:ea typeface="Calibri" panose="020F0502020204030204" pitchFamily="34" charset="0"/>
                <a:cs typeface="Calibri" panose="020F0502020204030204" pitchFamily="34" charset="0"/>
              </a:rPr>
              <a:t>Racism:</a:t>
            </a:r>
            <a:r>
              <a:rPr lang="en-US" sz="1100" dirty="0">
                <a:effectLst/>
                <a:latin typeface="+mn-lt"/>
                <a:ea typeface="Calibri" panose="020F0502020204030204" pitchFamily="34" charset="0"/>
                <a:cs typeface="Calibri" panose="020F0502020204030204" pitchFamily="34" charset="0"/>
              </a:rPr>
              <a:t> prejudice, discrimination, or antagonism by an individual, community, or institution against a person or people based on their membership in a particular racial or ethnic group, typically one that is a minority or marginalized.</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100" dirty="0">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dirty="0">
                <a:latin typeface="+mn-lt"/>
              </a:rPr>
              <a:t>Discussion Question-  How would you define your culture?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0" spc="-5"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0" spc="-5"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647AA61F-D5DA-EEE8-8EB3-F6B18305BED7}"/>
              </a:ext>
            </a:extLst>
          </p:cNvPr>
          <p:cNvSpPr>
            <a:spLocks noGrp="1"/>
          </p:cNvSpPr>
          <p:nvPr>
            <p:ph type="sldNum" sz="quarter" idx="5"/>
          </p:nvPr>
        </p:nvSpPr>
        <p:spPr/>
        <p:txBody>
          <a:bodyPr/>
          <a:lstStyle/>
          <a:p>
            <a:fld id="{0EA57990-0BBB-4A92-9137-39EC4F02772D}" type="slidenum">
              <a:rPr lang="en-US" smtClean="0"/>
              <a:t>19</a:t>
            </a:fld>
            <a:endParaRPr lang="en-US"/>
          </a:p>
        </p:txBody>
      </p:sp>
    </p:spTree>
    <p:extLst>
      <p:ext uri="{BB962C8B-B14F-4D97-AF65-F5344CB8AC3E}">
        <p14:creationId xmlns:p14="http://schemas.microsoft.com/office/powerpoint/2010/main" val="2617311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This training must be completed during all initial EMS education EMR, EMT, AEMT, and Paramedic courses.</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RCW 43.70.615: Multicultural health awareness and education program—Integration into health professions basic education preparation curriculum.</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Training must be completed once every four years by all credentialed EMS providers.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RCW 43.70.613: Health care professionals—Health equity continuing education. (wa.gov)</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WAC 246-12-800:</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WAC 246-12-810:</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WAC 246-12-820:</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WAC 246-12-830:</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100"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100" b="1" dirty="0">
                <a:effectLst/>
                <a:latin typeface="Calibri" panose="020F0502020204030204" pitchFamily="34" charset="0"/>
                <a:ea typeface="Calibri" panose="020F0502020204030204" pitchFamily="34" charset="0"/>
                <a:cs typeface="Calibri" panose="020F0502020204030204" pitchFamily="34" charset="0"/>
              </a:rPr>
              <a:t>Materials: </a:t>
            </a:r>
            <a:r>
              <a:rPr lang="en-US" sz="1100" b="0" dirty="0">
                <a:effectLst/>
                <a:latin typeface="Calibri" panose="020F0502020204030204" pitchFamily="34" charset="0"/>
                <a:ea typeface="Calibri" panose="020F0502020204030204" pitchFamily="34" charset="0"/>
                <a:cs typeface="Calibri" panose="020F0502020204030204" pitchFamily="34" charset="0"/>
              </a:rPr>
              <a:t>Multicultural Health Awareness &amp; Health Equity curriculum as a companion to this presentation</a:t>
            </a:r>
            <a:r>
              <a:rPr lang="en-US" sz="1100" b="1" dirty="0">
                <a:effectLst/>
                <a:latin typeface="Calibri" panose="020F0502020204030204" pitchFamily="34" charset="0"/>
                <a:ea typeface="Calibri" panose="020F0502020204030204" pitchFamily="34" charset="0"/>
                <a:cs typeface="Calibri" panose="020F0502020204030204" pitchFamily="34" charset="0"/>
              </a:rPr>
              <a:t>. </a:t>
            </a:r>
            <a:r>
              <a:rPr lang="en-US" sz="1100" dirty="0">
                <a:effectLst/>
                <a:latin typeface="Calibri" panose="020F0502020204030204" pitchFamily="34" charset="0"/>
                <a:ea typeface="Calibri" panose="020F0502020204030204" pitchFamily="34" charset="0"/>
                <a:cs typeface="Calibri" panose="020F0502020204030204" pitchFamily="34" charset="0"/>
              </a:rPr>
              <a:t>Additional materials may be added to ensure the cultural needs of the community are met. </a:t>
            </a:r>
          </a:p>
          <a:p>
            <a:pPr>
              <a:lnSpc>
                <a:spcPct val="107000"/>
              </a:lnSpc>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Personnel: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Primary instructor knowledgeable 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Roles and responsibilities of EMS professionals and prehospital EMS care.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Multicultural health disparities.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Demonstrated knowledge and experience related to health equity through lived experience or training.</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Length: </a:t>
            </a:r>
            <a:r>
              <a:rPr lang="en-US" sz="1100" dirty="0">
                <a:effectLst/>
                <a:latin typeface="Calibri" panose="020F0502020204030204" pitchFamily="34" charset="0"/>
                <a:ea typeface="Calibri" panose="020F0502020204030204" pitchFamily="34" charset="0"/>
                <a:cs typeface="Calibri" panose="020F0502020204030204" pitchFamily="34" charset="0"/>
              </a:rPr>
              <a:t>Minimum Time to Complete:  Two hours. </a:t>
            </a:r>
            <a:r>
              <a:rPr lang="en-US" sz="1100">
                <a:effectLst/>
                <a:latin typeface="Calibri" panose="020F0502020204030204" pitchFamily="34" charset="0"/>
                <a:ea typeface="Calibri" panose="020F0502020204030204" pitchFamily="34" charset="0"/>
                <a:cs typeface="Calibri" panose="020F0502020204030204" pitchFamily="34" charset="0"/>
              </a:rPr>
              <a:t>Can </a:t>
            </a:r>
            <a:r>
              <a:rPr lang="en-US" sz="1100" dirty="0">
                <a:effectLst/>
                <a:latin typeface="Calibri" panose="020F0502020204030204" pitchFamily="34" charset="0"/>
                <a:ea typeface="Calibri" panose="020F0502020204030204" pitchFamily="34" charset="0"/>
                <a:cs typeface="Calibri" panose="020F0502020204030204" pitchFamily="34" charset="0"/>
              </a:rPr>
              <a:t>be separated into multiple modules.</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Verification of Competency: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There will be an assessment at the end of an in-person or virtual continuing education training to determine knowledge gained during that training, or document attendance at the training.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2</a:t>
            </a:fld>
            <a:endParaRPr lang="en-US"/>
          </a:p>
        </p:txBody>
      </p:sp>
    </p:spTree>
    <p:extLst>
      <p:ext uri="{BB962C8B-B14F-4D97-AF65-F5344CB8AC3E}">
        <p14:creationId xmlns:p14="http://schemas.microsoft.com/office/powerpoint/2010/main" val="1810627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Culture is our way of life, the way we do things, the way we hear what others are saying and even the way we see and make meaning of what is around us. Culture is how we identify our experiences and give them meaning.</a:t>
            </a:r>
          </a:p>
          <a:p>
            <a:pPr marR="0" lvl="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R="0" lvl="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Many things shape our personal culture including gender, race, age, sexual orientation, nationality, ethnicity, religious and political associations, physical ability, socioeconomic class, current realities, and life experiences.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The scope of culture is so large, it would be impossible to learn about so many things for everyone that we meet. Being culturally competent does not mean that you must be an expert on every culture.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07000"/>
              </a:lnSpc>
              <a:buSzPts val="1200"/>
              <a:buFont typeface="Arial" panose="020B0604020202020204" pitchFamily="34" charset="0"/>
              <a:buChar char="•"/>
            </a:pPr>
            <a:r>
              <a:rPr lang="en-US" sz="1100" spc="-5" dirty="0">
                <a:effectLst/>
                <a:latin typeface="Calibri" panose="020F0502020204030204" pitchFamily="34" charset="0"/>
                <a:ea typeface="Calibri" panose="020F0502020204030204" pitchFamily="34" charset="0"/>
                <a:cs typeface="Calibri" panose="020F0502020204030204" pitchFamily="34" charset="0"/>
              </a:rPr>
              <a:t>It means that we use care and do not make assumptions about others.</a:t>
            </a: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07000"/>
              </a:lnSpc>
              <a:spcAft>
                <a:spcPts val="800"/>
              </a:spcAft>
              <a:buSzPts val="1200"/>
              <a:buFont typeface="Arial" panose="020B0604020202020204" pitchFamily="34" charset="0"/>
              <a:buChar char="•"/>
            </a:pPr>
            <a:r>
              <a:rPr lang="en-US" sz="1100" spc="-5" dirty="0">
                <a:effectLst/>
                <a:latin typeface="Calibri" panose="020F0502020204030204" pitchFamily="34" charset="0"/>
                <a:ea typeface="Calibri" panose="020F0502020204030204" pitchFamily="34" charset="0"/>
                <a:cs typeface="Calibri" panose="020F0502020204030204" pitchFamily="34" charset="0"/>
              </a:rPr>
              <a:t>It means that we ask questions to get information that will help us in providing care to the patient.</a:t>
            </a:r>
          </a:p>
          <a:p>
            <a:pPr marL="1257300" lvl="2" indent="-342900">
              <a:lnSpc>
                <a:spcPct val="107000"/>
              </a:lnSpc>
              <a:spcAft>
                <a:spcPts val="800"/>
              </a:spcAft>
              <a:buSzPts val="1200"/>
              <a:buFont typeface="Arial" panose="020B0604020202020204" pitchFamily="34" charset="0"/>
              <a:buChar char="•"/>
            </a:pPr>
            <a:endParaRPr lang="en-US" sz="1100" spc="-5" dirty="0">
              <a:effectLst/>
              <a:latin typeface="Calibri" panose="020F0502020204030204" pitchFamily="34" charset="0"/>
              <a:ea typeface="Calibri" panose="020F0502020204030204" pitchFamily="34" charset="0"/>
              <a:cs typeface="Calibri" panose="020F0502020204030204" pitchFamily="34" charset="0"/>
            </a:endParaRPr>
          </a:p>
          <a:p>
            <a:pPr marL="914400" lvl="2" indent="0">
              <a:lnSpc>
                <a:spcPct val="107000"/>
              </a:lnSpc>
              <a:spcAft>
                <a:spcPts val="800"/>
              </a:spcAft>
              <a:buSzPts val="1200"/>
              <a:buFont typeface="Arial" panose="020B0604020202020204" pitchFamily="34" charset="0"/>
              <a:buNone/>
            </a:pPr>
            <a:r>
              <a:rPr lang="en-US" sz="1100" spc="-5" dirty="0">
                <a:effectLst/>
                <a:latin typeface="Calibri" panose="020F0502020204030204" pitchFamily="34" charset="0"/>
                <a:ea typeface="Calibri" panose="020F0502020204030204" pitchFamily="34" charset="0"/>
                <a:cs typeface="Calibri" panose="020F0502020204030204" pitchFamily="34" charset="0"/>
              </a:rPr>
              <a:t>Discussion Question- How can we incorporate these concepts into our patient care interactions?</a:t>
            </a: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20</a:t>
            </a:fld>
            <a:endParaRPr lang="en-US"/>
          </a:p>
        </p:txBody>
      </p:sp>
    </p:spTree>
    <p:extLst>
      <p:ext uri="{BB962C8B-B14F-4D97-AF65-F5344CB8AC3E}">
        <p14:creationId xmlns:p14="http://schemas.microsoft.com/office/powerpoint/2010/main" val="3428834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just">
              <a:lnSpc>
                <a:spcPct val="107000"/>
              </a:lnSpc>
              <a:spcBef>
                <a:spcPts val="0"/>
              </a:spcBef>
              <a:spcAft>
                <a:spcPts val="0"/>
              </a:spcAft>
            </a:pPr>
            <a:r>
              <a:rPr lang="en-US" sz="1100" dirty="0">
                <a:effectLst/>
                <a:latin typeface="+mn-lt"/>
                <a:ea typeface="Calibri" panose="020F0502020204030204" pitchFamily="34" charset="0"/>
                <a:cs typeface="Calibri" panose="020F0502020204030204" pitchFamily="34" charset="0"/>
              </a:rPr>
              <a:t>Cultural competence is sharing respect for each other and accepting that there are many ways of viewing and experiencing the world. You might ask: How can I provide quality care if every person has different views, different experiences, and may speak a different language than me?</a:t>
            </a:r>
          </a:p>
          <a:p>
            <a:pPr marR="0" lvl="0">
              <a:lnSpc>
                <a:spcPct val="107000"/>
              </a:lnSpc>
              <a:spcBef>
                <a:spcPts val="0"/>
              </a:spcBef>
              <a:spcAft>
                <a:spcPts val="0"/>
              </a:spcAft>
            </a:pPr>
            <a:endParaRPr lang="en-US" sz="1100" dirty="0">
              <a:effectLst/>
              <a:latin typeface="+mn-lt"/>
              <a:ea typeface="Calibri" panose="020F0502020204030204" pitchFamily="34" charset="0"/>
              <a:cs typeface="Calibri" panose="020F0502020204030204" pitchFamily="34" charset="0"/>
            </a:endParaRPr>
          </a:p>
          <a:p>
            <a:pPr marR="0" lvl="0">
              <a:lnSpc>
                <a:spcPct val="107000"/>
              </a:lnSpc>
              <a:spcBef>
                <a:spcPts val="0"/>
              </a:spcBef>
              <a:spcAft>
                <a:spcPts val="0"/>
              </a:spcAft>
            </a:pPr>
            <a:r>
              <a:rPr lang="en-US" sz="1100" dirty="0">
                <a:effectLst/>
                <a:latin typeface="+mn-lt"/>
                <a:ea typeface="Calibri" panose="020F0502020204030204" pitchFamily="34" charset="0"/>
                <a:cs typeface="Calibri" panose="020F0502020204030204" pitchFamily="34" charset="0"/>
              </a:rPr>
              <a:t> This leads us to our definition of </a:t>
            </a:r>
            <a:r>
              <a:rPr lang="en-US" sz="1100" b="1" dirty="0">
                <a:effectLst/>
                <a:latin typeface="+mn-lt"/>
                <a:ea typeface="Calibri" panose="020F0502020204030204" pitchFamily="34" charset="0"/>
                <a:cs typeface="Calibri" panose="020F0502020204030204" pitchFamily="34" charset="0"/>
              </a:rPr>
              <a:t>Cultural Competence</a:t>
            </a:r>
            <a:r>
              <a:rPr lang="en-US" sz="1100" dirty="0">
                <a:effectLst/>
                <a:latin typeface="+mn-lt"/>
                <a:ea typeface="Calibri" panose="020F0502020204030204" pitchFamily="34" charset="0"/>
                <a:cs typeface="Calibri" panose="020F0502020204030204" pitchFamily="34" charset="0"/>
              </a:rPr>
              <a:t>:</a:t>
            </a:r>
            <a:endParaRPr lang="en-US" sz="1100" dirty="0">
              <a:effectLst/>
              <a:latin typeface="+mn-lt"/>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It is the ability to function effectively in the context of cultural and social differences.</a:t>
            </a:r>
            <a:endParaRPr lang="en-US" sz="1100" dirty="0">
              <a:effectLst/>
              <a:latin typeface="+mn-lt"/>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It asks us to be aware of our own cultural worldview and respectfully engaging others with cultural dimensions and perceptions different from our own and recognizing that none is superior to another.</a:t>
            </a:r>
          </a:p>
          <a:p>
            <a:pPr marL="800100" lvl="1" indent="-342900">
              <a:lnSpc>
                <a:spcPct val="107000"/>
              </a:lnSpc>
              <a:spcAft>
                <a:spcPts val="800"/>
              </a:spcAft>
              <a:buFont typeface="Arial" panose="020B0604020202020204" pitchFamily="34" charset="0"/>
              <a:buChar char="•"/>
            </a:pPr>
            <a:endParaRPr lang="en-US" sz="11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rPr>
              <a:t>Discussion Question- </a:t>
            </a:r>
            <a:r>
              <a:rPr lang="en-US" sz="1100" b="0" dirty="0">
                <a:effectLst/>
                <a:latin typeface="+mn-lt"/>
                <a:ea typeface="Calibri" panose="020F0502020204030204" pitchFamily="34" charset="0"/>
                <a:cs typeface="Calibri" panose="020F0502020204030204" pitchFamily="34" charset="0"/>
              </a:rPr>
              <a:t>How can I provide quality care if every person has different views, different experiences, and may speak a different language than me?</a:t>
            </a: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21</a:t>
            </a:fld>
            <a:endParaRPr lang="en-US"/>
          </a:p>
        </p:txBody>
      </p:sp>
    </p:spTree>
    <p:extLst>
      <p:ext uri="{BB962C8B-B14F-4D97-AF65-F5344CB8AC3E}">
        <p14:creationId xmlns:p14="http://schemas.microsoft.com/office/powerpoint/2010/main" val="723869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dirty="0">
                <a:latin typeface="+mn-lt"/>
                <a:ea typeface="Calibri" panose="020F0502020204030204" pitchFamily="34" charset="0"/>
                <a:cs typeface="Calibri" panose="020F0502020204030204" pitchFamily="34" charset="0"/>
              </a:rPr>
              <a:t> </a:t>
            </a:r>
            <a:r>
              <a:rPr lang="en-US" sz="1100" b="1" u="sng" dirty="0">
                <a:effectLst/>
                <a:latin typeface="+mn-lt"/>
                <a:ea typeface="Calibri" panose="020F0502020204030204" pitchFamily="34" charset="0"/>
                <a:cs typeface="Calibri" panose="020F0502020204030204" pitchFamily="34" charset="0"/>
              </a:rPr>
              <a:t>Steps to Cultural Competency </a:t>
            </a:r>
            <a:r>
              <a:rPr lang="en-US" sz="1100" dirty="0">
                <a:effectLst/>
                <a:latin typeface="+mn-lt"/>
                <a:ea typeface="Calibri" panose="020F0502020204030204" pitchFamily="34" charset="0"/>
                <a:cs typeface="Calibri" panose="020F0502020204030204" pitchFamily="34" charset="0"/>
              </a:rPr>
              <a:t>– Ask yourself the following questions:</a:t>
            </a:r>
            <a:endParaRPr lang="en-US" sz="1100" dirty="0">
              <a:effectLst/>
              <a:latin typeface="+mn-lt"/>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Awareness – Awareness of self includes information sharing about issues, positions, interests, and needs.</a:t>
            </a:r>
            <a:endParaRPr lang="en-US" sz="1100" dirty="0">
              <a:effectLst/>
              <a:latin typeface="+mn-lt"/>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What are my values?</a:t>
            </a:r>
            <a:endParaRPr lang="en-US" sz="1100" dirty="0">
              <a:effectLst/>
              <a:latin typeface="+mn-lt"/>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What are my personal biases and assumptions about people who are different from me?</a:t>
            </a:r>
          </a:p>
          <a:p>
            <a:pPr marL="800100" lvl="1" indent="-342900">
              <a:lnSpc>
                <a:spcPct val="107000"/>
              </a:lnSpc>
              <a:buFont typeface="Arial" panose="020B0604020202020204" pitchFamily="34" charset="0"/>
              <a:buChar char="•"/>
            </a:pPr>
            <a:endParaRPr lang="en-US" sz="1100" dirty="0">
              <a:effectLst/>
              <a:latin typeface="+mn-lt"/>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1100" b="1" dirty="0">
                <a:effectLst/>
                <a:latin typeface="+mn-lt"/>
                <a:ea typeface="Calibri" panose="020F0502020204030204" pitchFamily="34" charset="0"/>
                <a:cs typeface="Calibri" panose="020F0502020204030204" pitchFamily="34" charset="0"/>
              </a:rPr>
              <a:t>Acknowledgement</a:t>
            </a:r>
            <a:r>
              <a:rPr lang="en-US" sz="1100" dirty="0">
                <a:effectLst/>
                <a:latin typeface="+mn-lt"/>
                <a:ea typeface="Calibri" panose="020F0502020204030204" pitchFamily="34" charset="0"/>
                <a:cs typeface="Calibri" panose="020F0502020204030204" pitchFamily="34" charset="0"/>
              </a:rPr>
              <a:t> – means exploring differing values, not making assumptions, and shaping uninformed expectations of others.</a:t>
            </a:r>
            <a:endParaRPr lang="en-US" sz="1100" dirty="0">
              <a:effectLst/>
              <a:latin typeface="+mn-lt"/>
              <a:ea typeface="Calibri" panose="020F0502020204030204" pitchFamily="34" charset="0"/>
              <a:cs typeface="Times New Roman" panose="02020603050405020304" pitchFamily="18" charset="0"/>
            </a:endParaRPr>
          </a:p>
          <a:p>
            <a:endParaRPr lang="en-US" sz="1100" dirty="0">
              <a:latin typeface="+mn-lt"/>
            </a:endParaRPr>
          </a:p>
          <a:p>
            <a:r>
              <a:rPr lang="en-US" sz="1100" dirty="0">
                <a:latin typeface="+mn-lt"/>
              </a:rPr>
              <a:t>Discussion Question- How can I apply this to patient care in my area? </a:t>
            </a:r>
          </a:p>
        </p:txBody>
      </p:sp>
      <p:sp>
        <p:nvSpPr>
          <p:cNvPr id="4" name="Slide Number Placeholder 3"/>
          <p:cNvSpPr>
            <a:spLocks noGrp="1"/>
          </p:cNvSpPr>
          <p:nvPr>
            <p:ph type="sldNum" sz="quarter" idx="5"/>
          </p:nvPr>
        </p:nvSpPr>
        <p:spPr/>
        <p:txBody>
          <a:bodyPr/>
          <a:lstStyle/>
          <a:p>
            <a:fld id="{0EA57990-0BBB-4A92-9137-39EC4F02772D}" type="slidenum">
              <a:rPr lang="en-US" smtClean="0"/>
              <a:t>22</a:t>
            </a:fld>
            <a:endParaRPr lang="en-US"/>
          </a:p>
        </p:txBody>
      </p:sp>
    </p:spTree>
    <p:extLst>
      <p:ext uri="{BB962C8B-B14F-4D97-AF65-F5344CB8AC3E}">
        <p14:creationId xmlns:p14="http://schemas.microsoft.com/office/powerpoint/2010/main" val="3956080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u="sng" dirty="0">
                <a:effectLst/>
                <a:latin typeface="Calibri" panose="020F0502020204030204" pitchFamily="34" charset="0"/>
                <a:ea typeface="Calibri" panose="020F0502020204030204" pitchFamily="34" charset="0"/>
                <a:cs typeface="Calibri" panose="020F0502020204030204" pitchFamily="34" charset="0"/>
              </a:rPr>
              <a:t>More steps to cultural competency </a:t>
            </a:r>
            <a:r>
              <a:rPr lang="en-US" sz="1100" dirty="0">
                <a:effectLst/>
                <a:latin typeface="Calibri" panose="020F0502020204030204" pitchFamily="34" charset="0"/>
                <a:ea typeface="Calibri" panose="020F0502020204030204" pitchFamily="34" charset="0"/>
                <a:cs typeface="Calibri" panose="020F0502020204030204" pitchFamily="34" charset="0"/>
              </a:rPr>
              <a:t>– Ask yourself the following questions:</a:t>
            </a:r>
          </a:p>
          <a:p>
            <a:pPr marR="0" lvl="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Honest validation – is a process of understanding that different perspectives are of value.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Am I willing to learn more about a belief that is different from mine?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Can I see the importance of a value that may be different from one I hold?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Negotiation – allows us to expand our outlook to see different options and different approaches.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Are my values/viewpoints threatened by learning about a value/viewpoint that is different?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Do I want to share information about my values with someone who does not share my experiences?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Acting is the final step – adapting practice skills to fit the cultural context of the client.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Can I challenge myself to see that different viewpoints/values contribute to my experiences and my self-awareness?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Do I have enough information about my patient’s experiences to understand my patient’s health care needs?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23</a:t>
            </a:fld>
            <a:endParaRPr lang="en-US"/>
          </a:p>
        </p:txBody>
      </p:sp>
    </p:spTree>
    <p:extLst>
      <p:ext uri="{BB962C8B-B14F-4D97-AF65-F5344CB8AC3E}">
        <p14:creationId xmlns:p14="http://schemas.microsoft.com/office/powerpoint/2010/main" val="157893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Discussion Note- Understand that this chart is a broad generalization of many cultures and may not accurately reflect individual cultural nuance. </a:t>
            </a:r>
          </a:p>
          <a:p>
            <a:endParaRPr lang="en-US" sz="1100" dirty="0"/>
          </a:p>
          <a:p>
            <a:r>
              <a:rPr lang="en-US" sz="1100" dirty="0"/>
              <a:t>This chart is available in Appendix 4 of the MCHA curriculum for detailed reference.</a:t>
            </a:r>
          </a:p>
        </p:txBody>
      </p:sp>
      <p:sp>
        <p:nvSpPr>
          <p:cNvPr id="4" name="Slide Number Placeholder 3"/>
          <p:cNvSpPr>
            <a:spLocks noGrp="1"/>
          </p:cNvSpPr>
          <p:nvPr>
            <p:ph type="sldNum" sz="quarter" idx="5"/>
          </p:nvPr>
        </p:nvSpPr>
        <p:spPr/>
        <p:txBody>
          <a:bodyPr/>
          <a:lstStyle/>
          <a:p>
            <a:fld id="{0EA57990-0BBB-4A92-9137-39EC4F02772D}" type="slidenum">
              <a:rPr lang="en-US" smtClean="0"/>
              <a:t>24</a:t>
            </a:fld>
            <a:endParaRPr lang="en-US"/>
          </a:p>
        </p:txBody>
      </p:sp>
    </p:spTree>
    <p:extLst>
      <p:ext uri="{BB962C8B-B14F-4D97-AF65-F5344CB8AC3E}">
        <p14:creationId xmlns:p14="http://schemas.microsoft.com/office/powerpoint/2010/main" val="551122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Arial" panose="020B0604020202020204" pitchFamily="34" charset="0"/>
              <a:buNone/>
            </a:pPr>
            <a:r>
              <a:rPr lang="en-US" sz="1100" dirty="0">
                <a:effectLst/>
                <a:latin typeface="+mn-lt"/>
                <a:ea typeface="Calibri" panose="020F0502020204030204" pitchFamily="34" charset="0"/>
                <a:cs typeface="Calibri" panose="020F0502020204030204" pitchFamily="34" charset="0"/>
              </a:rPr>
              <a:t>Without successful interactions between the patient, the provider, and the system where the encounter takes place, challenges to providing care increase.</a:t>
            </a:r>
            <a:endParaRPr lang="en-US" sz="11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Arial" panose="020B0604020202020204" pitchFamily="34" charset="0"/>
              <a:buNone/>
            </a:pPr>
            <a:endParaRPr lang="en-US" sz="1100" dirty="0">
              <a:effectLst/>
              <a:latin typeface="+mn-lt"/>
              <a:ea typeface="Calibri" panose="020F0502020204030204" pitchFamily="34" charset="0"/>
              <a:cs typeface="Times New Roman" panose="02020603050405020304" pitchFamily="18" charset="0"/>
            </a:endParaRPr>
          </a:p>
          <a:p>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mn-lt"/>
              </a:rPr>
              <a:t>Discussion Question- </a:t>
            </a:r>
            <a:r>
              <a:rPr lang="en-US" sz="1100" b="0" dirty="0">
                <a:effectLst/>
                <a:latin typeface="+mn-lt"/>
                <a:ea typeface="Calibri" panose="020F0502020204030204" pitchFamily="34" charset="0"/>
                <a:cs typeface="Calibri" panose="020F0502020204030204" pitchFamily="34" charset="0"/>
              </a:rPr>
              <a:t>How much cooperation and interaction is necessary to address barriers and provide culturally and linguistically appropriate services?</a:t>
            </a:r>
            <a:endParaRPr lang="en-US" sz="1100" b="0"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25</a:t>
            </a:fld>
            <a:endParaRPr lang="en-US"/>
          </a:p>
        </p:txBody>
      </p:sp>
    </p:spTree>
    <p:extLst>
      <p:ext uri="{BB962C8B-B14F-4D97-AF65-F5344CB8AC3E}">
        <p14:creationId xmlns:p14="http://schemas.microsoft.com/office/powerpoint/2010/main" val="2739438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Cultural Understanding in Health Care Encounters</a:t>
            </a:r>
          </a:p>
          <a:p>
            <a:pPr marR="0" lvl="0">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27432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Understanding the issues facing patients can help the provider improve effectiveness in providing quality health care to all patients. </a:t>
            </a:r>
          </a:p>
          <a:p>
            <a:pPr marL="27432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The following are some of the barriers to accessing quality health care that culturally diverse patients may experience. It is important to look at these issues to understand the impact of language and culture on health and health care and their connection to health disparities and wellbeing.</a:t>
            </a:r>
          </a:p>
          <a:p>
            <a:pPr marL="27432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27432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Discussion Question- What issues are the patients in our response area facing?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26</a:t>
            </a:fld>
            <a:endParaRPr lang="en-US"/>
          </a:p>
        </p:txBody>
      </p:sp>
    </p:spTree>
    <p:extLst>
      <p:ext uri="{BB962C8B-B14F-4D97-AF65-F5344CB8AC3E}">
        <p14:creationId xmlns:p14="http://schemas.microsoft.com/office/powerpoint/2010/main" val="2013383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What to know:</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100" dirty="0">
                <a:effectLst/>
                <a:latin typeface="Calibri" panose="020F0502020204030204" pitchFamily="34" charset="0"/>
                <a:ea typeface="Calibri" panose="020F0502020204030204" pitchFamily="34" charset="0"/>
                <a:cs typeface="Calibri" panose="020F0502020204030204" pitchFamily="34" charset="0"/>
              </a:rPr>
              <a:t>Differences in languages and non-verbal communication patterns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Communication about health often differs by ethnicity, age, socioeconomic status, geographic location, and sexual orientation. </a:t>
            </a:r>
          </a:p>
          <a:p>
            <a:pPr marL="800100" lvl="1" indent="-342900">
              <a:lnSpc>
                <a:spcPct val="107000"/>
              </a:lnSpc>
              <a:buFont typeface="Arial" panose="020B0604020202020204" pitchFamily="34" charset="0"/>
              <a:buChar char="•"/>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457200" lvl="1" indent="0">
              <a:lnSpc>
                <a:spcPct val="107000"/>
              </a:lnSpc>
              <a:buFont typeface="Arial" panose="020B0604020202020204" pitchFamily="34" charset="0"/>
              <a:buNone/>
            </a:pPr>
            <a:r>
              <a:rPr lang="en-US" sz="1100" dirty="0">
                <a:effectLst/>
                <a:latin typeface="Calibri" panose="020F0502020204030204" pitchFamily="34" charset="0"/>
                <a:ea typeface="Calibri" panose="020F0502020204030204" pitchFamily="34" charset="0"/>
                <a:cs typeface="Calibri" panose="020F0502020204030204" pitchFamily="34" charset="0"/>
              </a:rPr>
              <a:t>Differences in languages and non-verbal communication can lead to barriers that may impact the service being provided.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07000"/>
              </a:lnSpc>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Gestures, body movement, posture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07000"/>
              </a:lnSpc>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Facial expression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07000"/>
              </a:lnSpc>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Eye contact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07000"/>
              </a:lnSpc>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Paralinguistics – vocal tones, volumes, pitch, and inflections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07000"/>
              </a:lnSpc>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Positioning – being at eye level vs standing above the patient.</a:t>
            </a:r>
          </a:p>
          <a:p>
            <a:pPr marL="1257300" lvl="2" indent="-342900">
              <a:lnSpc>
                <a:spcPct val="107000"/>
              </a:lnSpc>
              <a:spcAft>
                <a:spcPts val="800"/>
              </a:spcAft>
              <a:buFont typeface="Arial" panose="020B0604020202020204" pitchFamily="34" charset="0"/>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100" dirty="0">
                <a:effectLst/>
                <a:latin typeface="+mn-lt"/>
                <a:ea typeface="Arial" panose="020B0604020202020204" pitchFamily="34" charset="0"/>
              </a:rPr>
              <a:t>Do not treat the patient in the same manner you would want to be treated. Culture determines</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the</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roles</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for</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polite,</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caring</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behavior</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and</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will</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formulate</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the</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patient's</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concept</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of a satisfactory relationship.</a:t>
            </a:r>
          </a:p>
          <a:p>
            <a:pPr marL="342900" marR="0" lvl="0" indent="-342900">
              <a:spcBef>
                <a:spcPts val="0"/>
              </a:spcBef>
              <a:spcAft>
                <a:spcPts val="0"/>
              </a:spcAft>
              <a:buFont typeface="Arial" panose="020B0604020202020204" pitchFamily="34" charset="0"/>
              <a:buChar char="•"/>
            </a:pPr>
            <a:r>
              <a:rPr lang="en-US" sz="1100" dirty="0">
                <a:effectLst/>
                <a:latin typeface="+mn-lt"/>
                <a:ea typeface="Arial" panose="020B0604020202020204" pitchFamily="34" charset="0"/>
              </a:rPr>
              <a:t>Begin by being more formal with patients who were born in another culture. In most countries,</a:t>
            </a:r>
            <a:r>
              <a:rPr lang="en-US" sz="1100" spc="-20" dirty="0">
                <a:effectLst/>
                <a:latin typeface="+mn-lt"/>
                <a:ea typeface="Arial" panose="020B0604020202020204" pitchFamily="34" charset="0"/>
              </a:rPr>
              <a:t> </a:t>
            </a:r>
            <a:r>
              <a:rPr lang="en-US" sz="1100" dirty="0">
                <a:effectLst/>
                <a:latin typeface="+mn-lt"/>
                <a:ea typeface="Arial" panose="020B0604020202020204" pitchFamily="34" charset="0"/>
              </a:rPr>
              <a:t>a</a:t>
            </a:r>
            <a:r>
              <a:rPr lang="en-US" sz="1100" spc="-20" dirty="0">
                <a:effectLst/>
                <a:latin typeface="+mn-lt"/>
                <a:ea typeface="Arial" panose="020B0604020202020204" pitchFamily="34" charset="0"/>
              </a:rPr>
              <a:t> </a:t>
            </a:r>
            <a:r>
              <a:rPr lang="en-US" sz="1100" dirty="0">
                <a:effectLst/>
                <a:latin typeface="+mn-lt"/>
                <a:ea typeface="Arial" panose="020B0604020202020204" pitchFamily="34" charset="0"/>
              </a:rPr>
              <a:t>greater</a:t>
            </a:r>
            <a:r>
              <a:rPr lang="en-US" sz="1100" spc="-20" dirty="0">
                <a:effectLst/>
                <a:latin typeface="+mn-lt"/>
                <a:ea typeface="Arial" panose="020B0604020202020204" pitchFamily="34" charset="0"/>
              </a:rPr>
              <a:t> </a:t>
            </a:r>
            <a:r>
              <a:rPr lang="en-US" sz="1100" dirty="0">
                <a:effectLst/>
                <a:latin typeface="+mn-lt"/>
                <a:ea typeface="Arial" panose="020B0604020202020204" pitchFamily="34" charset="0"/>
              </a:rPr>
              <a:t>distance</a:t>
            </a:r>
            <a:r>
              <a:rPr lang="en-US" sz="1100" spc="-20" dirty="0">
                <a:effectLst/>
                <a:latin typeface="+mn-lt"/>
                <a:ea typeface="Arial" panose="020B0604020202020204" pitchFamily="34" charset="0"/>
              </a:rPr>
              <a:t> </a:t>
            </a:r>
            <a:r>
              <a:rPr lang="en-US" sz="1100" dirty="0">
                <a:effectLst/>
                <a:latin typeface="+mn-lt"/>
                <a:ea typeface="Arial" panose="020B0604020202020204" pitchFamily="34" charset="0"/>
              </a:rPr>
              <a:t>between</a:t>
            </a:r>
            <a:r>
              <a:rPr lang="en-US" sz="1100" spc="-20" dirty="0">
                <a:effectLst/>
                <a:latin typeface="+mn-lt"/>
                <a:ea typeface="Arial" panose="020B0604020202020204" pitchFamily="34" charset="0"/>
              </a:rPr>
              <a:t> </a:t>
            </a:r>
            <a:r>
              <a:rPr lang="en-US" sz="1100" dirty="0">
                <a:effectLst/>
                <a:latin typeface="+mn-lt"/>
                <a:ea typeface="Arial" panose="020B0604020202020204" pitchFamily="34" charset="0"/>
              </a:rPr>
              <a:t>caregiver</a:t>
            </a:r>
            <a:r>
              <a:rPr lang="en-US" sz="1100" spc="-20" dirty="0">
                <a:effectLst/>
                <a:latin typeface="+mn-lt"/>
                <a:ea typeface="Arial" panose="020B0604020202020204" pitchFamily="34" charset="0"/>
              </a:rPr>
              <a:t> </a:t>
            </a:r>
            <a:r>
              <a:rPr lang="en-US" sz="1100" dirty="0">
                <a:effectLst/>
                <a:latin typeface="+mn-lt"/>
                <a:ea typeface="Arial" panose="020B0604020202020204" pitchFamily="34" charset="0"/>
              </a:rPr>
              <a:t>and</a:t>
            </a:r>
            <a:r>
              <a:rPr lang="en-US" sz="1100" spc="-20" dirty="0">
                <a:effectLst/>
                <a:latin typeface="+mn-lt"/>
                <a:ea typeface="Arial" panose="020B0604020202020204" pitchFamily="34" charset="0"/>
              </a:rPr>
              <a:t> </a:t>
            </a:r>
            <a:r>
              <a:rPr lang="en-US" sz="1100" dirty="0">
                <a:effectLst/>
                <a:latin typeface="+mn-lt"/>
                <a:ea typeface="Arial" panose="020B0604020202020204" pitchFamily="34" charset="0"/>
              </a:rPr>
              <a:t>patient</a:t>
            </a:r>
            <a:r>
              <a:rPr lang="en-US" sz="1100" spc="-20" dirty="0">
                <a:effectLst/>
                <a:latin typeface="+mn-lt"/>
                <a:ea typeface="Arial" panose="020B0604020202020204" pitchFamily="34" charset="0"/>
              </a:rPr>
              <a:t> </a:t>
            </a:r>
            <a:r>
              <a:rPr lang="en-US" sz="1100" dirty="0">
                <a:effectLst/>
                <a:latin typeface="+mn-lt"/>
                <a:ea typeface="Arial" panose="020B0604020202020204" pitchFamily="34" charset="0"/>
              </a:rPr>
              <a:t>is</a:t>
            </a:r>
            <a:r>
              <a:rPr lang="en-US" sz="1100" spc="-20" dirty="0">
                <a:effectLst/>
                <a:latin typeface="+mn-lt"/>
                <a:ea typeface="Arial" panose="020B0604020202020204" pitchFamily="34" charset="0"/>
              </a:rPr>
              <a:t> </a:t>
            </a:r>
            <a:r>
              <a:rPr lang="en-US" sz="1100" dirty="0">
                <a:effectLst/>
                <a:latin typeface="+mn-lt"/>
                <a:ea typeface="Arial" panose="020B0604020202020204" pitchFamily="34" charset="0"/>
              </a:rPr>
              <a:t>maintained</a:t>
            </a:r>
            <a:r>
              <a:rPr lang="en-US" sz="1100" spc="-20" dirty="0">
                <a:effectLst/>
                <a:latin typeface="+mn-lt"/>
                <a:ea typeface="Arial" panose="020B0604020202020204" pitchFamily="34" charset="0"/>
              </a:rPr>
              <a:t> </a:t>
            </a:r>
            <a:r>
              <a:rPr lang="en-US" sz="1100" dirty="0">
                <a:effectLst/>
                <a:latin typeface="+mn-lt"/>
                <a:ea typeface="Arial" panose="020B0604020202020204" pitchFamily="34" charset="0"/>
              </a:rPr>
              <a:t>through</a:t>
            </a:r>
            <a:r>
              <a:rPr lang="en-US" sz="1100" spc="-20" dirty="0">
                <a:effectLst/>
                <a:latin typeface="+mn-lt"/>
                <a:ea typeface="Arial" panose="020B0604020202020204" pitchFamily="34" charset="0"/>
              </a:rPr>
              <a:t> </a:t>
            </a:r>
            <a:r>
              <a:rPr lang="en-US" sz="1100" dirty="0">
                <a:effectLst/>
                <a:latin typeface="+mn-lt"/>
                <a:ea typeface="Arial" panose="020B0604020202020204" pitchFamily="34" charset="0"/>
              </a:rPr>
              <a:t>the relationship. </a:t>
            </a:r>
          </a:p>
          <a:p>
            <a:pPr marL="342900" marR="0" lvl="0" indent="-342900">
              <a:spcBef>
                <a:spcPts val="0"/>
              </a:spcBef>
              <a:spcAft>
                <a:spcPts val="0"/>
              </a:spcAft>
              <a:buFont typeface="Arial" panose="020B0604020202020204" pitchFamily="34" charset="0"/>
              <a:buChar char="•"/>
            </a:pPr>
            <a:r>
              <a:rPr lang="en-US" sz="1100" dirty="0">
                <a:effectLst/>
                <a:latin typeface="+mn-lt"/>
                <a:ea typeface="Arial" panose="020B0604020202020204" pitchFamily="34" charset="0"/>
              </a:rPr>
              <a:t>Do</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not</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be</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insulted</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if</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the</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patient</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fails</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to</a:t>
            </a:r>
            <a:r>
              <a:rPr lang="en-US" sz="1100" spc="-25" dirty="0">
                <a:effectLst/>
                <a:latin typeface="+mn-lt"/>
                <a:ea typeface="Arial" panose="020B0604020202020204" pitchFamily="34" charset="0"/>
              </a:rPr>
              <a:t> </a:t>
            </a:r>
            <a:r>
              <a:rPr lang="en-US" sz="1100" dirty="0">
                <a:effectLst/>
                <a:latin typeface="+mn-lt"/>
                <a:ea typeface="Arial" panose="020B0604020202020204" pitchFamily="34" charset="0"/>
              </a:rPr>
              <a:t>look</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you</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in</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the</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eye</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or</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ask</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questions</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about treatment. In many cultures, it is disrespectful to look directly at another person (especially</a:t>
            </a:r>
            <a:r>
              <a:rPr lang="en-US" sz="1100" spc="-10" dirty="0">
                <a:effectLst/>
                <a:latin typeface="+mn-lt"/>
                <a:ea typeface="Arial" panose="020B0604020202020204" pitchFamily="34" charset="0"/>
              </a:rPr>
              <a:t> </a:t>
            </a:r>
            <a:r>
              <a:rPr lang="en-US" sz="1100" dirty="0">
                <a:effectLst/>
                <a:latin typeface="+mn-lt"/>
                <a:ea typeface="Arial" panose="020B0604020202020204" pitchFamily="34" charset="0"/>
              </a:rPr>
              <a:t>one</a:t>
            </a:r>
            <a:r>
              <a:rPr lang="en-US" sz="1100" spc="-10" dirty="0">
                <a:effectLst/>
                <a:latin typeface="+mn-lt"/>
                <a:ea typeface="Arial" panose="020B0604020202020204" pitchFamily="34" charset="0"/>
              </a:rPr>
              <a:t> </a:t>
            </a:r>
            <a:r>
              <a:rPr lang="en-US" sz="1100" dirty="0">
                <a:effectLst/>
                <a:latin typeface="+mn-lt"/>
                <a:ea typeface="Arial" panose="020B0604020202020204" pitchFamily="34" charset="0"/>
              </a:rPr>
              <a:t>in</a:t>
            </a:r>
            <a:r>
              <a:rPr lang="en-US" sz="1100" spc="-10" dirty="0">
                <a:effectLst/>
                <a:latin typeface="+mn-lt"/>
                <a:ea typeface="Arial" panose="020B0604020202020204" pitchFamily="34" charset="0"/>
              </a:rPr>
              <a:t> </a:t>
            </a:r>
            <a:r>
              <a:rPr lang="en-US" sz="1100" dirty="0">
                <a:effectLst/>
                <a:latin typeface="+mn-lt"/>
                <a:ea typeface="Arial" panose="020B0604020202020204" pitchFamily="34" charset="0"/>
              </a:rPr>
              <a:t>authority)</a:t>
            </a:r>
            <a:r>
              <a:rPr lang="en-US" sz="1100" spc="-10" dirty="0">
                <a:effectLst/>
                <a:latin typeface="+mn-lt"/>
                <a:ea typeface="Arial" panose="020B0604020202020204" pitchFamily="34" charset="0"/>
              </a:rPr>
              <a:t> </a:t>
            </a:r>
            <a:r>
              <a:rPr lang="en-US" sz="1100" dirty="0">
                <a:effectLst/>
                <a:latin typeface="+mn-lt"/>
                <a:ea typeface="Arial" panose="020B0604020202020204" pitchFamily="34" charset="0"/>
              </a:rPr>
              <a:t>or</a:t>
            </a:r>
            <a:r>
              <a:rPr lang="en-US" sz="1100" spc="-10" dirty="0">
                <a:effectLst/>
                <a:latin typeface="+mn-lt"/>
                <a:ea typeface="Arial" panose="020B0604020202020204" pitchFamily="34" charset="0"/>
              </a:rPr>
              <a:t> </a:t>
            </a:r>
            <a:r>
              <a:rPr lang="en-US" sz="1100" dirty="0">
                <a:effectLst/>
                <a:latin typeface="+mn-lt"/>
                <a:ea typeface="Arial" panose="020B0604020202020204" pitchFamily="34" charset="0"/>
              </a:rPr>
              <a:t>to</a:t>
            </a:r>
            <a:r>
              <a:rPr lang="en-US" sz="1100" spc="-10" dirty="0">
                <a:effectLst/>
                <a:latin typeface="+mn-lt"/>
                <a:ea typeface="Arial" panose="020B0604020202020204" pitchFamily="34" charset="0"/>
              </a:rPr>
              <a:t> </a:t>
            </a:r>
            <a:r>
              <a:rPr lang="en-US" sz="1100" dirty="0">
                <a:effectLst/>
                <a:latin typeface="+mn-lt"/>
                <a:ea typeface="Arial" panose="020B0604020202020204" pitchFamily="34" charset="0"/>
              </a:rPr>
              <a:t>make</a:t>
            </a:r>
            <a:r>
              <a:rPr lang="en-US" sz="1100" spc="-10" dirty="0">
                <a:effectLst/>
                <a:latin typeface="+mn-lt"/>
                <a:ea typeface="Arial" panose="020B0604020202020204" pitchFamily="34" charset="0"/>
              </a:rPr>
              <a:t> </a:t>
            </a:r>
            <a:r>
              <a:rPr lang="en-US" sz="1100" dirty="0">
                <a:effectLst/>
                <a:latin typeface="+mn-lt"/>
                <a:ea typeface="Arial" panose="020B0604020202020204" pitchFamily="34" charset="0"/>
              </a:rPr>
              <a:t>someone</a:t>
            </a:r>
            <a:r>
              <a:rPr lang="en-US" sz="1100" spc="-10" dirty="0">
                <a:effectLst/>
                <a:latin typeface="+mn-lt"/>
                <a:ea typeface="Arial" panose="020B0604020202020204" pitchFamily="34" charset="0"/>
              </a:rPr>
              <a:t> </a:t>
            </a:r>
            <a:r>
              <a:rPr lang="en-US" sz="1100" dirty="0">
                <a:effectLst/>
                <a:latin typeface="+mn-lt"/>
                <a:ea typeface="Arial" panose="020B0604020202020204" pitchFamily="34" charset="0"/>
              </a:rPr>
              <a:t>"lose</a:t>
            </a:r>
            <a:r>
              <a:rPr lang="en-US" sz="1100" spc="-10" dirty="0">
                <a:effectLst/>
                <a:latin typeface="+mn-lt"/>
                <a:ea typeface="Arial" panose="020B0604020202020204" pitchFamily="34" charset="0"/>
              </a:rPr>
              <a:t> </a:t>
            </a:r>
            <a:r>
              <a:rPr lang="en-US" sz="1100" dirty="0">
                <a:effectLst/>
                <a:latin typeface="+mn-lt"/>
                <a:ea typeface="Arial" panose="020B0604020202020204" pitchFamily="34" charset="0"/>
              </a:rPr>
              <a:t>face"</a:t>
            </a:r>
            <a:r>
              <a:rPr lang="en-US" sz="1100" spc="-10" dirty="0">
                <a:effectLst/>
                <a:latin typeface="+mn-lt"/>
                <a:ea typeface="Arial" panose="020B0604020202020204" pitchFamily="34" charset="0"/>
              </a:rPr>
              <a:t> </a:t>
            </a:r>
            <a:r>
              <a:rPr lang="en-US" sz="1100" dirty="0">
                <a:effectLst/>
                <a:latin typeface="+mn-lt"/>
                <a:ea typeface="Arial" panose="020B0604020202020204" pitchFamily="34" charset="0"/>
              </a:rPr>
              <a:t>by</a:t>
            </a:r>
            <a:r>
              <a:rPr lang="en-US" sz="1100" spc="-10" dirty="0">
                <a:effectLst/>
                <a:latin typeface="+mn-lt"/>
                <a:ea typeface="Arial" panose="020B0604020202020204" pitchFamily="34" charset="0"/>
              </a:rPr>
              <a:t> </a:t>
            </a:r>
            <a:r>
              <a:rPr lang="en-US" sz="1100" dirty="0">
                <a:effectLst/>
                <a:latin typeface="+mn-lt"/>
                <a:ea typeface="Arial" panose="020B0604020202020204" pitchFamily="34" charset="0"/>
              </a:rPr>
              <a:t>asking</a:t>
            </a:r>
            <a:r>
              <a:rPr lang="en-US" sz="1100" spc="-10" dirty="0">
                <a:effectLst/>
                <a:latin typeface="+mn-lt"/>
                <a:ea typeface="Arial" panose="020B0604020202020204" pitchFamily="34" charset="0"/>
              </a:rPr>
              <a:t> </a:t>
            </a:r>
            <a:r>
              <a:rPr lang="en-US" sz="1100" dirty="0">
                <a:effectLst/>
                <a:latin typeface="+mn-lt"/>
                <a:ea typeface="Arial" panose="020B0604020202020204" pitchFamily="34" charset="0"/>
              </a:rPr>
              <a:t>him</a:t>
            </a:r>
            <a:r>
              <a:rPr lang="en-US" sz="1100" spc="-10" dirty="0">
                <a:effectLst/>
                <a:latin typeface="+mn-lt"/>
                <a:ea typeface="Arial" panose="020B0604020202020204" pitchFamily="34" charset="0"/>
              </a:rPr>
              <a:t> </a:t>
            </a:r>
            <a:r>
              <a:rPr lang="en-US" sz="1100" dirty="0">
                <a:effectLst/>
                <a:latin typeface="+mn-lt"/>
                <a:ea typeface="Arial" panose="020B0604020202020204" pitchFamily="34" charset="0"/>
              </a:rPr>
              <a:t>or</a:t>
            </a:r>
            <a:r>
              <a:rPr lang="en-US" sz="1100" spc="-10" dirty="0">
                <a:effectLst/>
                <a:latin typeface="+mn-lt"/>
                <a:ea typeface="Arial" panose="020B0604020202020204" pitchFamily="34" charset="0"/>
              </a:rPr>
              <a:t> </a:t>
            </a:r>
            <a:r>
              <a:rPr lang="en-US" sz="1100" dirty="0">
                <a:effectLst/>
                <a:latin typeface="+mn-lt"/>
                <a:ea typeface="Arial" panose="020B0604020202020204" pitchFamily="34" charset="0"/>
              </a:rPr>
              <a:t>her </a:t>
            </a:r>
            <a:r>
              <a:rPr lang="en-US" sz="1100" spc="-10" dirty="0">
                <a:effectLst/>
                <a:latin typeface="+mn-lt"/>
                <a:ea typeface="Arial" panose="020B0604020202020204" pitchFamily="34" charset="0"/>
              </a:rPr>
              <a:t>questions.</a:t>
            </a:r>
            <a:endParaRPr lang="en-US" sz="1100" dirty="0">
              <a:effectLst/>
              <a:latin typeface="+mn-lt"/>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27</a:t>
            </a:fld>
            <a:endParaRPr lang="en-US"/>
          </a:p>
        </p:txBody>
      </p:sp>
    </p:spTree>
    <p:extLst>
      <p:ext uri="{BB962C8B-B14F-4D97-AF65-F5344CB8AC3E}">
        <p14:creationId xmlns:p14="http://schemas.microsoft.com/office/powerpoint/2010/main" val="3904664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mn-lt"/>
                <a:ea typeface="Calibri" panose="020F0502020204030204" pitchFamily="34" charset="0"/>
                <a:cs typeface="Calibri" panose="020F0502020204030204" pitchFamily="34" charset="0"/>
              </a:rPr>
              <a:t>What to know (cont.):</a:t>
            </a:r>
            <a:endParaRPr lang="en-US" sz="1100" b="1" dirty="0">
              <a:effectLst/>
              <a:latin typeface="+mn-lt"/>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100" dirty="0">
                <a:effectLst/>
                <a:latin typeface="+mn-lt"/>
                <a:ea typeface="Calibri" panose="020F0502020204030204" pitchFamily="34" charset="0"/>
                <a:cs typeface="Calibri" panose="020F0502020204030204" pitchFamily="34" charset="0"/>
              </a:rPr>
              <a:t>Differences in perceptions of illness, disease, medical roles, and responsibilities.</a:t>
            </a:r>
            <a:endParaRPr lang="en-US" sz="1100" dirty="0">
              <a:effectLst/>
              <a:latin typeface="+mn-lt"/>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Western biomedicine has a distinct culture. Because of this, providers may discount different beliefs about the causation, diagnosis, and treatment of disease.</a:t>
            </a:r>
            <a:endParaRPr lang="en-US" sz="1100" dirty="0">
              <a:effectLst/>
              <a:latin typeface="+mn-lt"/>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Culturally based beliefs and traditions can affect the course and outcome of disease.</a:t>
            </a:r>
            <a:endParaRPr lang="en-US" sz="1100" dirty="0">
              <a:effectLst/>
              <a:latin typeface="+mn-lt"/>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Distrust in the medical system due to historical trauma.</a:t>
            </a:r>
          </a:p>
          <a:p>
            <a:pPr marL="800100" lvl="1" indent="-342900">
              <a:lnSpc>
                <a:spcPct val="107000"/>
              </a:lnSpc>
              <a:spcAft>
                <a:spcPts val="800"/>
              </a:spcAft>
              <a:buFont typeface="Arial" panose="020B0604020202020204" pitchFamily="34" charset="0"/>
              <a:buChar char="•"/>
            </a:pPr>
            <a:endParaRPr lang="en-US" sz="1100" dirty="0">
              <a:effectLst/>
              <a:latin typeface="+mn-lt"/>
              <a:ea typeface="Calibri" panose="020F0502020204030204" pitchFamily="34" charset="0"/>
              <a:cs typeface="Calibri" panose="020F0502020204030204" pitchFamily="34" charset="0"/>
            </a:endParaRPr>
          </a:p>
          <a:p>
            <a:pPr marL="0" marR="0" lvl="0" indent="0" algn="just">
              <a:spcBef>
                <a:spcPts val="0"/>
              </a:spcBef>
              <a:spcAft>
                <a:spcPts val="0"/>
              </a:spcAft>
              <a:buFont typeface="Arial" panose="020B0604020202020204" pitchFamily="34" charset="0"/>
              <a:buNone/>
            </a:pPr>
            <a:r>
              <a:rPr lang="en-US" sz="1100" dirty="0">
                <a:effectLst/>
                <a:latin typeface="+mn-lt"/>
                <a:ea typeface="Arial" panose="020B0604020202020204" pitchFamily="34" charset="0"/>
              </a:rPr>
              <a:t>Do not make any assumptions about the patient's ideas about the ways to maintain health,</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the</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cause</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of</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illness</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or</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the</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means</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to</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prevent</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or</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cure</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it.</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Adopt</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a</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line</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of</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questioning that will help determine some of the patient's central beliefs about health/illness/illness </a:t>
            </a:r>
            <a:r>
              <a:rPr lang="en-US" sz="1100" spc="-10" dirty="0">
                <a:effectLst/>
                <a:latin typeface="+mn-lt"/>
                <a:ea typeface="Arial" panose="020B0604020202020204" pitchFamily="34" charset="0"/>
              </a:rPr>
              <a:t>prevention.</a:t>
            </a:r>
          </a:p>
          <a:p>
            <a:pPr marL="342900" marR="0" lvl="0" indent="-342900" algn="just">
              <a:spcBef>
                <a:spcPts val="0"/>
              </a:spcBef>
              <a:spcAft>
                <a:spcPts val="0"/>
              </a:spcAft>
              <a:buFont typeface="Arial" panose="020B0604020202020204" pitchFamily="34" charset="0"/>
              <a:buChar char="•"/>
            </a:pPr>
            <a:endParaRPr lang="en-US" sz="1100" dirty="0">
              <a:effectLst/>
              <a:latin typeface="+mn-lt"/>
              <a:ea typeface="Arial" panose="020B0604020202020204" pitchFamily="34" charset="0"/>
            </a:endParaRPr>
          </a:p>
          <a:p>
            <a:r>
              <a:rPr lang="en-US" sz="1100" dirty="0">
                <a:latin typeface="+mn-lt"/>
              </a:rPr>
              <a:t>Discussion Question- Can you think of a time you have encountered culturally based beliefs or traditions in your response area?</a:t>
            </a:r>
          </a:p>
        </p:txBody>
      </p:sp>
      <p:sp>
        <p:nvSpPr>
          <p:cNvPr id="4" name="Slide Number Placeholder 3"/>
          <p:cNvSpPr>
            <a:spLocks noGrp="1"/>
          </p:cNvSpPr>
          <p:nvPr>
            <p:ph type="sldNum" sz="quarter" idx="5"/>
          </p:nvPr>
        </p:nvSpPr>
        <p:spPr/>
        <p:txBody>
          <a:bodyPr/>
          <a:lstStyle/>
          <a:p>
            <a:fld id="{0EA57990-0BBB-4A92-9137-39EC4F02772D}" type="slidenum">
              <a:rPr lang="en-US" smtClean="0"/>
              <a:t>28</a:t>
            </a:fld>
            <a:endParaRPr lang="en-US"/>
          </a:p>
        </p:txBody>
      </p:sp>
    </p:spTree>
    <p:extLst>
      <p:ext uri="{BB962C8B-B14F-4D97-AF65-F5344CB8AC3E}">
        <p14:creationId xmlns:p14="http://schemas.microsoft.com/office/powerpoint/2010/main" val="486674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What to know:</a:t>
            </a:r>
          </a:p>
          <a:p>
            <a:pPr marR="0" lvl="0">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Calibri" panose="020F0502020204030204" pitchFamily="34" charset="0"/>
                <a:ea typeface="Calibri" panose="020F0502020204030204" pitchFamily="34" charset="0"/>
                <a:cs typeface="Calibri" panose="020F0502020204030204" pitchFamily="34" charset="0"/>
              </a:rPr>
              <a:t>Preferences for treatment of illnesses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People often hold to the healing traditions taught by their culture and family.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This does not mean that patients will not use Western medicine. Traditional medicine and modern medicine may coexist harmoniously.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Health care providers, however, may face challenges in helping patients overcome doubts about Western medicine.</a:t>
            </a:r>
          </a:p>
          <a:p>
            <a:pPr marL="342900" marR="0" lvl="0" indent="-342900">
              <a:lnSpc>
                <a:spcPct val="107000"/>
              </a:lnSpc>
              <a:spcBef>
                <a:spcPts val="0"/>
              </a:spcBef>
              <a:spcAft>
                <a:spcPts val="800"/>
              </a:spcAft>
              <a:buFont typeface="Arial" panose="020B0604020202020204" pitchFamily="34" charset="0"/>
              <a:buChar char="•"/>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just">
              <a:spcBef>
                <a:spcPts val="0"/>
              </a:spcBef>
              <a:spcAft>
                <a:spcPts val="0"/>
              </a:spcAft>
              <a:buFont typeface="Arial" panose="020B0604020202020204" pitchFamily="34" charset="0"/>
              <a:buNone/>
            </a:pPr>
            <a:r>
              <a:rPr lang="en-US" sz="1100" dirty="0">
                <a:effectLst/>
                <a:latin typeface="+mn-lt"/>
                <a:ea typeface="Arial" panose="020B0604020202020204" pitchFamily="34" charset="0"/>
              </a:rPr>
              <a:t>Allow the patient to be open and honest. Do not discount beliefs that are not held by western</a:t>
            </a:r>
            <a:r>
              <a:rPr lang="en-US" sz="1100" spc="-20" dirty="0">
                <a:effectLst/>
                <a:latin typeface="+mn-lt"/>
                <a:ea typeface="Arial" panose="020B0604020202020204" pitchFamily="34" charset="0"/>
              </a:rPr>
              <a:t> </a:t>
            </a:r>
            <a:r>
              <a:rPr lang="en-US" sz="1100" dirty="0">
                <a:effectLst/>
                <a:latin typeface="+mn-lt"/>
                <a:ea typeface="Arial" panose="020B0604020202020204" pitchFamily="34" charset="0"/>
              </a:rPr>
              <a:t>biomedicine.</a:t>
            </a:r>
            <a:r>
              <a:rPr lang="en-US" sz="1100" spc="-20" dirty="0">
                <a:effectLst/>
                <a:latin typeface="+mn-lt"/>
                <a:ea typeface="Arial" panose="020B0604020202020204" pitchFamily="34" charset="0"/>
              </a:rPr>
              <a:t> </a:t>
            </a:r>
            <a:r>
              <a:rPr lang="en-US" sz="1100" dirty="0">
                <a:effectLst/>
                <a:latin typeface="+mn-lt"/>
                <a:ea typeface="Arial" panose="020B0604020202020204" pitchFamily="34" charset="0"/>
              </a:rPr>
              <a:t>Often,</a:t>
            </a:r>
            <a:r>
              <a:rPr lang="en-US" sz="1100" spc="-20" dirty="0">
                <a:effectLst/>
                <a:latin typeface="+mn-lt"/>
                <a:ea typeface="Arial" panose="020B0604020202020204" pitchFamily="34" charset="0"/>
              </a:rPr>
              <a:t> </a:t>
            </a:r>
            <a:r>
              <a:rPr lang="en-US" sz="1100" dirty="0">
                <a:effectLst/>
                <a:latin typeface="+mn-lt"/>
                <a:ea typeface="Arial" panose="020B0604020202020204" pitchFamily="34" charset="0"/>
              </a:rPr>
              <a:t>patients</a:t>
            </a:r>
            <a:r>
              <a:rPr lang="en-US" sz="1100" spc="-20" dirty="0">
                <a:effectLst/>
                <a:latin typeface="+mn-lt"/>
                <a:ea typeface="Arial" panose="020B0604020202020204" pitchFamily="34" charset="0"/>
              </a:rPr>
              <a:t> </a:t>
            </a:r>
            <a:r>
              <a:rPr lang="en-US" sz="1100" dirty="0">
                <a:effectLst/>
                <a:latin typeface="+mn-lt"/>
                <a:ea typeface="Arial" panose="020B0604020202020204" pitchFamily="34" charset="0"/>
              </a:rPr>
              <a:t>are</a:t>
            </a:r>
            <a:r>
              <a:rPr lang="en-US" sz="1100" spc="-20" dirty="0">
                <a:effectLst/>
                <a:latin typeface="+mn-lt"/>
                <a:ea typeface="Arial" panose="020B0604020202020204" pitchFamily="34" charset="0"/>
              </a:rPr>
              <a:t> </a:t>
            </a:r>
            <a:r>
              <a:rPr lang="en-US" sz="1100" dirty="0">
                <a:effectLst/>
                <a:latin typeface="+mn-lt"/>
                <a:ea typeface="Arial" panose="020B0604020202020204" pitchFamily="34" charset="0"/>
              </a:rPr>
              <a:t>afraid</a:t>
            </a:r>
            <a:r>
              <a:rPr lang="en-US" sz="1100" spc="-20" dirty="0">
                <a:effectLst/>
                <a:latin typeface="+mn-lt"/>
                <a:ea typeface="Arial" panose="020B0604020202020204" pitchFamily="34" charset="0"/>
              </a:rPr>
              <a:t> </a:t>
            </a:r>
            <a:r>
              <a:rPr lang="en-US" sz="1100" dirty="0">
                <a:effectLst/>
                <a:latin typeface="+mn-lt"/>
                <a:ea typeface="Arial" panose="020B0604020202020204" pitchFamily="34" charset="0"/>
              </a:rPr>
              <a:t>to</a:t>
            </a:r>
            <a:r>
              <a:rPr lang="en-US" sz="1100" spc="-20" dirty="0">
                <a:effectLst/>
                <a:latin typeface="+mn-lt"/>
                <a:ea typeface="Arial" panose="020B0604020202020204" pitchFamily="34" charset="0"/>
              </a:rPr>
              <a:t> </a:t>
            </a:r>
            <a:r>
              <a:rPr lang="en-US" sz="1100" dirty="0">
                <a:effectLst/>
                <a:latin typeface="+mn-lt"/>
                <a:ea typeface="Arial" panose="020B0604020202020204" pitchFamily="34" charset="0"/>
              </a:rPr>
              <a:t>tell</a:t>
            </a:r>
            <a:r>
              <a:rPr lang="en-US" sz="1100" spc="-20" dirty="0">
                <a:effectLst/>
                <a:latin typeface="+mn-lt"/>
                <a:ea typeface="Arial" panose="020B0604020202020204" pitchFamily="34" charset="0"/>
              </a:rPr>
              <a:t> </a:t>
            </a:r>
            <a:r>
              <a:rPr lang="en-US" sz="1100" dirty="0">
                <a:effectLst/>
                <a:latin typeface="+mn-lt"/>
                <a:ea typeface="Arial" panose="020B0604020202020204" pitchFamily="34" charset="0"/>
              </a:rPr>
              <a:t>western</a:t>
            </a:r>
            <a:r>
              <a:rPr lang="en-US" sz="1100" spc="-20" dirty="0">
                <a:effectLst/>
                <a:latin typeface="+mn-lt"/>
                <a:ea typeface="Arial" panose="020B0604020202020204" pitchFamily="34" charset="0"/>
              </a:rPr>
              <a:t> </a:t>
            </a:r>
            <a:r>
              <a:rPr lang="en-US" sz="1100" dirty="0">
                <a:effectLst/>
                <a:latin typeface="+mn-lt"/>
                <a:ea typeface="Arial" panose="020B0604020202020204" pitchFamily="34" charset="0"/>
              </a:rPr>
              <a:t>caregivers</a:t>
            </a:r>
            <a:r>
              <a:rPr lang="en-US" sz="1100" spc="-20" dirty="0">
                <a:effectLst/>
                <a:latin typeface="+mn-lt"/>
                <a:ea typeface="Arial" panose="020B0604020202020204" pitchFamily="34" charset="0"/>
              </a:rPr>
              <a:t> </a:t>
            </a:r>
            <a:r>
              <a:rPr lang="en-US" sz="1100" dirty="0">
                <a:effectLst/>
                <a:latin typeface="+mn-lt"/>
                <a:ea typeface="Arial" panose="020B0604020202020204" pitchFamily="34" charset="0"/>
              </a:rPr>
              <a:t>that</a:t>
            </a:r>
            <a:r>
              <a:rPr lang="en-US" sz="1100" spc="-20" dirty="0">
                <a:effectLst/>
                <a:latin typeface="+mn-lt"/>
                <a:ea typeface="Arial" panose="020B0604020202020204" pitchFamily="34" charset="0"/>
              </a:rPr>
              <a:t> </a:t>
            </a:r>
            <a:r>
              <a:rPr lang="en-US" sz="1100" dirty="0">
                <a:effectLst/>
                <a:latin typeface="+mn-lt"/>
                <a:ea typeface="Arial" panose="020B0604020202020204" pitchFamily="34" charset="0"/>
              </a:rPr>
              <a:t>they</a:t>
            </a:r>
            <a:r>
              <a:rPr lang="en-US" sz="1100" spc="-20" dirty="0">
                <a:effectLst/>
                <a:latin typeface="+mn-lt"/>
                <a:ea typeface="Arial" panose="020B0604020202020204" pitchFamily="34" charset="0"/>
              </a:rPr>
              <a:t> </a:t>
            </a:r>
            <a:r>
              <a:rPr lang="en-US" sz="1100" dirty="0">
                <a:effectLst/>
                <a:latin typeface="+mn-lt"/>
                <a:ea typeface="Arial" panose="020B0604020202020204" pitchFamily="34" charset="0"/>
              </a:rPr>
              <a:t>are visiting a folk healer or are taking an alternative medicine concurrently with Western treatment because in the past they have experienced ridicule.</a:t>
            </a:r>
          </a:p>
          <a:p>
            <a:pPr marL="0" marR="0" lvl="0" indent="0" algn="just">
              <a:spcBef>
                <a:spcPts val="0"/>
              </a:spcBef>
              <a:spcAft>
                <a:spcPts val="0"/>
              </a:spcAft>
              <a:buFont typeface="Arial" panose="020B0604020202020204" pitchFamily="34" charset="0"/>
              <a:buNone/>
            </a:pPr>
            <a:endParaRPr lang="en-US" sz="1100" dirty="0">
              <a:effectLst/>
              <a:latin typeface="+mn-lt"/>
              <a:ea typeface="Calibri" panose="020F0502020204030204" pitchFamily="34" charset="0"/>
              <a:cs typeface="Times New Roman" panose="02020603050405020304" pitchFamily="18" charset="0"/>
            </a:endParaRPr>
          </a:p>
          <a:p>
            <a:pPr marL="0" marR="0" lvl="0" indent="0" algn="just">
              <a:spcBef>
                <a:spcPts val="0"/>
              </a:spcBef>
              <a:spcAft>
                <a:spcPts val="0"/>
              </a:spcAft>
              <a:buFont typeface="Arial" panose="020B0604020202020204" pitchFamily="34" charset="0"/>
              <a:buNone/>
            </a:pPr>
            <a:r>
              <a:rPr lang="en-US" sz="1100" dirty="0">
                <a:effectLst/>
                <a:latin typeface="Calibri" panose="020F0502020204030204" pitchFamily="34" charset="0"/>
                <a:ea typeface="Arial" panose="020B0604020202020204" pitchFamily="34" charset="0"/>
              </a:rPr>
              <a:t>Do</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not</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discount</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the</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possible</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effects</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of</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beliefs</a:t>
            </a:r>
            <a:r>
              <a:rPr lang="en-US" sz="1100" spc="-10"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in</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the</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supernatural</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effects</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on</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the</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patient's health. If the patient believes that the illness has been caused by </a:t>
            </a:r>
            <a:r>
              <a:rPr lang="en-US" sz="1100" dirty="0" err="1">
                <a:effectLst/>
                <a:latin typeface="Calibri" panose="020F0502020204030204" pitchFamily="34" charset="0"/>
                <a:ea typeface="Arial" panose="020B0604020202020204" pitchFamily="34" charset="0"/>
              </a:rPr>
              <a:t>embrujado</a:t>
            </a:r>
            <a:r>
              <a:rPr lang="en-US" sz="1100" dirty="0">
                <a:effectLst/>
                <a:latin typeface="Calibri" panose="020F0502020204030204" pitchFamily="34" charset="0"/>
                <a:ea typeface="Arial" panose="020B0604020202020204" pitchFamily="34" charset="0"/>
              </a:rPr>
              <a:t> (bewitchment), the evil eye, or punishment, the patient is not likely to take any responsibility</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for</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his</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or</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her</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cure.</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Belief</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in</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the</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supernatural</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may</a:t>
            </a:r>
            <a:r>
              <a:rPr lang="en-US" sz="1100" spc="-20"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result</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in</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his</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or</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her</a:t>
            </a:r>
            <a:r>
              <a:rPr lang="en-US" sz="1100" spc="-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failure to either follow medical advice or comply with the treatment plan.</a:t>
            </a:r>
          </a:p>
          <a:p>
            <a:pPr marL="0" marR="0" lvl="0" indent="0" algn="just">
              <a:spcBef>
                <a:spcPts val="0"/>
              </a:spcBef>
              <a:spcAft>
                <a:spcPts val="0"/>
              </a:spcAft>
              <a:buFont typeface="Arial" panose="020B0604020202020204" pitchFamily="34" charset="0"/>
              <a:buNone/>
            </a:pPr>
            <a:endParaRPr lang="en-US" sz="1100" dirty="0">
              <a:effectLst/>
              <a:latin typeface="Arial" panose="020B0604020202020204" pitchFamily="34" charset="0"/>
              <a:ea typeface="Arial" panose="020B0604020202020204" pitchFamily="34" charset="0"/>
            </a:endParaRPr>
          </a:p>
          <a:p>
            <a:pPr marL="0" marR="0" lvl="0" indent="0" algn="just">
              <a:spcBef>
                <a:spcPts val="0"/>
              </a:spcBef>
              <a:spcAft>
                <a:spcPts val="0"/>
              </a:spcAft>
              <a:buFont typeface="Arial" panose="020B0604020202020204" pitchFamily="34" charset="0"/>
              <a:buNone/>
            </a:pPr>
            <a:r>
              <a:rPr lang="en-US" sz="1100" dirty="0">
                <a:effectLst/>
                <a:latin typeface="Calibri" panose="020F0502020204030204" pitchFamily="34" charset="0"/>
                <a:ea typeface="Arial" panose="020B0604020202020204" pitchFamily="34" charset="0"/>
              </a:rPr>
              <a:t>Inquire indirectly about the patient's belief in the supernatural or use of nontraditional cures.</a:t>
            </a:r>
            <a:r>
              <a:rPr lang="en-US" sz="1100" spc="-10"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Say</a:t>
            </a:r>
            <a:r>
              <a:rPr lang="en-US" sz="1100" spc="-10"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something</a:t>
            </a:r>
            <a:r>
              <a:rPr lang="en-US" sz="1100" spc="-10"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like,</a:t>
            </a:r>
            <a:r>
              <a:rPr lang="en-US" sz="1100" spc="-10"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"Many</a:t>
            </a:r>
            <a:r>
              <a:rPr lang="en-US" sz="1100" spc="-10"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of</a:t>
            </a:r>
            <a:r>
              <a:rPr lang="en-US" sz="1100" spc="-10"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my</a:t>
            </a:r>
            <a:r>
              <a:rPr lang="en-US" sz="1100" spc="-10"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patients</a:t>
            </a:r>
            <a:r>
              <a:rPr lang="en-US" sz="1100" spc="-10"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from</a:t>
            </a:r>
            <a:r>
              <a:rPr lang="en-US" sz="1100" spc="-10" dirty="0">
                <a:effectLst/>
                <a:latin typeface="Calibri" panose="020F0502020204030204" pitchFamily="34" charset="0"/>
                <a:ea typeface="Arial" panose="020B0604020202020204" pitchFamily="34" charset="0"/>
              </a:rPr>
              <a:t> </a:t>
            </a:r>
            <a:r>
              <a:rPr lang="en-US" sz="1100" u="sng" spc="1615" dirty="0">
                <a:effectLst/>
                <a:latin typeface="Calibri" panose="020F0502020204030204" pitchFamily="34" charset="0"/>
                <a:ea typeface="Arial" panose="020B0604020202020204" pitchFamily="34" charset="0"/>
              </a:rPr>
              <a:t> </a:t>
            </a:r>
            <a:r>
              <a:rPr lang="en-US" sz="1100" spc="-10"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believe,</a:t>
            </a:r>
            <a:r>
              <a:rPr lang="en-US" sz="1100" spc="-10"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do,</a:t>
            </a:r>
            <a:r>
              <a:rPr lang="en-US" sz="1100" spc="-10"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or</a:t>
            </a:r>
            <a:r>
              <a:rPr lang="en-US" sz="1100" spc="-10"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visit</a:t>
            </a:r>
            <a:r>
              <a:rPr lang="en-US" sz="1100" u="sng" spc="1615"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a:t>
            </a:r>
            <a:r>
              <a:rPr lang="en-US" sz="1100" spc="-10" dirty="0">
                <a:effectLst/>
                <a:latin typeface="Calibri" panose="020F0502020204030204" pitchFamily="34" charset="0"/>
                <a:ea typeface="Arial" panose="020B0604020202020204" pitchFamily="34" charset="0"/>
              </a:rPr>
              <a:t> </a:t>
            </a:r>
            <a:r>
              <a:rPr lang="en-US" sz="1100" dirty="0">
                <a:effectLst/>
                <a:latin typeface="Calibri" panose="020F0502020204030204" pitchFamily="34" charset="0"/>
                <a:ea typeface="Arial" panose="020B0604020202020204" pitchFamily="34" charset="0"/>
              </a:rPr>
              <a:t>Do </a:t>
            </a:r>
            <a:r>
              <a:rPr lang="en-US" sz="1100" spc="-10" dirty="0">
                <a:effectLst/>
                <a:latin typeface="Calibri" panose="020F0502020204030204" pitchFamily="34" charset="0"/>
                <a:ea typeface="Arial" panose="020B0604020202020204" pitchFamily="34" charset="0"/>
              </a:rPr>
              <a:t>you?"</a:t>
            </a:r>
            <a:endParaRPr lang="en-US" sz="1100" dirty="0">
              <a:effectLst/>
              <a:latin typeface="Arial" panose="020B0604020202020204" pitchFamily="34" charset="0"/>
              <a:ea typeface="Arial" panose="020B0604020202020204" pitchFamily="34" charset="0"/>
            </a:endParaRPr>
          </a:p>
          <a:p>
            <a:pPr marL="0" marR="0" lvl="0" indent="0">
              <a:lnSpc>
                <a:spcPct val="107000"/>
              </a:lnSpc>
              <a:spcBef>
                <a:spcPts val="0"/>
              </a:spcBef>
              <a:spcAft>
                <a:spcPts val="800"/>
              </a:spcAft>
              <a:buFont typeface="Arial" panose="020B0604020202020204" pitchFamily="34" charse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29</a:t>
            </a:fld>
            <a:endParaRPr lang="en-US"/>
          </a:p>
        </p:txBody>
      </p:sp>
    </p:spTree>
    <p:extLst>
      <p:ext uri="{BB962C8B-B14F-4D97-AF65-F5344CB8AC3E}">
        <p14:creationId xmlns:p14="http://schemas.microsoft.com/office/powerpoint/2010/main" val="194240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As we begin this course, please understand that there is a difference between acceptance and agreement. You are not being asked to change your beliefs; you are being invited to respect others.</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The intent of this course is to: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Practice attitudes and skills that will help when providing care to diverse populations.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Examine the relationship between culture, language, and health.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Discuss implicit bias and how bias, racism, and poverty manifest as health inequities.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Evaluate strategies to help reduce bias during assessment and treatment.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Recognize how social determinants of health impact individuals, and communities.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Describe best practices of working with an interpreter. </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0" dirty="0">
                <a:effectLst/>
                <a:latin typeface="Calibri" panose="020F0502020204030204" pitchFamily="34" charset="0"/>
                <a:ea typeface="Calibri" panose="020F0502020204030204" pitchFamily="34" charset="0"/>
                <a:cs typeface="Calibri" panose="020F0502020204030204" pitchFamily="34" charset="0"/>
              </a:rPr>
              <a:t>The AFFECTIVE </a:t>
            </a:r>
            <a:r>
              <a:rPr lang="en-US" sz="1100" b="0">
                <a:effectLst/>
                <a:latin typeface="Calibri" panose="020F0502020204030204" pitchFamily="34" charset="0"/>
                <a:ea typeface="Calibri" panose="020F0502020204030204" pitchFamily="34" charset="0"/>
                <a:cs typeface="Calibri" panose="020F0502020204030204" pitchFamily="34" charset="0"/>
              </a:rPr>
              <a:t>OBJECTIVES are to:</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Evaluate areas of personal knowledge, attitudes, and skills to help improve patient care to diverse populations.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Formulate a plan to serve as a model for others when practicing cultural competency with patients, family, and bystanders.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Develop awareness of one’s own and others’ biases and the implications in the healthcare setting.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A57990-0BBB-4A92-9137-39EC4F02772D}" type="slidenum">
              <a:rPr lang="en-US" smtClean="0"/>
              <a:t>3</a:t>
            </a:fld>
            <a:endParaRPr lang="en-US"/>
          </a:p>
        </p:txBody>
      </p:sp>
    </p:spTree>
    <p:extLst>
      <p:ext uri="{BB962C8B-B14F-4D97-AF65-F5344CB8AC3E}">
        <p14:creationId xmlns:p14="http://schemas.microsoft.com/office/powerpoint/2010/main" val="41525543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What to know:</a:t>
            </a:r>
          </a:p>
          <a:p>
            <a:pPr marR="0" lvl="0">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a:effectLst/>
                <a:latin typeface="Calibri" panose="020F0502020204030204" pitchFamily="34" charset="0"/>
                <a:ea typeface="Calibri" panose="020F0502020204030204" pitchFamily="34" charset="0"/>
                <a:cs typeface="Calibri" panose="020F0502020204030204" pitchFamily="34" charset="0"/>
              </a:rPr>
              <a:t>Socioeconomic status influences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Access to health and health care. In 2021, 6.4% of Washington residents did not have health insurance. A larger number are underinsured according to US Census.gov.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Access to education/literacy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Economic stability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30</a:t>
            </a:fld>
            <a:endParaRPr lang="en-US"/>
          </a:p>
        </p:txBody>
      </p:sp>
    </p:spTree>
    <p:extLst>
      <p:ext uri="{BB962C8B-B14F-4D97-AF65-F5344CB8AC3E}">
        <p14:creationId xmlns:p14="http://schemas.microsoft.com/office/powerpoint/2010/main" val="3914268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mn-lt"/>
                <a:ea typeface="Calibri" panose="020F0502020204030204" pitchFamily="34" charset="0"/>
                <a:cs typeface="Calibri" panose="020F0502020204030204" pitchFamily="34" charset="0"/>
              </a:rPr>
              <a:t>What to know:</a:t>
            </a:r>
          </a:p>
          <a:p>
            <a:pPr marR="0" lvl="0">
              <a:lnSpc>
                <a:spcPct val="107000"/>
              </a:lnSpc>
              <a:spcBef>
                <a:spcPts val="0"/>
              </a:spcBef>
              <a:spcAft>
                <a:spcPts val="0"/>
              </a:spcAft>
            </a:pPr>
            <a:endParaRPr lang="en-US" sz="1100" b="1" dirty="0">
              <a:effectLst/>
              <a:latin typeface="+mn-lt"/>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100" dirty="0">
                <a:effectLst/>
                <a:latin typeface="+mn-lt"/>
                <a:ea typeface="Calibri" panose="020F0502020204030204" pitchFamily="34" charset="0"/>
                <a:cs typeface="Calibri" panose="020F0502020204030204" pitchFamily="34" charset="0"/>
              </a:rPr>
              <a:t>Geographical barriers to care-</a:t>
            </a:r>
            <a:endParaRPr lang="en-US" sz="1100" dirty="0">
              <a:effectLst/>
              <a:latin typeface="+mn-lt"/>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100" dirty="0">
                <a:effectLst/>
                <a:latin typeface="+mn-lt"/>
                <a:ea typeface="Calibri" panose="020F0502020204030204" pitchFamily="34" charset="0"/>
                <a:cs typeface="Calibri" panose="020F0502020204030204" pitchFamily="34" charset="0"/>
              </a:rPr>
              <a:t>Access to healthcare, specialty care, and other healthcare services- rural and frontier areas</a:t>
            </a:r>
          </a:p>
          <a:p>
            <a:pPr marL="800100" marR="0" lvl="1" indent="-342900">
              <a:lnSpc>
                <a:spcPct val="107000"/>
              </a:lnSpc>
              <a:spcBef>
                <a:spcPts val="0"/>
              </a:spcBef>
              <a:spcAft>
                <a:spcPts val="0"/>
              </a:spcAft>
              <a:buFont typeface="Arial" panose="020B0604020202020204" pitchFamily="34" charset="0"/>
              <a:buChar char="•"/>
            </a:pPr>
            <a:endParaRPr lang="en-US" sz="1100" dirty="0">
              <a:effectLst/>
              <a:latin typeface="+mn-lt"/>
              <a:ea typeface="Calibri" panose="020F0502020204030204" pitchFamily="34" charset="0"/>
              <a:cs typeface="Calibri" panose="020F0502020204030204" pitchFamily="34" charset="0"/>
            </a:endParaRPr>
          </a:p>
          <a:p>
            <a:pPr marL="800100" marR="0" lvl="1" indent="-342900">
              <a:lnSpc>
                <a:spcPct val="107000"/>
              </a:lnSpc>
              <a:spcBef>
                <a:spcPts val="0"/>
              </a:spcBef>
              <a:spcAft>
                <a:spcPts val="0"/>
              </a:spcAft>
              <a:buFont typeface="Arial" panose="020B0604020202020204" pitchFamily="34" charset="0"/>
              <a:buChar char="•"/>
            </a:pPr>
            <a:r>
              <a:rPr lang="en-US" sz="1100" dirty="0">
                <a:latin typeface="+mn-lt"/>
              </a:rPr>
              <a:t>People living in rural areas face very different challenges than people in urban areas do. People who live in rural areas have less access to resources, such as health care, health care specialists, and healthy foods. In addition, other social determinants of health, such as race, age, and wealth or income, can compound the differences in health outcomes for rural community members. </a:t>
            </a:r>
          </a:p>
          <a:p>
            <a:pPr marL="800100" marR="0" lvl="1" indent="-342900">
              <a:lnSpc>
                <a:spcPct val="107000"/>
              </a:lnSpc>
              <a:spcBef>
                <a:spcPts val="0"/>
              </a:spcBef>
              <a:spcAft>
                <a:spcPts val="0"/>
              </a:spcAft>
              <a:buFont typeface="Arial" panose="020B0604020202020204" pitchFamily="34" charset="0"/>
              <a:buChar char="•"/>
            </a:pPr>
            <a:endParaRPr lang="en-US" sz="1100" dirty="0">
              <a:latin typeface="+mn-lt"/>
            </a:endParaRPr>
          </a:p>
          <a:p>
            <a:pPr marL="800100" marR="0" lvl="1" indent="-342900">
              <a:lnSpc>
                <a:spcPct val="107000"/>
              </a:lnSpc>
              <a:spcBef>
                <a:spcPts val="0"/>
              </a:spcBef>
              <a:spcAft>
                <a:spcPts val="0"/>
              </a:spcAft>
              <a:buFont typeface="Arial" panose="020B0604020202020204" pitchFamily="34" charset="0"/>
              <a:buChar char="•"/>
            </a:pPr>
            <a:r>
              <a:rPr lang="en-US" sz="1100" dirty="0">
                <a:latin typeface="+mn-lt"/>
              </a:rPr>
              <a:t>Communities are proud of being frontier or rural and prefer to be referred to that way. Frontier communities are considered isolated, with only a small number of people per square mile and live long distances from services. These communities face unique challenges providing access to health and human services compared to other rural communities. </a:t>
            </a:r>
          </a:p>
          <a:p>
            <a:pPr marL="457200" marR="0" lvl="1" indent="0">
              <a:lnSpc>
                <a:spcPct val="107000"/>
              </a:lnSpc>
              <a:spcBef>
                <a:spcPts val="0"/>
              </a:spcBef>
              <a:spcAft>
                <a:spcPts val="0"/>
              </a:spcAft>
              <a:buFont typeface="Arial" panose="020B0604020202020204" pitchFamily="34" charset="0"/>
              <a:buNone/>
            </a:pPr>
            <a:endParaRPr lang="en-US" sz="1100" dirty="0">
              <a:latin typeface="+mn-lt"/>
            </a:endParaRPr>
          </a:p>
          <a:p>
            <a:pPr marL="800100" marR="0" lvl="1" indent="-342900">
              <a:lnSpc>
                <a:spcPct val="107000"/>
              </a:lnSpc>
              <a:spcBef>
                <a:spcPts val="0"/>
              </a:spcBef>
              <a:spcAft>
                <a:spcPts val="0"/>
              </a:spcAft>
              <a:buFont typeface="Arial" panose="020B0604020202020204" pitchFamily="34" charset="0"/>
              <a:buChar char="•"/>
            </a:pPr>
            <a:r>
              <a:rPr lang="en-US" sz="1100" dirty="0">
                <a:latin typeface="+mn-lt"/>
              </a:rPr>
              <a:t>Don’t treat all rural communities as the same. When possible, be specific about who you are referring to and the specific challenge they are facing. </a:t>
            </a:r>
            <a:endParaRPr lang="en-US" sz="1100" dirty="0">
              <a:effectLst/>
              <a:latin typeface="+mn-lt"/>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100" dirty="0">
                <a:effectLst/>
                <a:latin typeface="+mn-lt"/>
                <a:ea typeface="Calibri" panose="020F0502020204030204" pitchFamily="34" charset="0"/>
                <a:cs typeface="Calibri" panose="020F0502020204030204" pitchFamily="34" charset="0"/>
              </a:rPr>
              <a:t> </a:t>
            </a:r>
            <a:endParaRPr lang="en-US" sz="1100" dirty="0">
              <a:latin typeface="+mn-lt"/>
            </a:endParaRPr>
          </a:p>
        </p:txBody>
      </p:sp>
      <p:sp>
        <p:nvSpPr>
          <p:cNvPr id="4" name="Slide Number Placeholder 3"/>
          <p:cNvSpPr>
            <a:spLocks noGrp="1"/>
          </p:cNvSpPr>
          <p:nvPr>
            <p:ph type="sldNum" sz="quarter" idx="5"/>
          </p:nvPr>
        </p:nvSpPr>
        <p:spPr/>
        <p:txBody>
          <a:bodyPr/>
          <a:lstStyle/>
          <a:p>
            <a:fld id="{0EA57990-0BBB-4A92-9137-39EC4F02772D}" type="slidenum">
              <a:rPr lang="en-US" smtClean="0"/>
              <a:t>31</a:t>
            </a:fld>
            <a:endParaRPr lang="en-US"/>
          </a:p>
        </p:txBody>
      </p:sp>
    </p:spTree>
    <p:extLst>
      <p:ext uri="{BB962C8B-B14F-4D97-AF65-F5344CB8AC3E}">
        <p14:creationId xmlns:p14="http://schemas.microsoft.com/office/powerpoint/2010/main" val="1752187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mn-lt"/>
                <a:ea typeface="Calibri" panose="020F0502020204030204" pitchFamily="34" charset="0"/>
                <a:cs typeface="Calibri" panose="020F0502020204030204" pitchFamily="34" charset="0"/>
              </a:rPr>
              <a:t>How to address barriers:</a:t>
            </a:r>
            <a:endParaRPr lang="en-US" sz="1100" b="1" dirty="0">
              <a:latin typeface="+mn-lt"/>
              <a:ea typeface="Calibri" panose="020F0502020204030204" pitchFamily="34" charset="0"/>
              <a:cs typeface="Times New Roman" panose="02020603050405020304" pitchFamily="18" charset="0"/>
            </a:endParaRPr>
          </a:p>
          <a:p>
            <a:pPr marR="0" lvl="0">
              <a:lnSpc>
                <a:spcPct val="150000"/>
              </a:lnSpc>
              <a:spcBef>
                <a:spcPts val="0"/>
              </a:spcBef>
              <a:spcAft>
                <a:spcPts val="0"/>
              </a:spcAft>
            </a:pPr>
            <a:r>
              <a:rPr lang="en-US" sz="1100" dirty="0">
                <a:effectLst/>
                <a:latin typeface="+mn-lt"/>
                <a:ea typeface="Calibri" panose="020F0502020204030204" pitchFamily="34" charset="0"/>
                <a:cs typeface="Calibri" panose="020F0502020204030204" pitchFamily="34" charset="0"/>
              </a:rPr>
              <a:t>Addressing barriers needs the cooperation of the patient, the care provider, and the organization or system where the encounter takes place. </a:t>
            </a:r>
            <a:endParaRPr lang="en-US" sz="1100" dirty="0">
              <a:latin typeface="+mn-lt"/>
            </a:endParaRPr>
          </a:p>
          <a:p>
            <a:endParaRPr lang="en-US" sz="1100" dirty="0">
              <a:latin typeface="+mn-lt"/>
            </a:endParaRPr>
          </a:p>
          <a:p>
            <a:endParaRPr lang="en-US" sz="1100" dirty="0">
              <a:latin typeface="+mn-lt"/>
            </a:endParaRPr>
          </a:p>
          <a:p>
            <a:r>
              <a:rPr lang="en-US" sz="1100" dirty="0">
                <a:latin typeface="+mn-lt"/>
              </a:rPr>
              <a:t>Discussion Question- What potential cultural barriers exist in your area?</a:t>
            </a:r>
          </a:p>
        </p:txBody>
      </p:sp>
      <p:sp>
        <p:nvSpPr>
          <p:cNvPr id="4" name="Slide Number Placeholder 3"/>
          <p:cNvSpPr>
            <a:spLocks noGrp="1"/>
          </p:cNvSpPr>
          <p:nvPr>
            <p:ph type="sldNum" sz="quarter" idx="5"/>
          </p:nvPr>
        </p:nvSpPr>
        <p:spPr/>
        <p:txBody>
          <a:bodyPr/>
          <a:lstStyle/>
          <a:p>
            <a:fld id="{0EA57990-0BBB-4A92-9137-39EC4F02772D}" type="slidenum">
              <a:rPr lang="en-US" smtClean="0"/>
              <a:t>32</a:t>
            </a:fld>
            <a:endParaRPr lang="en-US"/>
          </a:p>
        </p:txBody>
      </p:sp>
    </p:spTree>
    <p:extLst>
      <p:ext uri="{BB962C8B-B14F-4D97-AF65-F5344CB8AC3E}">
        <p14:creationId xmlns:p14="http://schemas.microsoft.com/office/powerpoint/2010/main" val="33876959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mn-lt"/>
                <a:ea typeface="Calibri" panose="020F0502020204030204" pitchFamily="34" charset="0"/>
                <a:cs typeface="Calibri" panose="020F0502020204030204" pitchFamily="34" charset="0"/>
              </a:rPr>
              <a:t>How to address barriers:</a:t>
            </a:r>
          </a:p>
          <a:p>
            <a:pPr marR="0" lvl="0">
              <a:lnSpc>
                <a:spcPct val="107000"/>
              </a:lnSpc>
              <a:spcBef>
                <a:spcPts val="0"/>
              </a:spcBef>
              <a:spcAft>
                <a:spcPts val="0"/>
              </a:spcAft>
            </a:pPr>
            <a:endParaRPr lang="en-US" sz="1100" b="1" dirty="0">
              <a:effectLst/>
              <a:latin typeface="+mn-lt"/>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100" dirty="0">
                <a:effectLst/>
                <a:latin typeface="+mn-lt"/>
                <a:ea typeface="Calibri" panose="020F0502020204030204" pitchFamily="34" charset="0"/>
                <a:cs typeface="Calibri" panose="020F0502020204030204" pitchFamily="34" charset="0"/>
              </a:rPr>
              <a:t>Clear communication is the key to appropriate care. A communication approach that takes for granted a shared cultural background, gender orientation, and level of literacy may create instant barriers to care for many underserved communities.</a:t>
            </a:r>
            <a:endParaRPr lang="en-US" sz="1100" dirty="0">
              <a:effectLst/>
              <a:latin typeface="+mn-lt"/>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1100" dirty="0">
                <a:effectLst/>
                <a:latin typeface="+mn-lt"/>
                <a:ea typeface="Calibri" panose="020F0502020204030204" pitchFamily="34" charset="0"/>
                <a:cs typeface="Calibri" panose="020F0502020204030204" pitchFamily="34" charset="0"/>
              </a:rPr>
              <a:t>Trust is important. If there is trust, the provider and patient can reach agreement about care.</a:t>
            </a:r>
            <a:endParaRPr lang="en-US" sz="1100" dirty="0">
              <a:effectLst/>
              <a:latin typeface="+mn-lt"/>
              <a:ea typeface="Calibri" panose="020F0502020204030204" pitchFamily="34" charset="0"/>
              <a:cs typeface="Times New Roman" panose="02020603050405020304" pitchFamily="18" charset="0"/>
            </a:endParaRPr>
          </a:p>
          <a:p>
            <a:r>
              <a:rPr lang="en-US" sz="1100" dirty="0">
                <a:latin typeface="+mn-lt"/>
              </a:rPr>
              <a:t>Discussion Question- How do we gain the trust of patients in our care? </a:t>
            </a:r>
          </a:p>
        </p:txBody>
      </p:sp>
      <p:sp>
        <p:nvSpPr>
          <p:cNvPr id="4" name="Slide Number Placeholder 3"/>
          <p:cNvSpPr>
            <a:spLocks noGrp="1"/>
          </p:cNvSpPr>
          <p:nvPr>
            <p:ph type="sldNum" sz="quarter" idx="5"/>
          </p:nvPr>
        </p:nvSpPr>
        <p:spPr/>
        <p:txBody>
          <a:bodyPr/>
          <a:lstStyle/>
          <a:p>
            <a:fld id="{0EA57990-0BBB-4A92-9137-39EC4F02772D}" type="slidenum">
              <a:rPr lang="en-US" smtClean="0"/>
              <a:t>33</a:t>
            </a:fld>
            <a:endParaRPr lang="en-US"/>
          </a:p>
        </p:txBody>
      </p:sp>
    </p:spTree>
    <p:extLst>
      <p:ext uri="{BB962C8B-B14F-4D97-AF65-F5344CB8AC3E}">
        <p14:creationId xmlns:p14="http://schemas.microsoft.com/office/powerpoint/2010/main" val="35002451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How to address barriers:</a:t>
            </a:r>
          </a:p>
          <a:p>
            <a:pPr marR="0" lvl="0">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Just as one size doesn’t fit all, one program or service won’t always work for all groups of a particular population.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 Awareness and respect </a:t>
            </a:r>
          </a:p>
          <a:p>
            <a:pPr marL="171450" indent="-171450">
              <a:lnSpc>
                <a:spcPct val="107000"/>
              </a:lnSpc>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Provide </a:t>
            </a:r>
            <a:r>
              <a:rPr lang="en-US" sz="1100" dirty="0">
                <a:effectLst/>
                <a:latin typeface="Calibri" panose="020F0502020204030204" pitchFamily="34" charset="0"/>
                <a:ea typeface="Calibri" panose="020F0502020204030204" pitchFamily="34" charset="0"/>
                <a:cs typeface="Times New Roman" panose="02020603050405020304" pitchFamily="18" charset="0"/>
              </a:rPr>
              <a:t>culturally appropriate materials and language resources. Materials appropriate for one group of clients may not convey important concepts to another group of clients. Materials provided in English and those translated into a single other language may simply be inadequate in conveying health care information.</a:t>
            </a:r>
          </a:p>
          <a:p>
            <a:pPr marL="171450" indent="-171450">
              <a:lnSpc>
                <a:spcPct val="107000"/>
              </a:lnSpc>
              <a:spcAft>
                <a:spcPts val="800"/>
              </a:spcAft>
              <a:buFont typeface="Arial" panose="020B0604020202020204" pitchFamily="34" charset="0"/>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Discussion Question- How do we show respect for cultures that hold values different from our own? </a:t>
            </a: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34</a:t>
            </a:fld>
            <a:endParaRPr lang="en-US"/>
          </a:p>
        </p:txBody>
      </p:sp>
    </p:spTree>
    <p:extLst>
      <p:ext uri="{BB962C8B-B14F-4D97-AF65-F5344CB8AC3E}">
        <p14:creationId xmlns:p14="http://schemas.microsoft.com/office/powerpoint/2010/main" val="3080753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8DE56-15BB-2E1A-A399-4557F490E1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4B484-0A99-5C79-3FFD-738E8DC857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38215-942C-594D-E520-E42A25E567BD}"/>
              </a:ext>
            </a:extLst>
          </p:cNvPr>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An understanding of terminology provides a strong foundation. In the process of reviewing definitions consider the relationship between culture, language, and health.</a:t>
            </a:r>
          </a:p>
          <a:p>
            <a:pPr marL="0" marR="0" lvl="0" indent="0">
              <a:lnSpc>
                <a:spcPct val="107000"/>
              </a:lnSpc>
              <a:spcBef>
                <a:spcPts val="0"/>
              </a:spcBef>
              <a:spcAft>
                <a:spcPts val="0"/>
              </a:spcAft>
              <a:buFont typeface="+mj-l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spc="-5" dirty="0">
                <a:effectLst/>
                <a:latin typeface="Calibri" panose="020F0502020204030204" pitchFamily="34" charset="0"/>
                <a:ea typeface="Calibri" panose="020F0502020204030204" pitchFamily="34" charset="0"/>
                <a:cs typeface="Times New Roman" panose="02020603050405020304" pitchFamily="18" charset="0"/>
              </a:rPr>
              <a:t> Health - </a:t>
            </a:r>
            <a:r>
              <a:rPr lang="en-US" sz="1100" spc="-5" dirty="0">
                <a:effectLst/>
                <a:latin typeface="Calibri" panose="020F0502020204030204" pitchFamily="34" charset="0"/>
                <a:ea typeface="Calibri" panose="020F0502020204030204" pitchFamily="34" charset="0"/>
                <a:cs typeface="Times New Roman" panose="02020603050405020304" pitchFamily="18" charset="0"/>
              </a:rPr>
              <a:t>Determinants of health, health disparity, health equity</a:t>
            </a:r>
          </a:p>
          <a:p>
            <a:pPr marL="0" marR="0">
              <a:lnSpc>
                <a:spcPct val="107000"/>
              </a:lnSpc>
              <a:spcBef>
                <a:spcPts val="0"/>
              </a:spcBef>
              <a:spcAft>
                <a:spcPts val="800"/>
              </a:spcAft>
            </a:pP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Determinants of Health: </a:t>
            </a:r>
            <a:r>
              <a:rPr lang="en-US" sz="1100" dirty="0">
                <a:effectLst/>
                <a:latin typeface="Calibri" panose="020F0502020204030204" pitchFamily="34" charset="0"/>
                <a:ea typeface="Calibri" panose="020F0502020204030204" pitchFamily="34" charset="0"/>
                <a:cs typeface="Calibri" panose="020F0502020204030204" pitchFamily="34" charset="0"/>
              </a:rPr>
              <a:t>Factors that influence health status, including biological factors, like age; behavioral factors, like tobacco use; environmental factors, like housing quality; social factors, like neighborhood segregation; economic factors, like income; and access to healthcare.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Health Disparity</a:t>
            </a:r>
            <a:r>
              <a:rPr lang="en-US" sz="1100" dirty="0">
                <a:effectLst/>
                <a:latin typeface="Calibri" panose="020F0502020204030204" pitchFamily="34" charset="0"/>
                <a:ea typeface="Calibri" panose="020F0502020204030204" pitchFamily="34" charset="0"/>
                <a:cs typeface="Times New Roman" panose="02020603050405020304" pitchFamily="18" charset="0"/>
              </a:rPr>
              <a:t>: A difference in health outcomes across populations groups. The definition indicates that a difference exists, but it doesn’t consider whether the difference is caused by something preventable.</a:t>
            </a: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Health Equity: </a:t>
            </a:r>
            <a:r>
              <a:rPr lang="en-US" sz="1100" dirty="0">
                <a:effectLst/>
                <a:latin typeface="Calibri" panose="020F0502020204030204" pitchFamily="34" charset="0"/>
                <a:ea typeface="Calibri" panose="020F0502020204030204" pitchFamily="34" charset="0"/>
                <a:cs typeface="Calibri" panose="020F0502020204030204" pitchFamily="34" charset="0"/>
              </a:rPr>
              <a:t>This exists when all people have the same opportunities and equal access in order to attain their full health potential regardless of the color of their skin, ancestry, ethnicity, level of education, gender identity, sexual orientation, age, religion, socioeconomic status, the job they have, the neighborhood they live in, or their ability status.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Health Inequity:</a:t>
            </a:r>
            <a:r>
              <a:rPr lang="en-US" sz="1100" dirty="0">
                <a:effectLst/>
                <a:latin typeface="Calibri" panose="020F0502020204030204" pitchFamily="34" charset="0"/>
                <a:ea typeface="Calibri" panose="020F0502020204030204" pitchFamily="34" charset="0"/>
                <a:cs typeface="Calibri" panose="020F0502020204030204" pitchFamily="34" charset="0"/>
              </a:rPr>
              <a:t> Inequity means lack of fairness or justice and describes differences that result from a lack of access to opportunities and resources. Inequities are avoidable and different than disparities, which are differences that do not imply unfairness.</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Discussion Question- What factors in your community influence health?</a:t>
            </a: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486E976A-D913-D2F0-7F68-F4870B2349E5}"/>
              </a:ext>
            </a:extLst>
          </p:cNvPr>
          <p:cNvSpPr>
            <a:spLocks noGrp="1"/>
          </p:cNvSpPr>
          <p:nvPr>
            <p:ph type="sldNum" sz="quarter" idx="5"/>
          </p:nvPr>
        </p:nvSpPr>
        <p:spPr/>
        <p:txBody>
          <a:bodyPr/>
          <a:lstStyle/>
          <a:p>
            <a:fld id="{0EA57990-0BBB-4A92-9137-39EC4F02772D}" type="slidenum">
              <a:rPr lang="en-US" smtClean="0"/>
              <a:t>35</a:t>
            </a:fld>
            <a:endParaRPr lang="en-US"/>
          </a:p>
        </p:txBody>
      </p:sp>
    </p:spTree>
    <p:extLst>
      <p:ext uri="{BB962C8B-B14F-4D97-AF65-F5344CB8AC3E}">
        <p14:creationId xmlns:p14="http://schemas.microsoft.com/office/powerpoint/2010/main" val="32611872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0A6C3-2362-7C51-E3D3-BA7A396452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36F64C-9FDB-8B2C-14F2-D609A5A72B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97B6F6-3E46-35FD-9835-5C93DF161EE1}"/>
              </a:ext>
            </a:extLst>
          </p:cNvPr>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An understanding of terminology provides a strong foundation. In the process of reviewing definitions consider the relationship between culture, language, and health.</a:t>
            </a:r>
          </a:p>
          <a:p>
            <a:pPr marL="0" marR="0">
              <a:lnSpc>
                <a:spcPct val="107000"/>
              </a:lnSpc>
              <a:spcBef>
                <a:spcPts val="0"/>
              </a:spcBef>
              <a:spcAft>
                <a:spcPts val="800"/>
              </a:spcAft>
            </a:pP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spc="-5" dirty="0">
                <a:effectLst/>
                <a:latin typeface="Calibri" panose="020F0502020204030204" pitchFamily="34" charset="0"/>
                <a:ea typeface="Calibri" panose="020F0502020204030204" pitchFamily="34" charset="0"/>
                <a:cs typeface="Times New Roman" panose="02020603050405020304" pitchFamily="18" charset="0"/>
              </a:rPr>
              <a:t>Socioeconomic considerations – poverty and power</a:t>
            </a:r>
          </a:p>
          <a:p>
            <a:pPr marL="0" marR="0">
              <a:lnSpc>
                <a:spcPct val="107000"/>
              </a:lnSpc>
              <a:spcBef>
                <a:spcPts val="0"/>
              </a:spcBef>
              <a:spcAft>
                <a:spcPts val="800"/>
              </a:spcAft>
            </a:pP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Poverty:</a:t>
            </a:r>
            <a:r>
              <a:rPr lang="en-US" sz="1100" dirty="0">
                <a:effectLst/>
                <a:latin typeface="Calibri" panose="020F0502020204030204" pitchFamily="34" charset="0"/>
                <a:ea typeface="Calibri" panose="020F0502020204030204" pitchFamily="34" charset="0"/>
                <a:cs typeface="Calibri" panose="020F0502020204030204" pitchFamily="34" charset="0"/>
              </a:rPr>
              <a:t> Poverty refers to the lack of adequate financial resources such that individuals, households, and entire communities do not have the means to subsist or acquire basic necessities.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Power: </a:t>
            </a:r>
            <a:r>
              <a:rPr lang="en-US" sz="1100" dirty="0">
                <a:effectLst/>
                <a:latin typeface="Calibri" panose="020F0502020204030204" pitchFamily="34" charset="0"/>
                <a:ea typeface="Calibri" panose="020F0502020204030204" pitchFamily="34" charset="0"/>
                <a:cs typeface="Calibri" panose="020F0502020204030204" pitchFamily="34" charset="0"/>
              </a:rPr>
              <a:t>The ability to produce intended effects on oneself, on other people, and on things or situations.</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Discussion Questions- How is power related to poverty? How does this relationship impact people in our response area?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56C2305-E721-1303-7BC9-79F8EABF2199}"/>
              </a:ext>
            </a:extLst>
          </p:cNvPr>
          <p:cNvSpPr>
            <a:spLocks noGrp="1"/>
          </p:cNvSpPr>
          <p:nvPr>
            <p:ph type="sldNum" sz="quarter" idx="5"/>
          </p:nvPr>
        </p:nvSpPr>
        <p:spPr/>
        <p:txBody>
          <a:bodyPr/>
          <a:lstStyle/>
          <a:p>
            <a:fld id="{0EA57990-0BBB-4A92-9137-39EC4F02772D}" type="slidenum">
              <a:rPr lang="en-US" smtClean="0"/>
              <a:t>36</a:t>
            </a:fld>
            <a:endParaRPr lang="en-US"/>
          </a:p>
        </p:txBody>
      </p:sp>
    </p:spTree>
    <p:extLst>
      <p:ext uri="{BB962C8B-B14F-4D97-AF65-F5344CB8AC3E}">
        <p14:creationId xmlns:p14="http://schemas.microsoft.com/office/powerpoint/2010/main" val="2925914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Washington State Board of Health (SBOH) provides the following definition of health disparity:</a:t>
            </a:r>
          </a:p>
          <a:p>
            <a:pPr marL="457200" lvl="1" indent="0">
              <a:lnSpc>
                <a:spcPct val="107000"/>
              </a:lnSpc>
              <a:buFont typeface="+mj-lt"/>
              <a:buNone/>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800100" lvl="1" indent="-342900">
              <a:lnSpc>
                <a:spcPct val="107000"/>
              </a:lnSpc>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Health disparities describe the disproportionate burden of disease, disability, and death among a particular population or group when compared to the general population.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This means there are differences in health outcomes for some groups when compared to outcomes for the greater population.</a:t>
            </a:r>
          </a:p>
          <a:p>
            <a:pPr marL="457200" lvl="1" indent="0">
              <a:lnSpc>
                <a:spcPct val="107000"/>
              </a:lnSpc>
              <a:buFont typeface="Arial" panose="020B0604020202020204" pitchFamily="34" charse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Calibri" panose="020F0502020204030204" pitchFamily="34" charset="0"/>
              </a:rPr>
              <a:t>Discussion Question- How do we help patients overcome these health disparities?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37</a:t>
            </a:fld>
            <a:endParaRPr lang="en-US"/>
          </a:p>
        </p:txBody>
      </p:sp>
    </p:spTree>
    <p:extLst>
      <p:ext uri="{BB962C8B-B14F-4D97-AF65-F5344CB8AC3E}">
        <p14:creationId xmlns:p14="http://schemas.microsoft.com/office/powerpoint/2010/main" val="32096503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mn-lt"/>
                <a:ea typeface="Calibri" panose="020F0502020204030204" pitchFamily="34" charset="0"/>
                <a:cs typeface="Calibri" panose="020F0502020204030204" pitchFamily="34" charset="0"/>
              </a:rPr>
              <a:t>Improving Your Interpersonal Communication</a:t>
            </a:r>
          </a:p>
          <a:p>
            <a:pPr marR="0" lvl="0">
              <a:lnSpc>
                <a:spcPct val="107000"/>
              </a:lnSpc>
              <a:spcBef>
                <a:spcPts val="0"/>
              </a:spcBef>
              <a:spcAft>
                <a:spcPts val="0"/>
              </a:spcAft>
            </a:pPr>
            <a:endParaRPr lang="en-US" sz="1100" b="1" dirty="0">
              <a:effectLst/>
              <a:latin typeface="+mn-lt"/>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Slow down.</a:t>
            </a:r>
            <a:endParaRPr lang="en-US" sz="1100" dirty="0">
              <a:effectLst/>
              <a:latin typeface="+mn-lt"/>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Use plain, non-medical language.</a:t>
            </a:r>
            <a:endParaRPr lang="en-US" sz="1100" dirty="0">
              <a:effectLst/>
              <a:latin typeface="+mn-lt"/>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Show or draw pictures or use Medical Visual Language Translator cards.</a:t>
            </a:r>
            <a:endParaRPr lang="en-US" sz="1100" dirty="0">
              <a:effectLst/>
              <a:latin typeface="+mn-lt"/>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Limit the amount of information provided and repeat it.</a:t>
            </a:r>
            <a:endParaRPr lang="en-US" sz="1100" dirty="0">
              <a:effectLst/>
              <a:latin typeface="+mn-lt"/>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Use the teach-back or show-me technique.</a:t>
            </a:r>
            <a:endParaRPr lang="en-US" sz="1100" dirty="0">
              <a:effectLst/>
              <a:latin typeface="+mn-lt"/>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Create a shame-free environment.</a:t>
            </a:r>
          </a:p>
          <a:p>
            <a:pPr lvl="1">
              <a:lnSpc>
                <a:spcPct val="107000"/>
              </a:lnSpc>
              <a:spcAft>
                <a:spcPts val="800"/>
              </a:spcAft>
            </a:pPr>
            <a:endParaRPr lang="en-US" sz="1100" dirty="0">
              <a:latin typeface="+mn-lt"/>
            </a:endParaRPr>
          </a:p>
          <a:p>
            <a:pPr lvl="1">
              <a:lnSpc>
                <a:spcPct val="107000"/>
              </a:lnSpc>
              <a:spcAft>
                <a:spcPts val="800"/>
              </a:spcAft>
            </a:pPr>
            <a:endParaRPr lang="en-US" sz="1100" dirty="0">
              <a:latin typeface="+mn-lt"/>
            </a:endParaRPr>
          </a:p>
          <a:p>
            <a:pPr lvl="1">
              <a:lnSpc>
                <a:spcPct val="107000"/>
              </a:lnSpc>
              <a:spcAft>
                <a:spcPts val="800"/>
              </a:spcAft>
            </a:pPr>
            <a:r>
              <a:rPr lang="en-US" sz="1100" dirty="0">
                <a:latin typeface="+mn-lt"/>
              </a:rPr>
              <a:t>Discussion Question- How can we incorporate these tools into our patient care?</a:t>
            </a:r>
          </a:p>
        </p:txBody>
      </p:sp>
      <p:sp>
        <p:nvSpPr>
          <p:cNvPr id="4" name="Slide Number Placeholder 3"/>
          <p:cNvSpPr>
            <a:spLocks noGrp="1"/>
          </p:cNvSpPr>
          <p:nvPr>
            <p:ph type="sldNum" sz="quarter" idx="5"/>
          </p:nvPr>
        </p:nvSpPr>
        <p:spPr/>
        <p:txBody>
          <a:bodyPr/>
          <a:lstStyle/>
          <a:p>
            <a:fld id="{0EA57990-0BBB-4A92-9137-39EC4F02772D}" type="slidenum">
              <a:rPr lang="en-US" smtClean="0"/>
              <a:t>38</a:t>
            </a:fld>
            <a:endParaRPr lang="en-US"/>
          </a:p>
        </p:txBody>
      </p:sp>
    </p:spTree>
    <p:extLst>
      <p:ext uri="{BB962C8B-B14F-4D97-AF65-F5344CB8AC3E}">
        <p14:creationId xmlns:p14="http://schemas.microsoft.com/office/powerpoint/2010/main" val="26008436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mn-lt"/>
                <a:ea typeface="Calibri" panose="020F0502020204030204" pitchFamily="34" charset="0"/>
                <a:cs typeface="Calibri" panose="020F0502020204030204" pitchFamily="34" charset="0"/>
              </a:rPr>
              <a:t>Obtaining information to help with patients and families from culturally diverse backgrounds: </a:t>
            </a:r>
          </a:p>
          <a:p>
            <a:pPr marL="457200" marR="0" lvl="0" indent="-457200">
              <a:lnSpc>
                <a:spcPct val="107000"/>
              </a:lnSpc>
              <a:spcBef>
                <a:spcPts val="0"/>
              </a:spcBef>
              <a:spcAft>
                <a:spcPts val="0"/>
              </a:spcAft>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The more accurate information we have about others, the more likely we will be able to assist them.</a:t>
            </a:r>
            <a:endParaRPr lang="en-US" sz="1100" dirty="0">
              <a:latin typeface="+mn-lt"/>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0"/>
              </a:spcAft>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How do we get the information we need? Do we know if it is proper to ask questions of our patients? We can start by asking permission.</a:t>
            </a:r>
          </a:p>
          <a:p>
            <a:pPr marL="457200" marR="0" lvl="0" indent="-457200">
              <a:lnSpc>
                <a:spcPct val="107000"/>
              </a:lnSpc>
              <a:spcBef>
                <a:spcPts val="0"/>
              </a:spcBef>
              <a:spcAft>
                <a:spcPts val="0"/>
              </a:spcAft>
              <a:buFont typeface="Arial" panose="020B0604020202020204" pitchFamily="34" charset="0"/>
              <a:buChar char="•"/>
            </a:pPr>
            <a:endParaRPr lang="en-US" sz="1100" dirty="0">
              <a:effectLst/>
              <a:latin typeface="+mn-lt"/>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Arial" panose="020B0604020202020204" pitchFamily="34" charset="0"/>
              <a:buNone/>
            </a:pPr>
            <a:r>
              <a:rPr lang="en-US" sz="1100" dirty="0">
                <a:effectLst/>
                <a:latin typeface="+mn-lt"/>
                <a:ea typeface="Calibri" panose="020F0502020204030204" pitchFamily="34" charset="0"/>
                <a:cs typeface="Calibri" panose="020F0502020204030204" pitchFamily="34" charset="0"/>
              </a:rPr>
              <a:t>Discussion Question- How do we ask permission?</a:t>
            </a:r>
          </a:p>
          <a:p>
            <a:pPr marL="0" marR="0" lvl="0" indent="0">
              <a:lnSpc>
                <a:spcPct val="107000"/>
              </a:lnSpc>
              <a:spcBef>
                <a:spcPts val="0"/>
              </a:spcBef>
              <a:spcAft>
                <a:spcPts val="0"/>
              </a:spcAft>
              <a:buFont typeface="Arial" panose="020B0604020202020204" pitchFamily="34" charset="0"/>
              <a:buNone/>
            </a:pPr>
            <a:endParaRPr lang="en-US" sz="1100" dirty="0">
              <a:effectLst/>
              <a:latin typeface="+mn-lt"/>
              <a:ea typeface="Calibri" panose="020F0502020204030204" pitchFamily="34" charset="0"/>
              <a:cs typeface="Calibri" panose="020F0502020204030204" pitchFamily="34" charset="0"/>
            </a:endParaRPr>
          </a:p>
          <a:p>
            <a:pPr marL="342900" marR="0" lvl="0" indent="-342900" algn="just">
              <a:spcBef>
                <a:spcPts val="0"/>
              </a:spcBef>
              <a:spcAft>
                <a:spcPts val="0"/>
              </a:spcAft>
              <a:buFont typeface="Arial" panose="020B0604020202020204" pitchFamily="34" charset="0"/>
              <a:buChar char="•"/>
            </a:pPr>
            <a:r>
              <a:rPr lang="en-US" sz="1100" dirty="0">
                <a:effectLst/>
                <a:latin typeface="+mn-lt"/>
                <a:ea typeface="Arial" panose="020B0604020202020204" pitchFamily="34" charset="0"/>
              </a:rPr>
              <a:t>Try</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to</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ascertain</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the</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value</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of</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involving</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the</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entire</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family</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in</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the</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treatment.</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In</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many</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cultures, medical decisions are made by the immediate family or the extended family. If the family can be involved in the decision-making process and the treatment plan, there is a</a:t>
            </a:r>
            <a:r>
              <a:rPr lang="en-US" sz="1100" spc="200" dirty="0">
                <a:effectLst/>
                <a:latin typeface="+mn-lt"/>
                <a:ea typeface="Arial" panose="020B0604020202020204" pitchFamily="34" charset="0"/>
              </a:rPr>
              <a:t> </a:t>
            </a:r>
            <a:r>
              <a:rPr lang="en-US" sz="1100" dirty="0">
                <a:effectLst/>
                <a:latin typeface="+mn-lt"/>
                <a:ea typeface="Arial" panose="020B0604020202020204" pitchFamily="34" charset="0"/>
              </a:rPr>
              <a:t>greater likelihood of gaining the patient's compliance with the course of treatment.</a:t>
            </a:r>
          </a:p>
          <a:p>
            <a:pPr marR="0" lvl="0" algn="just">
              <a:spcBef>
                <a:spcPts val="0"/>
              </a:spcBef>
              <a:spcAft>
                <a:spcPts val="0"/>
              </a:spcAft>
            </a:pPr>
            <a:endParaRPr lang="en-US" sz="1100" dirty="0">
              <a:effectLst/>
              <a:latin typeface="+mn-lt"/>
              <a:ea typeface="Arial" panose="020B0604020202020204" pitchFamily="34" charset="0"/>
            </a:endParaRPr>
          </a:p>
          <a:p>
            <a:pPr marL="342900" marR="0" lvl="0" indent="-342900" algn="just">
              <a:spcBef>
                <a:spcPts val="0"/>
              </a:spcBef>
              <a:spcAft>
                <a:spcPts val="0"/>
              </a:spcAft>
              <a:buFont typeface="Arial" panose="020B0604020202020204" pitchFamily="34" charset="0"/>
              <a:buChar char="•"/>
            </a:pPr>
            <a:r>
              <a:rPr lang="en-US" sz="1100" dirty="0">
                <a:effectLst/>
                <a:latin typeface="+mn-lt"/>
                <a:ea typeface="Arial" panose="020B0604020202020204" pitchFamily="34" charset="0"/>
              </a:rPr>
              <a:t>Be restrained in relating bad news or explaining in detail complications that may result from a particular course of treatment. "The need to know" is a unique American trait. Watch</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for</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and</a:t>
            </a:r>
            <a:r>
              <a:rPr lang="en-US" sz="1100" spc="-15" dirty="0">
                <a:effectLst/>
                <a:latin typeface="+mn-lt"/>
                <a:ea typeface="Arial" panose="020B0604020202020204" pitchFamily="34" charset="0"/>
              </a:rPr>
              <a:t> </a:t>
            </a:r>
            <a:r>
              <a:rPr lang="en-US" sz="1100" dirty="0">
                <a:effectLst/>
                <a:latin typeface="+mn-lt"/>
                <a:ea typeface="Arial" panose="020B0604020202020204" pitchFamily="34" charset="0"/>
              </a:rPr>
              <a:t>respect signs that the patient has learned as much as he or she is able to deal with.</a:t>
            </a: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39</a:t>
            </a:fld>
            <a:endParaRPr lang="en-US"/>
          </a:p>
        </p:txBody>
      </p:sp>
    </p:spTree>
    <p:extLst>
      <p:ext uri="{BB962C8B-B14F-4D97-AF65-F5344CB8AC3E}">
        <p14:creationId xmlns:p14="http://schemas.microsoft.com/office/powerpoint/2010/main" val="4166389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buFont typeface="Arial" panose="020B0604020202020204" pitchFamily="34" charset="0"/>
              <a:buChar char="•"/>
            </a:pPr>
            <a:r>
              <a:rPr lang="en-US" sz="1100" spc="-5" dirty="0">
                <a:effectLst/>
                <a:latin typeface="Calibri" panose="020F0502020204030204" pitchFamily="34" charset="0"/>
                <a:ea typeface="Calibri" panose="020F0502020204030204" pitchFamily="34" charset="0"/>
                <a:cs typeface="Calibri" panose="020F0502020204030204" pitchFamily="34" charset="0"/>
              </a:rPr>
              <a:t>Washington State has a diverse and dynamic population. Here and across the country, health  disparities exist. </a:t>
            </a: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Research shows that health care resources are distributed unevenly by intersectional categories including, but not limited to, race, gender, ability status, religion, sexual orientation, socioeconomic status, age, and geography; and these inequities have permeated health care delivery, deepening adverse outcomes for marginalized communities.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As health providers, understanding the full landscape and context of people is vital to our role as EMS providers.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Many people do not receive health care or if they do, it is not the same quality of health care that other people receive. These differences are experienced by racial, ethnic, gender and cultural groups, immigrant, and refugee communities and economically and socially disadvantaged populations.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Washington state is a model state in addressing health disparities. Our state is committed to improving health and increasing access to care for all our communities and individuals living within our borders.</a:t>
            </a:r>
            <a:r>
              <a:rPr lang="en-US" sz="1100" dirty="0">
                <a:effectLst/>
                <a:latin typeface="Calibri" panose="020F0502020204030204" pitchFamily="34" charset="0"/>
                <a:ea typeface="Calibri" panose="020F0502020204030204" pitchFamily="34" charset="0"/>
                <a:cs typeface="Times New Roman" panose="02020603050405020304" pitchFamily="18" charset="0"/>
              </a:rPr>
              <a:t> Additionally, t</a:t>
            </a:r>
            <a:r>
              <a:rPr lang="en-US" sz="1100" dirty="0">
                <a:effectLst/>
                <a:latin typeface="Calibri" panose="020F0502020204030204" pitchFamily="34" charset="0"/>
                <a:ea typeface="Calibri" panose="020F0502020204030204" pitchFamily="34" charset="0"/>
                <a:cs typeface="Calibri" panose="020F0502020204030204" pitchFamily="34" charset="0"/>
              </a:rPr>
              <a:t>he COVID-19 pandemic has further exposed inequities in health outcomes due to discrimination and bias in the health care system.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r>
              <a:rPr lang="en-US" sz="1100" dirty="0"/>
              <a:t>Discussion Question- What health disparities exist in your area and how do they impact members of your community?</a:t>
            </a:r>
          </a:p>
        </p:txBody>
      </p:sp>
      <p:sp>
        <p:nvSpPr>
          <p:cNvPr id="4" name="Slide Number Placeholder 3"/>
          <p:cNvSpPr>
            <a:spLocks noGrp="1"/>
          </p:cNvSpPr>
          <p:nvPr>
            <p:ph type="sldNum" sz="quarter" idx="5"/>
          </p:nvPr>
        </p:nvSpPr>
        <p:spPr/>
        <p:txBody>
          <a:bodyPr/>
          <a:lstStyle/>
          <a:p>
            <a:fld id="{0EA57990-0BBB-4A92-9137-39EC4F02772D}" type="slidenum">
              <a:rPr lang="en-US" smtClean="0"/>
              <a:t>4</a:t>
            </a:fld>
            <a:endParaRPr lang="en-US"/>
          </a:p>
        </p:txBody>
      </p:sp>
    </p:spTree>
    <p:extLst>
      <p:ext uri="{BB962C8B-B14F-4D97-AF65-F5344CB8AC3E}">
        <p14:creationId xmlns:p14="http://schemas.microsoft.com/office/powerpoint/2010/main" val="30002836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mn-lt"/>
                <a:ea typeface="Calibri" panose="020F0502020204030204" pitchFamily="34" charset="0"/>
                <a:cs typeface="Calibri" panose="020F0502020204030204" pitchFamily="34" charset="0"/>
              </a:rPr>
              <a:t>Obtaining information to help with patients and families from culturally diverse backgrounds:</a:t>
            </a:r>
          </a:p>
          <a:p>
            <a:pPr marR="0" lvl="0">
              <a:lnSpc>
                <a:spcPct val="107000"/>
              </a:lnSpc>
              <a:spcBef>
                <a:spcPts val="0"/>
              </a:spcBef>
              <a:spcAft>
                <a:spcPts val="0"/>
              </a:spcAft>
            </a:pPr>
            <a:endParaRPr lang="en-US" sz="1100" b="1" dirty="0">
              <a:effectLst/>
              <a:latin typeface="+mn-lt"/>
              <a:ea typeface="Calibri" panose="020F0502020204030204" pitchFamily="34" charset="0"/>
              <a:cs typeface="Calibri" panose="020F0502020204030204" pitchFamily="34" charset="0"/>
            </a:endParaRPr>
          </a:p>
          <a:p>
            <a:pPr marR="0" lvl="0">
              <a:lnSpc>
                <a:spcPct val="107000"/>
              </a:lnSpc>
              <a:spcBef>
                <a:spcPts val="0"/>
              </a:spcBef>
              <a:spcAft>
                <a:spcPts val="0"/>
              </a:spcAft>
            </a:pPr>
            <a:r>
              <a:rPr lang="en-US" sz="1100" dirty="0">
                <a:effectLst/>
                <a:latin typeface="+mn-lt"/>
                <a:ea typeface="Calibri" panose="020F0502020204030204" pitchFamily="34" charset="0"/>
                <a:cs typeface="Calibri" panose="020F0502020204030204" pitchFamily="34" charset="0"/>
              </a:rPr>
              <a:t>Questions to help in the process of getting information you need.</a:t>
            </a:r>
            <a:endParaRPr lang="en-US" sz="11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pPr>
            <a:r>
              <a:rPr lang="en-US" sz="1100" dirty="0">
                <a:effectLst/>
                <a:latin typeface="+mn-lt"/>
                <a:ea typeface="Calibri" panose="020F0502020204030204" pitchFamily="34" charset="0"/>
                <a:cs typeface="Calibri" panose="020F0502020204030204" pitchFamily="34" charset="0"/>
              </a:rPr>
              <a:t>So that I might be aware of and respect your cultural beliefs:</a:t>
            </a:r>
            <a:endParaRPr lang="en-US" sz="11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Can you tell me what languages are spoken in your home and the languages that you understand and speak?</a:t>
            </a:r>
            <a:endParaRPr lang="en-US" sz="11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Can you tell me about your beliefs and practices including special events such as birth, marriage, and death that you feel I should know?</a:t>
            </a:r>
            <a:endParaRPr lang="en-US" sz="1100" dirty="0">
              <a:effectLst/>
              <a:latin typeface="+mn-lt"/>
              <a:ea typeface="Calibri" panose="020F0502020204030204" pitchFamily="34" charset="0"/>
              <a:cs typeface="Times New Roman" panose="02020603050405020304" pitchFamily="18" charset="0"/>
            </a:endParaRPr>
          </a:p>
          <a:p>
            <a:endParaRPr lang="en-US" sz="1100" dirty="0">
              <a:latin typeface="+mn-lt"/>
            </a:endParaRPr>
          </a:p>
          <a:p>
            <a:r>
              <a:rPr lang="en-US" sz="1100" dirty="0">
                <a:latin typeface="+mn-lt"/>
              </a:rPr>
              <a:t>Discussion Question- How do we make these situations less awkward for ourselves and our patients?</a:t>
            </a:r>
          </a:p>
        </p:txBody>
      </p:sp>
      <p:sp>
        <p:nvSpPr>
          <p:cNvPr id="4" name="Slide Number Placeholder 3"/>
          <p:cNvSpPr>
            <a:spLocks noGrp="1"/>
          </p:cNvSpPr>
          <p:nvPr>
            <p:ph type="sldNum" sz="quarter" idx="5"/>
          </p:nvPr>
        </p:nvSpPr>
        <p:spPr/>
        <p:txBody>
          <a:bodyPr/>
          <a:lstStyle/>
          <a:p>
            <a:fld id="{0EA57990-0BBB-4A92-9137-39EC4F02772D}" type="slidenum">
              <a:rPr lang="en-US" smtClean="0"/>
              <a:t>40</a:t>
            </a:fld>
            <a:endParaRPr lang="en-US"/>
          </a:p>
        </p:txBody>
      </p:sp>
    </p:spTree>
    <p:extLst>
      <p:ext uri="{BB962C8B-B14F-4D97-AF65-F5344CB8AC3E}">
        <p14:creationId xmlns:p14="http://schemas.microsoft.com/office/powerpoint/2010/main" val="37905783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Obtaining information to help with patients and families from culturally diverse backgrounds (Cont.)</a:t>
            </a:r>
          </a:p>
          <a:p>
            <a:pPr marR="0" lvl="0">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pPr>
            <a:r>
              <a:rPr lang="en-US" sz="1100" dirty="0">
                <a:effectLst/>
                <a:latin typeface="Calibri" panose="020F0502020204030204" pitchFamily="34" charset="0"/>
                <a:ea typeface="Calibri" panose="020F0502020204030204" pitchFamily="34" charset="0"/>
                <a:cs typeface="Calibri" panose="020F0502020204030204" pitchFamily="34" charset="0"/>
              </a:rPr>
              <a:t>Questions to help in the process of getting information you need.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Do you use any traditional health remedies to improve your health?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Is there someone, in addition to yourself, with whom you want us to discuss your medical condition?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Are there certain health care procedures and tests that your culture prohibits?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41</a:t>
            </a:fld>
            <a:endParaRPr lang="en-US"/>
          </a:p>
        </p:txBody>
      </p:sp>
    </p:spTree>
    <p:extLst>
      <p:ext uri="{BB962C8B-B14F-4D97-AF65-F5344CB8AC3E}">
        <p14:creationId xmlns:p14="http://schemas.microsoft.com/office/powerpoint/2010/main" val="7383320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Obtaining information to help with patients and families from culturally diverse backgrounds (Cont.)</a:t>
            </a:r>
          </a:p>
          <a:p>
            <a:pPr marR="0" lvl="0">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pPr>
            <a:r>
              <a:rPr lang="en-US" sz="1100" dirty="0">
                <a:effectLst/>
                <a:latin typeface="Calibri" panose="020F0502020204030204" pitchFamily="34" charset="0"/>
                <a:ea typeface="Calibri" panose="020F0502020204030204" pitchFamily="34" charset="0"/>
                <a:cs typeface="Calibri" panose="020F0502020204030204" pitchFamily="34" charset="0"/>
              </a:rPr>
              <a:t>Questions to help in the process of getting information you need.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Are there any other cultural considerations I should know about to serve your health needs?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Is there anything else you would like me to know?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Is there anything else you would like to know?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Do you have any questions for me? (Encourage two-way communication)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0"/>
              </a:spcAft>
              <a:buAutoNum type="arabicPeriod"/>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42</a:t>
            </a:fld>
            <a:endParaRPr lang="en-US"/>
          </a:p>
        </p:txBody>
      </p:sp>
    </p:spTree>
    <p:extLst>
      <p:ext uri="{BB962C8B-B14F-4D97-AF65-F5344CB8AC3E}">
        <p14:creationId xmlns:p14="http://schemas.microsoft.com/office/powerpoint/2010/main" val="3042291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Obtaining information to help with patients and families from culturally diverse backgrounds</a:t>
            </a:r>
          </a:p>
          <a:p>
            <a:pPr marR="0" lvl="0">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The first statement you make lets the patient know that you need them to help you. It is a thoughtful way of asking permission.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The purpose of each question is to make communication respectful while establishing trust.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43</a:t>
            </a:fld>
            <a:endParaRPr lang="en-US"/>
          </a:p>
        </p:txBody>
      </p:sp>
    </p:spTree>
    <p:extLst>
      <p:ext uri="{BB962C8B-B14F-4D97-AF65-F5344CB8AC3E}">
        <p14:creationId xmlns:p14="http://schemas.microsoft.com/office/powerpoint/2010/main" val="2279569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System Challenges:</a:t>
            </a:r>
          </a:p>
          <a:p>
            <a:pPr marR="0" lvl="0">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Health care has its own terminology and even if the provider and the patient speak the same language, there are still challenges to effective communication. </a:t>
            </a:r>
          </a:p>
          <a:p>
            <a:pPr marR="0" lvl="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However, the quality of medical care is closely linked to how well providers meet the language needs of the patient.</a:t>
            </a:r>
          </a:p>
          <a:p>
            <a:pPr marR="0" lvl="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R="0" lvl="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Discussion Question- Can you think of a time you misunderstood terminology, was it embarrassing?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44</a:t>
            </a:fld>
            <a:endParaRPr lang="en-US"/>
          </a:p>
        </p:txBody>
      </p:sp>
    </p:spTree>
    <p:extLst>
      <p:ext uri="{BB962C8B-B14F-4D97-AF65-F5344CB8AC3E}">
        <p14:creationId xmlns:p14="http://schemas.microsoft.com/office/powerpoint/2010/main" val="3565684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System Challenges:</a:t>
            </a:r>
          </a:p>
          <a:p>
            <a:pPr marR="0" lvl="0">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When providers only speak English, treating patients who primarily or only speak a language other than English, it takes more time and additional resources to ensure they receive the same level of care as would English speaking patients. In addition, language barriers are often complicated by cultural differences between the provider and the patient.</a:t>
            </a:r>
          </a:p>
          <a:p>
            <a:pPr marR="0" lvl="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R="0" lvl="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Discussion Question- What can we do to prepare for these situations and make them less time consuming?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45</a:t>
            </a:fld>
            <a:endParaRPr lang="en-US"/>
          </a:p>
        </p:txBody>
      </p:sp>
    </p:spTree>
    <p:extLst>
      <p:ext uri="{BB962C8B-B14F-4D97-AF65-F5344CB8AC3E}">
        <p14:creationId xmlns:p14="http://schemas.microsoft.com/office/powerpoint/2010/main" val="3259312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System Challenges</a:t>
            </a:r>
          </a:p>
          <a:p>
            <a:pPr marR="0" lvl="0">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It is vital to ensure you use effective communication and you have supports in place that can overcome these challenges related to language barriers.</a:t>
            </a:r>
          </a:p>
          <a:p>
            <a:pPr marR="0" lvl="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R="0" lvl="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Discussion Question- What supports do we currently have in place? What can we do to be better prepared for these challenges?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46</a:t>
            </a:fld>
            <a:endParaRPr lang="en-US"/>
          </a:p>
        </p:txBody>
      </p:sp>
    </p:spTree>
    <p:extLst>
      <p:ext uri="{BB962C8B-B14F-4D97-AF65-F5344CB8AC3E}">
        <p14:creationId xmlns:p14="http://schemas.microsoft.com/office/powerpoint/2010/main" val="11327820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mn-lt"/>
                <a:ea typeface="Calibri" panose="020F0502020204030204" pitchFamily="34" charset="0"/>
                <a:cs typeface="Calibri" panose="020F0502020204030204" pitchFamily="34" charset="0"/>
              </a:rPr>
              <a:t>Patient Challenges:</a:t>
            </a:r>
          </a:p>
          <a:p>
            <a:pPr marR="0" lvl="0">
              <a:lnSpc>
                <a:spcPct val="107000"/>
              </a:lnSpc>
              <a:spcBef>
                <a:spcPts val="0"/>
              </a:spcBef>
              <a:spcAft>
                <a:spcPts val="0"/>
              </a:spcAft>
            </a:pPr>
            <a:endParaRPr lang="en-US" sz="1100" b="1" dirty="0">
              <a:latin typeface="+mn-lt"/>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100" dirty="0">
                <a:effectLst/>
                <a:latin typeface="+mn-lt"/>
                <a:ea typeface="Calibri" panose="020F0502020204030204" pitchFamily="34" charset="0"/>
                <a:cs typeface="Calibri" panose="020F0502020204030204" pitchFamily="34" charset="0"/>
              </a:rPr>
              <a:t>Patients often encounter the following basic types of problems:</a:t>
            </a:r>
            <a:endParaRPr lang="en-US" sz="1100" dirty="0">
              <a:effectLst/>
              <a:latin typeface="+mn-l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Lack of awareness of existing services and how to access them.</a:t>
            </a:r>
            <a:endParaRPr lang="en-US" sz="1100" dirty="0">
              <a:effectLst/>
              <a:latin typeface="+mn-l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Inability to communicate adequately with providers and ancillary staff at all points within the health care delivery system.</a:t>
            </a:r>
            <a:endParaRPr lang="en-US" sz="1100" dirty="0">
              <a:effectLst/>
              <a:latin typeface="+mn-l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800"/>
              </a:spcAft>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Low patient satisfaction with cross-language encounters may lead to reluctance to return to the health care setting.</a:t>
            </a:r>
            <a:endParaRPr lang="en-US" sz="1100" dirty="0">
              <a:effectLst/>
              <a:latin typeface="+mn-lt"/>
              <a:ea typeface="Calibri" panose="020F0502020204030204" pitchFamily="34" charset="0"/>
              <a:cs typeface="Times New Roman" panose="02020603050405020304" pitchFamily="18" charset="0"/>
            </a:endParaRPr>
          </a:p>
          <a:p>
            <a:r>
              <a:rPr lang="en-US" sz="1100" dirty="0">
                <a:latin typeface="+mn-lt"/>
              </a:rPr>
              <a:t>Discussion Question- How can we address these barriers in our response area?</a:t>
            </a:r>
          </a:p>
        </p:txBody>
      </p:sp>
      <p:sp>
        <p:nvSpPr>
          <p:cNvPr id="4" name="Slide Number Placeholder 3"/>
          <p:cNvSpPr>
            <a:spLocks noGrp="1"/>
          </p:cNvSpPr>
          <p:nvPr>
            <p:ph type="sldNum" sz="quarter" idx="5"/>
          </p:nvPr>
        </p:nvSpPr>
        <p:spPr/>
        <p:txBody>
          <a:bodyPr/>
          <a:lstStyle/>
          <a:p>
            <a:fld id="{0EA57990-0BBB-4A92-9137-39EC4F02772D}" type="slidenum">
              <a:rPr lang="en-US" smtClean="0"/>
              <a:t>47</a:t>
            </a:fld>
            <a:endParaRPr lang="en-US"/>
          </a:p>
        </p:txBody>
      </p:sp>
    </p:spTree>
    <p:extLst>
      <p:ext uri="{BB962C8B-B14F-4D97-AF65-F5344CB8AC3E}">
        <p14:creationId xmlns:p14="http://schemas.microsoft.com/office/powerpoint/2010/main" val="3424934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mn-lt"/>
                <a:ea typeface="Calibri" panose="020F0502020204030204" pitchFamily="34" charset="0"/>
                <a:cs typeface="Calibri" panose="020F0502020204030204" pitchFamily="34" charset="0"/>
              </a:rPr>
              <a:t>Patient Challenges</a:t>
            </a:r>
          </a:p>
          <a:p>
            <a:pPr marR="0" lvl="0">
              <a:lnSpc>
                <a:spcPct val="107000"/>
              </a:lnSpc>
              <a:spcBef>
                <a:spcPts val="0"/>
              </a:spcBef>
              <a:spcAft>
                <a:spcPts val="0"/>
              </a:spcAft>
            </a:pPr>
            <a:endParaRPr lang="en-US" sz="1100" b="1" dirty="0">
              <a:effectLst/>
              <a:latin typeface="+mn-lt"/>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1100" dirty="0">
                <a:effectLst/>
                <a:latin typeface="+mn-lt"/>
                <a:ea typeface="Calibri" panose="020F0502020204030204" pitchFamily="34" charset="0"/>
                <a:cs typeface="Calibri" panose="020F0502020204030204" pitchFamily="34" charset="0"/>
              </a:rPr>
              <a:t>Research shows that even when patients who primarily or only speak a language other than English do access health care, health care quality may be diminished, and health outcomes may be poorer for them than for other patients.</a:t>
            </a:r>
            <a:endParaRPr lang="en-US" sz="1100" dirty="0">
              <a:effectLst/>
              <a:latin typeface="+mn-lt"/>
              <a:ea typeface="Calibri" panose="020F0502020204030204" pitchFamily="34" charset="0"/>
              <a:cs typeface="Times New Roman" panose="02020603050405020304" pitchFamily="18" charset="0"/>
            </a:endParaRPr>
          </a:p>
          <a:p>
            <a:r>
              <a:rPr lang="en-US" sz="1100" dirty="0">
                <a:latin typeface="+mn-lt"/>
              </a:rPr>
              <a:t>Discussion Question- How can we address this challenge and improve outcomes for our patients?</a:t>
            </a:r>
          </a:p>
        </p:txBody>
      </p:sp>
      <p:sp>
        <p:nvSpPr>
          <p:cNvPr id="4" name="Slide Number Placeholder 3"/>
          <p:cNvSpPr>
            <a:spLocks noGrp="1"/>
          </p:cNvSpPr>
          <p:nvPr>
            <p:ph type="sldNum" sz="quarter" idx="5"/>
          </p:nvPr>
        </p:nvSpPr>
        <p:spPr/>
        <p:txBody>
          <a:bodyPr/>
          <a:lstStyle/>
          <a:p>
            <a:fld id="{0EA57990-0BBB-4A92-9137-39EC4F02772D}" type="slidenum">
              <a:rPr lang="en-US" smtClean="0"/>
              <a:t>48</a:t>
            </a:fld>
            <a:endParaRPr lang="en-US"/>
          </a:p>
        </p:txBody>
      </p:sp>
    </p:spTree>
    <p:extLst>
      <p:ext uri="{BB962C8B-B14F-4D97-AF65-F5344CB8AC3E}">
        <p14:creationId xmlns:p14="http://schemas.microsoft.com/office/powerpoint/2010/main" val="22609787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mn-lt"/>
                <a:ea typeface="Calibri" panose="020F0502020204030204" pitchFamily="34" charset="0"/>
                <a:cs typeface="Calibri" panose="020F0502020204030204" pitchFamily="34" charset="0"/>
              </a:rPr>
              <a:t>Provider Challenges</a:t>
            </a:r>
          </a:p>
          <a:p>
            <a:pPr marR="0" lvl="0">
              <a:lnSpc>
                <a:spcPct val="107000"/>
              </a:lnSpc>
              <a:spcBef>
                <a:spcPts val="0"/>
              </a:spcBef>
              <a:spcAft>
                <a:spcPts val="0"/>
              </a:spcAft>
            </a:pPr>
            <a:endParaRPr lang="en-US" sz="1100" b="1" dirty="0">
              <a:latin typeface="+mn-lt"/>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100" dirty="0">
                <a:effectLst/>
                <a:latin typeface="+mn-lt"/>
                <a:ea typeface="Calibri" panose="020F0502020204030204" pitchFamily="34" charset="0"/>
                <a:cs typeface="Calibri" panose="020F0502020204030204" pitchFamily="34" charset="0"/>
              </a:rPr>
              <a:t>Language barriers often cause health care providers challenges in the following tasks:</a:t>
            </a:r>
            <a:endParaRPr lang="en-US" sz="1100" dirty="0">
              <a:effectLst/>
              <a:latin typeface="+mn-l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In making an accurate diagnosis.</a:t>
            </a:r>
            <a:endParaRPr lang="en-US" sz="1100" dirty="0">
              <a:effectLst/>
              <a:latin typeface="+mn-l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In meeting informed consent responsibilities.</a:t>
            </a:r>
            <a:endParaRPr lang="en-US" sz="1100" dirty="0">
              <a:effectLst/>
              <a:latin typeface="+mn-l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While explaining care options. (</a:t>
            </a:r>
            <a:r>
              <a:rPr lang="en-US" sz="1100" i="1" dirty="0">
                <a:effectLst/>
                <a:latin typeface="+mn-lt"/>
                <a:ea typeface="Calibri" panose="020F0502020204030204" pitchFamily="34" charset="0"/>
                <a:cs typeface="Calibri" panose="020F0502020204030204" pitchFamily="34" charset="0"/>
              </a:rPr>
              <a:t>This may lead to more limited options for caring for the patient</a:t>
            </a:r>
            <a:r>
              <a:rPr lang="en-US" sz="1100" dirty="0">
                <a:effectLst/>
                <a:latin typeface="+mn-lt"/>
                <a:ea typeface="Calibri" panose="020F0502020204030204" pitchFamily="34" charset="0"/>
                <a:cs typeface="Calibri" panose="020F0502020204030204" pitchFamily="34" charset="0"/>
              </a:rPr>
              <a:t>.)</a:t>
            </a:r>
            <a:endParaRPr lang="en-US" sz="1100" dirty="0">
              <a:effectLst/>
              <a:latin typeface="+mn-l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800"/>
              </a:spcAft>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In encouraging patients to allow care they may not understand.</a:t>
            </a:r>
          </a:p>
          <a:p>
            <a:pPr marL="457200" marR="0" lvl="1" indent="0">
              <a:lnSpc>
                <a:spcPct val="107000"/>
              </a:lnSpc>
              <a:spcBef>
                <a:spcPts val="0"/>
              </a:spcBef>
              <a:spcAft>
                <a:spcPts val="800"/>
              </a:spcAft>
              <a:buFont typeface="Arial" panose="020B0604020202020204" pitchFamily="34" charset="0"/>
              <a:buNone/>
            </a:pPr>
            <a:endParaRPr lang="en-US" sz="1100" dirty="0">
              <a:effectLst/>
              <a:latin typeface="+mn-lt"/>
              <a:ea typeface="Calibri" panose="020F0502020204030204" pitchFamily="34" charset="0"/>
              <a:cs typeface="Times New Roman" panose="02020603050405020304" pitchFamily="18" charset="0"/>
            </a:endParaRPr>
          </a:p>
          <a:p>
            <a:r>
              <a:rPr lang="en-US" sz="1100" dirty="0">
                <a:latin typeface="+mn-lt"/>
              </a:rPr>
              <a:t>Discussion Question- How do we make sure that patients understand the information we are providing them? </a:t>
            </a:r>
          </a:p>
        </p:txBody>
      </p:sp>
      <p:sp>
        <p:nvSpPr>
          <p:cNvPr id="4" name="Slide Number Placeholder 3"/>
          <p:cNvSpPr>
            <a:spLocks noGrp="1"/>
          </p:cNvSpPr>
          <p:nvPr>
            <p:ph type="sldNum" sz="quarter" idx="5"/>
          </p:nvPr>
        </p:nvSpPr>
        <p:spPr/>
        <p:txBody>
          <a:bodyPr/>
          <a:lstStyle/>
          <a:p>
            <a:fld id="{0EA57990-0BBB-4A92-9137-39EC4F02772D}" type="slidenum">
              <a:rPr lang="en-US" smtClean="0"/>
              <a:t>49</a:t>
            </a:fld>
            <a:endParaRPr lang="en-US"/>
          </a:p>
        </p:txBody>
      </p:sp>
    </p:spTree>
    <p:extLst>
      <p:ext uri="{BB962C8B-B14F-4D97-AF65-F5344CB8AC3E}">
        <p14:creationId xmlns:p14="http://schemas.microsoft.com/office/powerpoint/2010/main" val="1545380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100" spc="-5" dirty="0">
                <a:effectLst/>
                <a:latin typeface="Calibri" panose="020F0502020204030204" pitchFamily="34" charset="0"/>
                <a:ea typeface="Calibri" panose="020F0502020204030204" pitchFamily="34" charset="0"/>
                <a:cs typeface="Calibri" panose="020F0502020204030204" pitchFamily="34" charset="0"/>
              </a:rPr>
              <a:t>We are providing care for multicultural populations right now and in the future:</a:t>
            </a: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US Census data indicates that by the year 2050, almost half the population will be from cultures other than white or non-Hispanic.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Washington will need to address the needs of its changing population.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We can help meet these health care needs by providing culturally and linguistically appropriate health care and by improving quality and access to care.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US" dirty="0"/>
          </a:p>
          <a:p>
            <a:r>
              <a:rPr lang="en-US" sz="1100" dirty="0"/>
              <a:t>Discussion Questions- How culturally diverse is your area? What about people traveling through your area?</a:t>
            </a:r>
          </a:p>
        </p:txBody>
      </p:sp>
      <p:sp>
        <p:nvSpPr>
          <p:cNvPr id="4" name="Slide Number Placeholder 3"/>
          <p:cNvSpPr>
            <a:spLocks noGrp="1"/>
          </p:cNvSpPr>
          <p:nvPr>
            <p:ph type="sldNum" sz="quarter" idx="5"/>
          </p:nvPr>
        </p:nvSpPr>
        <p:spPr/>
        <p:txBody>
          <a:bodyPr/>
          <a:lstStyle/>
          <a:p>
            <a:fld id="{0EA57990-0BBB-4A92-9137-39EC4F02772D}" type="slidenum">
              <a:rPr lang="en-US" smtClean="0"/>
              <a:t>5</a:t>
            </a:fld>
            <a:endParaRPr lang="en-US"/>
          </a:p>
        </p:txBody>
      </p:sp>
    </p:spTree>
    <p:extLst>
      <p:ext uri="{BB962C8B-B14F-4D97-AF65-F5344CB8AC3E}">
        <p14:creationId xmlns:p14="http://schemas.microsoft.com/office/powerpoint/2010/main" val="20117099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Linguistic Competency</a:t>
            </a:r>
          </a:p>
          <a:p>
            <a:pPr marR="0" lvl="0">
              <a:lnSpc>
                <a:spcPct val="107000"/>
              </a:lnSpc>
              <a:spcBef>
                <a:spcPts val="0"/>
              </a:spcBef>
              <a:spcAft>
                <a:spcPts val="0"/>
              </a:spcAft>
            </a:pPr>
            <a:endParaRPr lang="en-US" sz="1100" b="1"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Patients who primarily or only speak a language other than English experience language barriers during every health care encounter. Gaining access to care, reading forms, and understanding questions and directions present barriers from the outset. If these encounters are not handled appropriately, patient care is interrupted.</a:t>
            </a:r>
          </a:p>
          <a:p>
            <a:pPr marR="0" lvl="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R="0" lvl="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Discussion- How do we break down these barriers for our community members?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50</a:t>
            </a:fld>
            <a:endParaRPr lang="en-US"/>
          </a:p>
        </p:txBody>
      </p:sp>
    </p:spTree>
    <p:extLst>
      <p:ext uri="{BB962C8B-B14F-4D97-AF65-F5344CB8AC3E}">
        <p14:creationId xmlns:p14="http://schemas.microsoft.com/office/powerpoint/2010/main" val="4878504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Linguistic Competency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Resources to support this capacity may include, but is not limited to, the use of: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Trained medical interpreters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Use of family members-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Bilingual/bicultural or multilingual/multicultural staff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Print materials in easy to read, low literacy, picture and symbol formats, i.e. signage such as a Medical Visual Translator card</a:t>
            </a:r>
          </a:p>
          <a:p>
            <a:pPr marL="457200" lvl="1" indent="0">
              <a:lnSpc>
                <a:spcPct val="107000"/>
              </a:lnSpc>
              <a:buFont typeface="Arial" panose="020B0604020202020204" pitchFamily="34" charset="0"/>
              <a:buNone/>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457200" lvl="1" indent="0">
              <a:lnSpc>
                <a:spcPct val="107000"/>
              </a:lnSpc>
              <a:buFont typeface="Arial" panose="020B0604020202020204" pitchFamily="34" charset="0"/>
              <a:buNone/>
            </a:pPr>
            <a:r>
              <a:rPr lang="en-US" sz="1100" dirty="0">
                <a:effectLst/>
                <a:latin typeface="Calibri" panose="020F0502020204030204" pitchFamily="34" charset="0"/>
                <a:ea typeface="Calibri" panose="020F0502020204030204" pitchFamily="34" charset="0"/>
                <a:cs typeface="Calibri" panose="020F0502020204030204" pitchFamily="34" charset="0"/>
              </a:rPr>
              <a:t>When using family members things to consider-</a:t>
            </a:r>
          </a:p>
          <a:p>
            <a:pPr marL="742950" marR="0" lvl="1" indent="-2857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Potential for miscommunication of care, if used make sure person who is interpreting is asking the patient the question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Lack of neutrality and confidentiality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May cause embarrassment or strain on family relationship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May be inappropriate to involve minor children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Consider other options such as interpreting services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nSpc>
                <a:spcPct val="107000"/>
              </a:lnSpc>
              <a:spcAft>
                <a:spcPts val="800"/>
              </a:spcAft>
              <a:buFont typeface="Arial" panose="020B0604020202020204" pitchFamily="34" charset="0"/>
              <a:buNone/>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457200" lvl="1" indent="0">
              <a:lnSpc>
                <a:spcPct val="107000"/>
              </a:lnSpc>
              <a:spcAft>
                <a:spcPts val="800"/>
              </a:spcAft>
              <a:buFont typeface="Arial" panose="020B0604020202020204" pitchFamily="34" charset="0"/>
              <a:buNone/>
            </a:pPr>
            <a:r>
              <a:rPr lang="en-US" sz="1100" dirty="0">
                <a:effectLst/>
                <a:latin typeface="Calibri" panose="020F0502020204030204" pitchFamily="34" charset="0"/>
                <a:ea typeface="Calibri" panose="020F0502020204030204" pitchFamily="34" charset="0"/>
                <a:cs typeface="Calibri" panose="020F0502020204030204" pitchFamily="34" charset="0"/>
              </a:rPr>
              <a:t>Discussion Question- How do we access interpreter services and print materials in our area?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51</a:t>
            </a:fld>
            <a:endParaRPr lang="en-US"/>
          </a:p>
        </p:txBody>
      </p:sp>
    </p:spTree>
    <p:extLst>
      <p:ext uri="{BB962C8B-B14F-4D97-AF65-F5344CB8AC3E}">
        <p14:creationId xmlns:p14="http://schemas.microsoft.com/office/powerpoint/2010/main" val="32119597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People First Language</a:t>
            </a:r>
          </a:p>
          <a:p>
            <a:pPr marR="0" lvl="0">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People with disabilities are people first. People with disabilities are no more easily defined by their disability than they are by their gender, age, race, or national origin. </a:t>
            </a:r>
          </a:p>
          <a:p>
            <a:pPr marL="800100" marR="0" lvl="1" indent="-3429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way we refer to people with disabilities in our communication is important. </a:t>
            </a:r>
          </a:p>
          <a:p>
            <a:pPr marL="800100" marR="0" lvl="1" indent="-3429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Lack of awareness about disabilities can lead to unintended stereotypes and discrimination.</a:t>
            </a:r>
          </a:p>
          <a:p>
            <a:pPr marL="800100" marR="0" lvl="1" indent="-34290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way we view and communicate with and about people with disabilities shapes our relationships.  </a:t>
            </a: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52</a:t>
            </a:fld>
            <a:endParaRPr lang="en-US"/>
          </a:p>
        </p:txBody>
      </p:sp>
    </p:spTree>
    <p:extLst>
      <p:ext uri="{BB962C8B-B14F-4D97-AF65-F5344CB8AC3E}">
        <p14:creationId xmlns:p14="http://schemas.microsoft.com/office/powerpoint/2010/main" val="42345483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a:effectLst/>
                <a:latin typeface="Calibri" panose="020F0502020204030204" pitchFamily="34" charset="0"/>
                <a:ea typeface="Calibri" panose="020F0502020204030204" pitchFamily="34" charset="0"/>
                <a:cs typeface="Calibri" panose="020F0502020204030204" pitchFamily="34" charset="0"/>
              </a:rPr>
              <a:t>People first language puts the emphasis on the person before the disability.</a:t>
            </a:r>
          </a:p>
          <a:p>
            <a:endParaRPr lang="en-US" sz="1100" b="0" dirty="0">
              <a:effectLst/>
              <a:latin typeface="Calibri" panose="020F0502020204030204" pitchFamily="34" charset="0"/>
              <a:ea typeface="Calibri" panose="020F0502020204030204" pitchFamily="34" charset="0"/>
              <a:cs typeface="Calibri" panose="020F0502020204030204" pitchFamily="34" charset="0"/>
            </a:endParaRPr>
          </a:p>
          <a:p>
            <a:r>
              <a:rPr lang="en-US" sz="1100" b="0" dirty="0">
                <a:effectLst/>
                <a:latin typeface="Calibri" panose="020F0502020204030204" pitchFamily="34" charset="0"/>
                <a:ea typeface="Calibri" panose="020F0502020204030204" pitchFamily="34" charset="0"/>
                <a:cs typeface="Calibri" panose="020F0502020204030204" pitchFamily="34" charset="0"/>
              </a:rPr>
              <a:t>Discussion Questions- What are other examples of people first language?</a:t>
            </a:r>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53</a:t>
            </a:fld>
            <a:endParaRPr lang="en-US"/>
          </a:p>
        </p:txBody>
      </p:sp>
    </p:spTree>
    <p:extLst>
      <p:ext uri="{BB962C8B-B14F-4D97-AF65-F5344CB8AC3E}">
        <p14:creationId xmlns:p14="http://schemas.microsoft.com/office/powerpoint/2010/main" val="7156817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effectLst/>
                <a:latin typeface="+mn-lt"/>
                <a:ea typeface="Calibri" panose="020F0502020204030204" pitchFamily="34" charset="0"/>
                <a:cs typeface="Times New Roman" panose="02020603050405020304" pitchFamily="18" charset="0"/>
              </a:rPr>
              <a:t>People First Language</a:t>
            </a:r>
          </a:p>
          <a:p>
            <a:pPr marR="0" lvl="0">
              <a:lnSpc>
                <a:spcPct val="107000"/>
              </a:lnSpc>
              <a:spcBef>
                <a:spcPts val="0"/>
              </a:spcBef>
              <a:spcAft>
                <a:spcPts val="0"/>
              </a:spcAft>
            </a:pPr>
            <a:endParaRPr lang="en-US" sz="1100" b="1" dirty="0">
              <a:effectLst/>
              <a:latin typeface="+mn-l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1100" dirty="0">
                <a:effectLst/>
                <a:latin typeface="+mn-lt"/>
                <a:ea typeface="Calibri" panose="020F0502020204030204" pitchFamily="34" charset="0"/>
                <a:cs typeface="Times New Roman" panose="02020603050405020304" pitchFamily="18" charset="0"/>
              </a:rPr>
              <a:t>Refer to a person’s disability only if it is relevant.</a:t>
            </a:r>
          </a:p>
          <a:p>
            <a:pPr marL="800100" marR="0" lvl="1" indent="-342900">
              <a:lnSpc>
                <a:spcPct val="107000"/>
              </a:lnSpc>
              <a:spcBef>
                <a:spcPts val="0"/>
              </a:spcBef>
              <a:spcAft>
                <a:spcPts val="800"/>
              </a:spcAft>
              <a:buFont typeface="Arial" panose="020B0604020202020204" pitchFamily="34" charset="0"/>
              <a:buChar char="•"/>
            </a:pPr>
            <a:r>
              <a:rPr lang="en-US" sz="1100" dirty="0">
                <a:effectLst/>
                <a:latin typeface="+mn-lt"/>
                <a:ea typeface="Calibri" panose="020F0502020204030204" pitchFamily="34" charset="0"/>
                <a:cs typeface="Times New Roman" panose="02020603050405020304" pitchFamily="18" charset="0"/>
              </a:rPr>
              <a:t>Avoid terms that lead to exclusion (e.g., “special” is associated with “separate” and “segregated” plans and services).</a:t>
            </a:r>
          </a:p>
          <a:p>
            <a:r>
              <a:rPr lang="en-US" sz="1100" dirty="0">
                <a:latin typeface="+mn-lt"/>
              </a:rPr>
              <a:t>Disabilities are often talked about from a medical perspective. The medical perspective frames a disability as a medical issue that needs to be “fixed” . In this perspective, people are seen as lacking or different. This framing blames the way a person’s body functions for them not being able to access spaces, receive services, or participate in public life. This framing is often harmful to people with disabilities and those around them.</a:t>
            </a:r>
          </a:p>
        </p:txBody>
      </p:sp>
      <p:sp>
        <p:nvSpPr>
          <p:cNvPr id="4" name="Slide Number Placeholder 3"/>
          <p:cNvSpPr>
            <a:spLocks noGrp="1"/>
          </p:cNvSpPr>
          <p:nvPr>
            <p:ph type="sldNum" sz="quarter" idx="5"/>
          </p:nvPr>
        </p:nvSpPr>
        <p:spPr/>
        <p:txBody>
          <a:bodyPr/>
          <a:lstStyle/>
          <a:p>
            <a:fld id="{0EA57990-0BBB-4A92-9137-39EC4F02772D}" type="slidenum">
              <a:rPr lang="en-US" smtClean="0"/>
              <a:t>54</a:t>
            </a:fld>
            <a:endParaRPr lang="en-US"/>
          </a:p>
        </p:txBody>
      </p:sp>
    </p:spTree>
    <p:extLst>
      <p:ext uri="{BB962C8B-B14F-4D97-AF65-F5344CB8AC3E}">
        <p14:creationId xmlns:p14="http://schemas.microsoft.com/office/powerpoint/2010/main" val="15969497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Good care means having good communication. Trained medical interpreters are the best resource to have available.</a:t>
            </a:r>
          </a:p>
          <a:p>
            <a:pPr marR="0" lvl="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Providers need to know the proper way to work with interpreters in the medical encounter.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Options-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Working with family members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Teleservices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Local community needs – how to engage for positive outcomes. </a:t>
            </a:r>
          </a:p>
          <a:p>
            <a:pPr marL="1543050" lvl="3" indent="-171450">
              <a:lnSpc>
                <a:spcPct val="107000"/>
              </a:lnSpc>
              <a:buFont typeface="Arial" panose="020B0604020202020204" pitchFamily="34" charset="0"/>
              <a:buChar char="•"/>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Discussion Questions- What are some considerations when using family members as interpreters? </a:t>
            </a:r>
          </a:p>
          <a:p>
            <a:pPr marL="0" marR="0" lvl="0" indent="0">
              <a:lnSpc>
                <a:spcPct val="107000"/>
              </a:lnSpc>
              <a:spcBef>
                <a:spcPts val="0"/>
              </a:spcBef>
              <a:spcAft>
                <a:spcPts val="0"/>
              </a:spcAft>
              <a:buFont typeface="+mj-lt"/>
              <a:buNone/>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mj-lt"/>
              <a:buNone/>
            </a:pPr>
            <a:r>
              <a:rPr lang="en-US" sz="1100" dirty="0">
                <a:effectLst/>
                <a:latin typeface="Calibri" panose="020F0502020204030204" pitchFamily="34" charset="0"/>
                <a:ea typeface="Calibri" panose="020F0502020204030204" pitchFamily="34" charset="0"/>
                <a:cs typeface="Calibri" panose="020F0502020204030204" pitchFamily="34" charset="0"/>
              </a:rPr>
              <a:t>Using family members, things to consider: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Potential for miscommunication of care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Lack of neutrality and confidentiality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May cause embarrassment or strain on family relationship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May be inappropriate to involve minor children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Consider other options such as interpreting services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800"/>
              </a:spcAft>
              <a:buFont typeface="+mj-l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55</a:t>
            </a:fld>
            <a:endParaRPr lang="en-US"/>
          </a:p>
        </p:txBody>
      </p:sp>
    </p:spTree>
    <p:extLst>
      <p:ext uri="{BB962C8B-B14F-4D97-AF65-F5344CB8AC3E}">
        <p14:creationId xmlns:p14="http://schemas.microsoft.com/office/powerpoint/2010/main" val="24228335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1. Brief the interpreter</a:t>
            </a:r>
            <a:r>
              <a:rPr lang="en-US" sz="1100" dirty="0">
                <a:effectLst/>
                <a:latin typeface="Calibri" panose="020F0502020204030204" pitchFamily="34" charset="0"/>
                <a:ea typeface="Calibri" panose="020F0502020204030204" pitchFamily="34" charset="0"/>
                <a:cs typeface="Calibri" panose="020F0502020204030204" pitchFamily="34" charset="0"/>
              </a:rPr>
              <a:t> – Identify the name of your organization to the interpreter, provide specific instructions of what needs to be done or obtained, and whether you need help with placing a call. The interpreter can assist you in getting the call off to a good start by introducing you and your facility, and then relaying your initial question.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2. Speak directly to the patient</a:t>
            </a:r>
            <a:r>
              <a:rPr lang="en-US" sz="1100" dirty="0">
                <a:effectLst/>
                <a:latin typeface="Calibri" panose="020F0502020204030204" pitchFamily="34" charset="0"/>
                <a:ea typeface="Calibri" panose="020F0502020204030204" pitchFamily="34" charset="0"/>
                <a:cs typeface="Calibri" panose="020F0502020204030204" pitchFamily="34" charset="0"/>
              </a:rPr>
              <a:t> – You and the patient can communicate directly with each other as if the interpreter were not there. The interpreter will relay the information and then communicate the patient’s response directly back to you. Also, speak naturally (not louder) and at your normal pace (not slower).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3. Segments –</a:t>
            </a:r>
            <a:r>
              <a:rPr lang="en-US" sz="1100" dirty="0">
                <a:effectLst/>
                <a:latin typeface="Calibri" panose="020F0502020204030204" pitchFamily="34" charset="0"/>
                <a:ea typeface="Calibri" panose="020F0502020204030204" pitchFamily="34" charset="0"/>
                <a:cs typeface="Calibri" panose="020F0502020204030204" pitchFamily="34" charset="0"/>
              </a:rPr>
              <a:t> Speak in one sentence or two short ones at a time. Try to avoid breaking up a thought. Your interpreter is trying to understand the meaning of what you're saying, so express the whole thought if possible. Interpreters will ask you to slow down or repeat if necessary. You should pause to make sure you give the interpreter time to deliver your message.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4. Clarifications –</a:t>
            </a:r>
            <a:r>
              <a:rPr lang="en-US" sz="1100" dirty="0">
                <a:effectLst/>
                <a:latin typeface="Calibri" panose="020F0502020204030204" pitchFamily="34" charset="0"/>
                <a:ea typeface="Calibri" panose="020F0502020204030204" pitchFamily="34" charset="0"/>
                <a:cs typeface="Calibri" panose="020F0502020204030204" pitchFamily="34" charset="0"/>
              </a:rPr>
              <a:t> If something is unclear, or if the interpreter is given a long statement, the interpreter may ask you for a complete or partial repetition of what was said or clarify what was meant by the statement.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56</a:t>
            </a:fld>
            <a:endParaRPr lang="en-US"/>
          </a:p>
        </p:txBody>
      </p:sp>
    </p:spTree>
    <p:extLst>
      <p:ext uri="{BB962C8B-B14F-4D97-AF65-F5344CB8AC3E}">
        <p14:creationId xmlns:p14="http://schemas.microsoft.com/office/powerpoint/2010/main" val="9094721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5. Ask if the limited English proficient (LEP) person understands</a:t>
            </a:r>
            <a:r>
              <a:rPr lang="en-US" sz="1100" dirty="0">
                <a:effectLst/>
                <a:latin typeface="Calibri" panose="020F0502020204030204" pitchFamily="34" charset="0"/>
                <a:ea typeface="Calibri" panose="020F0502020204030204" pitchFamily="34" charset="0"/>
                <a:cs typeface="Calibri" panose="020F0502020204030204" pitchFamily="34" charset="0"/>
              </a:rPr>
              <a:t> – Please don’t automatically assume that the LEP patient understands you. In some cultures, a person may say “yes” as you explain something, but it doesn’t necessarily mean they understand. It may just mean they want you to keep talking because they are trying to follow the conversation. Also, keep in mind that a lack of English does not necessarily equate to a lack of education.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6. Do not ask for the interpreter’s opinion</a:t>
            </a:r>
            <a:r>
              <a:rPr lang="en-US" sz="1100" dirty="0">
                <a:effectLst/>
                <a:latin typeface="Calibri" panose="020F0502020204030204" pitchFamily="34" charset="0"/>
                <a:ea typeface="Calibri" panose="020F0502020204030204" pitchFamily="34" charset="0"/>
                <a:cs typeface="Calibri" panose="020F0502020204030204" pitchFamily="34" charset="0"/>
              </a:rPr>
              <a:t> – Avoid asking the interpreter for opinions or comments. The interpreter’s job is to convey the meaning of the source language and not allow personal opinion to tinge the interpretation (see the Language Line Services “Code of Ethics”). </a:t>
            </a:r>
          </a:p>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7. Everything you say will be interpreted –</a:t>
            </a:r>
            <a:r>
              <a:rPr lang="en-US" sz="1100" dirty="0">
                <a:effectLst/>
                <a:latin typeface="Calibri" panose="020F0502020204030204" pitchFamily="34" charset="0"/>
                <a:ea typeface="Calibri" panose="020F0502020204030204" pitchFamily="34" charset="0"/>
                <a:cs typeface="Calibri" panose="020F0502020204030204" pitchFamily="34" charset="0"/>
              </a:rPr>
              <a:t> Try to avoid private conversations with your colleagues. Whatever the interpreter hears will be interpreted.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8. Avoid jargon or technical terms</a:t>
            </a:r>
            <a:r>
              <a:rPr lang="en-US" sz="1100" dirty="0">
                <a:effectLst/>
                <a:latin typeface="Calibri" panose="020F0502020204030204" pitchFamily="34" charset="0"/>
                <a:ea typeface="Calibri" panose="020F0502020204030204" pitchFamily="34" charset="0"/>
                <a:cs typeface="Calibri" panose="020F0502020204030204" pitchFamily="34" charset="0"/>
              </a:rPr>
              <a:t> – To help your patient and interpreter better understand you, don’t use industry jargon, slang, idioms, acronyms, or technical terms. Clarify vocabulary that is unique to the situation and provide examples if needed to explain a term.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57</a:t>
            </a:fld>
            <a:endParaRPr lang="en-US"/>
          </a:p>
        </p:txBody>
      </p:sp>
    </p:spTree>
    <p:extLst>
      <p:ext uri="{BB962C8B-B14F-4D97-AF65-F5344CB8AC3E}">
        <p14:creationId xmlns:p14="http://schemas.microsoft.com/office/powerpoint/2010/main" val="33534217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9. Length of interpretation session –</a:t>
            </a:r>
            <a:r>
              <a:rPr lang="en-US" sz="1100" dirty="0">
                <a:effectLst/>
                <a:latin typeface="Calibri" panose="020F0502020204030204" pitchFamily="34" charset="0"/>
                <a:ea typeface="Calibri" panose="020F0502020204030204" pitchFamily="34" charset="0"/>
                <a:cs typeface="Calibri" panose="020F0502020204030204" pitchFamily="34" charset="0"/>
              </a:rPr>
              <a:t> Many concepts you express may have no equivalent in other languages. The interpreter may have to describe or paraphrase the terms you use. As a result, an interpretation might take twice as long as a conversation carried on in English only. Please avoid interrupting the interpreter while he or she is interpreting.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10. Reading scripts –</a:t>
            </a:r>
            <a:r>
              <a:rPr lang="en-US" sz="1100" dirty="0">
                <a:effectLst/>
                <a:latin typeface="Calibri" panose="020F0502020204030204" pitchFamily="34" charset="0"/>
                <a:ea typeface="Calibri" panose="020F0502020204030204" pitchFamily="34" charset="0"/>
                <a:cs typeface="Calibri" panose="020F0502020204030204" pitchFamily="34" charset="0"/>
              </a:rPr>
              <a:t> Though we may not notice it, we often talk more quickly when reading a script. When reading a script, prepared text, or a disclosure, please slow down to give the interpreter a chance to keep up with your pace.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11. Culture –</a:t>
            </a:r>
            <a:r>
              <a:rPr lang="en-US" sz="1100" dirty="0">
                <a:effectLst/>
                <a:latin typeface="Calibri" panose="020F0502020204030204" pitchFamily="34" charset="0"/>
                <a:ea typeface="Calibri" panose="020F0502020204030204" pitchFamily="34" charset="0"/>
                <a:cs typeface="Calibri" panose="020F0502020204030204" pitchFamily="34" charset="0"/>
              </a:rPr>
              <a:t> Professional interpreters are familiar with the culture, and customs of the limited English proficient speaker. During the interpretation session, the interpreter might identify and point out a cultural issue of which you may not be aware of. Also, if the interpreter feels that a particular question is culturally inappropriate, he or she may ask you to rephrase it.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12. Closing of the call</a:t>
            </a:r>
            <a:r>
              <a:rPr lang="en-US" sz="1100" dirty="0">
                <a:effectLst/>
                <a:latin typeface="Calibri" panose="020F0502020204030204" pitchFamily="34" charset="0"/>
                <a:ea typeface="Calibri" panose="020F0502020204030204" pitchFamily="34" charset="0"/>
                <a:cs typeface="Calibri" panose="020F0502020204030204" pitchFamily="34" charset="0"/>
              </a:rPr>
              <a:t> – The interpreter will wait for you to initiate the closing of the call. When appropriate, the interpreter will offer further assistance and will be the last to disconnect from the call.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58</a:t>
            </a:fld>
            <a:endParaRPr lang="en-US"/>
          </a:p>
        </p:txBody>
      </p:sp>
    </p:spTree>
    <p:extLst>
      <p:ext uri="{BB962C8B-B14F-4D97-AF65-F5344CB8AC3E}">
        <p14:creationId xmlns:p14="http://schemas.microsoft.com/office/powerpoint/2010/main" val="148082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34290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Institutions are designed to give a consistent level of service for the greatest number of people in the most cost-efficient manner. </a:t>
            </a:r>
          </a:p>
          <a:p>
            <a:pPr marL="342900" marR="0" indent="-34290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Many find that providing culturally and linguistically appropriate services not only improves patient care but can also improve efficiency.</a:t>
            </a:r>
          </a:p>
          <a:p>
            <a:pPr marL="342900" marR="0" indent="-342900">
              <a:lnSpc>
                <a:spcPct val="107000"/>
              </a:lnSpc>
              <a:spcBef>
                <a:spcPts val="0"/>
              </a:spcBef>
              <a:spcAft>
                <a:spcPts val="800"/>
              </a:spcAft>
              <a:buFont typeface="Arial" panose="020B0604020202020204" pitchFamily="34" charset="0"/>
              <a:buChar char="•"/>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Font typeface="Arial" panose="020B0604020202020204" pitchFamily="34" charset="0"/>
              <a:buNone/>
            </a:pPr>
            <a:r>
              <a:rPr lang="en-US" sz="1100" dirty="0">
                <a:effectLst/>
                <a:latin typeface="Calibri" panose="020F0502020204030204" pitchFamily="34" charset="0"/>
                <a:ea typeface="Calibri" panose="020F0502020204030204" pitchFamily="34" charset="0"/>
                <a:cs typeface="Calibri" panose="020F0502020204030204" pitchFamily="34" charset="0"/>
              </a:rPr>
              <a:t>Discussion Question- How can we improve efficiency while providing culturally appropriate services in our area?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59</a:t>
            </a:fld>
            <a:endParaRPr lang="en-US"/>
          </a:p>
        </p:txBody>
      </p:sp>
    </p:spTree>
    <p:extLst>
      <p:ext uri="{BB962C8B-B14F-4D97-AF65-F5344CB8AC3E}">
        <p14:creationId xmlns:p14="http://schemas.microsoft.com/office/powerpoint/2010/main" val="1672428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An understanding of terminology provides a strong foundation. In the process of reviewing definitions consider the relationship between culture, language, and health.</a:t>
            </a:r>
          </a:p>
          <a:p>
            <a:pPr marL="0" marR="0" lvl="0" indent="0">
              <a:lnSpc>
                <a:spcPct val="107000"/>
              </a:lnSpc>
              <a:spcBef>
                <a:spcPts val="0"/>
              </a:spcBef>
              <a:spcAft>
                <a:spcPts val="0"/>
              </a:spcAft>
              <a:buFont typeface="+mj-l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 The following slides will provide detailed definitions of these complex terms.</a:t>
            </a: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6</a:t>
            </a:fld>
            <a:endParaRPr lang="en-US"/>
          </a:p>
        </p:txBody>
      </p:sp>
    </p:spTree>
    <p:extLst>
      <p:ext uri="{BB962C8B-B14F-4D97-AF65-F5344CB8AC3E}">
        <p14:creationId xmlns:p14="http://schemas.microsoft.com/office/powerpoint/2010/main" val="38677234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mn-lt"/>
                <a:ea typeface="Calibri" panose="020F0502020204030204" pitchFamily="34" charset="0"/>
                <a:cs typeface="Calibri" panose="020F0502020204030204" pitchFamily="34" charset="0"/>
              </a:rPr>
              <a:t>According to the Health Resources and Services Administration (HRSA) systems that successfully provide culturally, and linguistically competent services tend to:</a:t>
            </a:r>
            <a:endParaRPr lang="en-US" sz="1100" b="1" dirty="0">
              <a:effectLst/>
              <a:latin typeface="+mn-lt"/>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Define culture broadly</a:t>
            </a:r>
            <a:endParaRPr lang="en-US" sz="1100" dirty="0">
              <a:effectLst/>
              <a:latin typeface="+mn-lt"/>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Value clients’ cultural beliefs</a:t>
            </a:r>
            <a:endParaRPr lang="en-US" sz="1100" dirty="0">
              <a:effectLst/>
              <a:latin typeface="+mn-lt"/>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Recognize complexity in language interpretation</a:t>
            </a:r>
            <a:endParaRPr lang="en-US" sz="1100" dirty="0">
              <a:effectLst/>
              <a:latin typeface="+mn-lt"/>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Facilitate learning between providers and communities</a:t>
            </a:r>
            <a:endParaRPr lang="en-US" sz="1100" dirty="0">
              <a:effectLst/>
              <a:latin typeface="+mn-lt"/>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Involve the community in defining and addressing service needs</a:t>
            </a:r>
            <a:endParaRPr lang="en-US" sz="1100" dirty="0">
              <a:effectLst/>
              <a:latin typeface="+mn-lt"/>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Collaborate with other agencies</a:t>
            </a:r>
            <a:endParaRPr lang="en-US" sz="1100" dirty="0">
              <a:effectLst/>
              <a:latin typeface="+mn-lt"/>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Recognize training in cultural competence and medical interpretation as equally important as training in other essential clinical skills</a:t>
            </a:r>
            <a:endParaRPr lang="en-US" sz="1100" dirty="0">
              <a:effectLst/>
              <a:latin typeface="+mn-lt"/>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Arial" panose="020B0604020202020204" pitchFamily="34" charset="0"/>
              <a:buChar char="•"/>
            </a:pPr>
            <a:r>
              <a:rPr lang="en-US" sz="1100" dirty="0">
                <a:effectLst/>
                <a:latin typeface="+mn-lt"/>
                <a:ea typeface="Calibri" panose="020F0502020204030204" pitchFamily="34" charset="0"/>
                <a:cs typeface="Calibri" panose="020F0502020204030204" pitchFamily="34" charset="0"/>
              </a:rPr>
              <a:t>Institutionalize cultural and linguistic competence</a:t>
            </a:r>
            <a:endParaRPr lang="en-US" sz="1100" dirty="0">
              <a:effectLst/>
              <a:latin typeface="+mn-lt"/>
              <a:ea typeface="Calibri" panose="020F0502020204030204" pitchFamily="34" charset="0"/>
              <a:cs typeface="Times New Roman" panose="02020603050405020304" pitchFamily="18" charset="0"/>
            </a:endParaRPr>
          </a:p>
          <a:p>
            <a:r>
              <a:rPr lang="en-US" sz="1100" dirty="0">
                <a:latin typeface="+mn-lt"/>
              </a:rPr>
              <a:t>Discussion Question- How do we incorporate these concepts into our training program?</a:t>
            </a:r>
          </a:p>
        </p:txBody>
      </p:sp>
      <p:sp>
        <p:nvSpPr>
          <p:cNvPr id="4" name="Slide Number Placeholder 3"/>
          <p:cNvSpPr>
            <a:spLocks noGrp="1"/>
          </p:cNvSpPr>
          <p:nvPr>
            <p:ph type="sldNum" sz="quarter" idx="5"/>
          </p:nvPr>
        </p:nvSpPr>
        <p:spPr/>
        <p:txBody>
          <a:bodyPr/>
          <a:lstStyle/>
          <a:p>
            <a:fld id="{0EA57990-0BBB-4A92-9137-39EC4F02772D}" type="slidenum">
              <a:rPr lang="en-US" smtClean="0"/>
              <a:t>60</a:t>
            </a:fld>
            <a:endParaRPr lang="en-US"/>
          </a:p>
        </p:txBody>
      </p:sp>
    </p:spTree>
    <p:extLst>
      <p:ext uri="{BB962C8B-B14F-4D97-AF65-F5344CB8AC3E}">
        <p14:creationId xmlns:p14="http://schemas.microsoft.com/office/powerpoint/2010/main" val="37132793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Calibri" panose="020F0502020204030204" pitchFamily="34" charset="0"/>
              </a:rPr>
              <a:t>Engaging the community in their health care will help us create solutions to meet the challenges we face in providing culturally and linguistically appropriate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Calibri" panose="020F0502020204030204" pitchFamily="34" charset="0"/>
              </a:rPr>
              <a:t>Discussion Question- How do we engage the community in their healthcare within our area?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61</a:t>
            </a:fld>
            <a:endParaRPr lang="en-US"/>
          </a:p>
        </p:txBody>
      </p:sp>
    </p:spTree>
    <p:extLst>
      <p:ext uri="{BB962C8B-B14F-4D97-AF65-F5344CB8AC3E}">
        <p14:creationId xmlns:p14="http://schemas.microsoft.com/office/powerpoint/2010/main" val="20373954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These are six generalized steps to engage communities. These steps can be adapted to fit the culture and demographics of your response area.</a:t>
            </a:r>
          </a:p>
          <a:p>
            <a:endParaRPr lang="en-US" sz="1100" dirty="0">
              <a:latin typeface="+mn-lt"/>
            </a:endParaRPr>
          </a:p>
          <a:p>
            <a:pPr marL="0" marR="0">
              <a:lnSpc>
                <a:spcPct val="107000"/>
              </a:lnSpc>
              <a:spcBef>
                <a:spcPts val="0"/>
              </a:spcBef>
              <a:spcAft>
                <a:spcPts val="800"/>
              </a:spcAft>
            </a:pPr>
            <a:r>
              <a:rPr lang="en-US" sz="1100" b="1" dirty="0">
                <a:effectLst/>
                <a:latin typeface="+mn-lt"/>
                <a:ea typeface="Calibri" panose="020F0502020204030204" pitchFamily="34" charset="0"/>
                <a:cs typeface="Calibri" panose="020F0502020204030204" pitchFamily="34" charset="0"/>
              </a:rPr>
              <a:t>Six Steps to Community Engagement</a:t>
            </a:r>
            <a:endParaRPr lang="en-US" sz="11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a:effectLst/>
                <a:latin typeface="+mn-lt"/>
                <a:ea typeface="Calibri" panose="020F0502020204030204" pitchFamily="34" charset="0"/>
                <a:cs typeface="Calibri" panose="020F0502020204030204" pitchFamily="34" charset="0"/>
              </a:rPr>
              <a:t>Go into the community and establish relationships, build trust, work with formal and informal leadership, and seek commitment from community organizations and leaders to create processes for mobilizing the community.</a:t>
            </a:r>
            <a:endParaRPr lang="en-US" sz="11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a:effectLst/>
                <a:latin typeface="+mn-lt"/>
                <a:ea typeface="Calibri" panose="020F0502020204030204" pitchFamily="34" charset="0"/>
                <a:cs typeface="Calibri" panose="020F0502020204030204" pitchFamily="34" charset="0"/>
              </a:rPr>
              <a:t>Remember and accept that community self-determination is the responsibility and right of all people who comprise a community.</a:t>
            </a:r>
            <a:endParaRPr lang="en-US" sz="1100" dirty="0">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100" dirty="0">
                <a:effectLst/>
                <a:latin typeface="+mn-lt"/>
                <a:ea typeface="Calibri" panose="020F0502020204030204" pitchFamily="34" charset="0"/>
                <a:cs typeface="Calibri" panose="020F0502020204030204" pitchFamily="34" charset="0"/>
              </a:rPr>
              <a:t>All aspects of community engagement must recognize and respect community diversity. Awareness of the various cultures of a community and other factors of diversity must be paramount in designing and implementing community engagement approaches.</a:t>
            </a:r>
            <a:endParaRPr lang="en-US" sz="1100" dirty="0">
              <a:effectLst/>
              <a:latin typeface="+mn-lt"/>
              <a:ea typeface="Calibri" panose="020F0502020204030204" pitchFamily="34" charset="0"/>
              <a:cs typeface="Times New Roman" panose="02020603050405020304" pitchFamily="18" charset="0"/>
            </a:endParaRPr>
          </a:p>
          <a:p>
            <a:endParaRPr lang="en-US" sz="1100" dirty="0">
              <a:latin typeface="+mn-lt"/>
            </a:endParaRPr>
          </a:p>
          <a:p>
            <a:endParaRPr lang="en-US" sz="1100" dirty="0">
              <a:latin typeface="+mn-lt"/>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62</a:t>
            </a:fld>
            <a:endParaRPr lang="en-US"/>
          </a:p>
        </p:txBody>
      </p:sp>
    </p:spTree>
    <p:extLst>
      <p:ext uri="{BB962C8B-B14F-4D97-AF65-F5344CB8AC3E}">
        <p14:creationId xmlns:p14="http://schemas.microsoft.com/office/powerpoint/2010/main" val="14353619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Six Steps to Community Engagement</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50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4. Community engagement can only be sustained by identifying and mobilizing community assets, and by developing capacities and resources for community health decisions and action.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50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5. An engaging organization or individual change agent must be prepared to release control of actions or interventions to the community and be flexible enough to meet the changing needs of the community.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50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6. Community collaboration requires long-term commitment by the engaging organization and its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a:p>
            <a:r>
              <a:rPr lang="en-US" sz="1100" dirty="0"/>
              <a:t>Discussion Question- How can we utilize these steps in our community?</a:t>
            </a:r>
          </a:p>
        </p:txBody>
      </p:sp>
      <p:sp>
        <p:nvSpPr>
          <p:cNvPr id="4" name="Slide Number Placeholder 3"/>
          <p:cNvSpPr>
            <a:spLocks noGrp="1"/>
          </p:cNvSpPr>
          <p:nvPr>
            <p:ph type="sldNum" sz="quarter" idx="5"/>
          </p:nvPr>
        </p:nvSpPr>
        <p:spPr/>
        <p:txBody>
          <a:bodyPr/>
          <a:lstStyle/>
          <a:p>
            <a:fld id="{0EA57990-0BBB-4A92-9137-39EC4F02772D}" type="slidenum">
              <a:rPr lang="en-US" smtClean="0"/>
              <a:t>63</a:t>
            </a:fld>
            <a:endParaRPr lang="en-US"/>
          </a:p>
        </p:txBody>
      </p:sp>
    </p:spTree>
    <p:extLst>
      <p:ext uri="{BB962C8B-B14F-4D97-AF65-F5344CB8AC3E}">
        <p14:creationId xmlns:p14="http://schemas.microsoft.com/office/powerpoint/2010/main" val="24046933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Culturally and Linguistically Appropriate Services (CLAS): The CLAS standards offer approaches to Governance, Leadership, and Workforce; Communication and Language Assistance; and Engagement, Continuous Improvement and Accountability</a:t>
            </a:r>
          </a:p>
          <a:p>
            <a:pPr marR="0" lvl="0">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The CLAS standards present an approach that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Promoting culturally and linguistically appropriate services in policy and practices, recruitment and leadership, and workforce development.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Offering language assistance and providing easy to understand materials in languages commonly used in the area.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 Assessing the organization's culturally and linguistically appropriate services through data collection and evaluation.</a:t>
            </a:r>
          </a:p>
          <a:p>
            <a:pPr marL="800100" marR="0" lvl="1" indent="-342900">
              <a:lnSpc>
                <a:spcPct val="107000"/>
              </a:lnSpc>
              <a:spcBef>
                <a:spcPts val="0"/>
              </a:spcBef>
              <a:spcAft>
                <a:spcPts val="800"/>
              </a:spcAft>
              <a:buFont typeface="Arial" panose="020B0604020202020204" pitchFamily="34" charset="0"/>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A57990-0BBB-4A92-9137-39EC4F02772D}" type="slidenum">
              <a:rPr lang="en-US" smtClean="0"/>
              <a:t>64</a:t>
            </a:fld>
            <a:endParaRPr lang="en-US"/>
          </a:p>
        </p:txBody>
      </p:sp>
    </p:spTree>
    <p:extLst>
      <p:ext uri="{BB962C8B-B14F-4D97-AF65-F5344CB8AC3E}">
        <p14:creationId xmlns:p14="http://schemas.microsoft.com/office/powerpoint/2010/main" val="4462526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Provider Actions – Reducing disparities in health care and outcomes is a national and state priority.</a:t>
            </a:r>
          </a:p>
          <a:p>
            <a:pPr marR="0" lvl="0">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Various efforts are underway to improve: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Cultural competency awareness through training in medical education programs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Data collection and research methodologies among underserved communities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Arial" panose="020B0604020202020204" pitchFamily="34" charset="0"/>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The number and availability of culturally diverse health care providers and administrators.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65</a:t>
            </a:fld>
            <a:endParaRPr lang="en-US"/>
          </a:p>
        </p:txBody>
      </p:sp>
    </p:spTree>
    <p:extLst>
      <p:ext uri="{BB962C8B-B14F-4D97-AF65-F5344CB8AC3E}">
        <p14:creationId xmlns:p14="http://schemas.microsoft.com/office/powerpoint/2010/main" val="14235360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Provider Actions – Reducing disparities in health care and outcomes is a national and state priority.</a:t>
            </a:r>
          </a:p>
          <a:p>
            <a:pPr marR="0" lvl="0">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Individuals involved at all levels of health care can take steps to improve the quality of care provided to culturally diverse patients.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Patient-centered, individualized care is crucial to effective treatment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Asking the right questions can help facilitate the process.</a:t>
            </a:r>
          </a:p>
          <a:p>
            <a:pPr marL="457200" lvl="1" indent="0">
              <a:lnSpc>
                <a:spcPct val="107000"/>
              </a:lnSpc>
              <a:spcAft>
                <a:spcPts val="800"/>
              </a:spcAft>
              <a:buFont typeface="Arial" panose="020B0604020202020204" pitchFamily="34" charset="0"/>
              <a:buNone/>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457200" lvl="1" indent="0">
              <a:lnSpc>
                <a:spcPct val="107000"/>
              </a:lnSpc>
              <a:spcAft>
                <a:spcPts val="800"/>
              </a:spcAft>
              <a:buFont typeface="Arial" panose="020B0604020202020204" pitchFamily="34" charset="0"/>
              <a:buNone/>
            </a:pPr>
            <a:r>
              <a:rPr lang="en-US" sz="1100" dirty="0">
                <a:effectLst/>
                <a:latin typeface="Calibri" panose="020F0502020204030204" pitchFamily="34" charset="0"/>
                <a:ea typeface="Calibri" panose="020F0502020204030204" pitchFamily="34" charset="0"/>
                <a:cs typeface="Calibri" panose="020F0502020204030204" pitchFamily="34" charset="0"/>
              </a:rPr>
              <a:t>Discussion question- What are the right questions to ask the people we serve?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66</a:t>
            </a:fld>
            <a:endParaRPr lang="en-US"/>
          </a:p>
        </p:txBody>
      </p:sp>
    </p:spTree>
    <p:extLst>
      <p:ext uri="{BB962C8B-B14F-4D97-AF65-F5344CB8AC3E}">
        <p14:creationId xmlns:p14="http://schemas.microsoft.com/office/powerpoint/2010/main" val="16428091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Calibri" panose="020F0502020204030204" pitchFamily="34" charset="0"/>
              </a:rPr>
              <a:t>Provider Actions – Reducing disparities in health care and outcomes is a national and state priority.</a:t>
            </a:r>
          </a:p>
          <a:p>
            <a:pPr marR="0" lvl="0">
              <a:lnSpc>
                <a:spcPct val="107000"/>
              </a:lnSpc>
              <a:spcBef>
                <a:spcPts val="0"/>
              </a:spcBef>
              <a:spcAft>
                <a:spcPts val="0"/>
              </a:spcAft>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Patients who see positive characteristics in their providers (such as being thorough, understanding, responsive and respectful) are more likely to seek treatment and follow medical advice.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Patients with higher levels of trust are more satisfied with the patient- provider relationship.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This higher level of trust fosters: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07000"/>
              </a:lnSpc>
              <a:buSzPts val="1200"/>
              <a:buFont typeface="Arial" panose="020B0604020202020204" pitchFamily="34" charset="0"/>
              <a:buChar char="•"/>
            </a:pPr>
            <a:r>
              <a:rPr lang="en-US" sz="1100" spc="-5" dirty="0">
                <a:effectLst/>
                <a:latin typeface="Calibri" panose="020F0502020204030204" pitchFamily="34" charset="0"/>
                <a:ea typeface="Calibri" panose="020F0502020204030204" pitchFamily="34" charset="0"/>
                <a:cs typeface="Calibri" panose="020F0502020204030204" pitchFamily="34" charset="0"/>
              </a:rPr>
              <a:t>Increased patient participation in their care</a:t>
            </a: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07000"/>
              </a:lnSpc>
              <a:buSzPts val="1200"/>
              <a:buFont typeface="Arial" panose="020B0604020202020204" pitchFamily="34" charset="0"/>
              <a:buChar char="•"/>
            </a:pPr>
            <a:r>
              <a:rPr lang="en-US" sz="1100" spc="-5" dirty="0">
                <a:effectLst/>
                <a:latin typeface="Calibri" panose="020F0502020204030204" pitchFamily="34" charset="0"/>
                <a:ea typeface="Calibri" panose="020F0502020204030204" pitchFamily="34" charset="0"/>
                <a:cs typeface="Calibri" panose="020F0502020204030204" pitchFamily="34" charset="0"/>
              </a:rPr>
              <a:t>Reduced appointment cancellations and no-shows</a:t>
            </a: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07000"/>
              </a:lnSpc>
              <a:buSzPts val="1200"/>
              <a:buFont typeface="Arial" panose="020B0604020202020204" pitchFamily="34" charset="0"/>
              <a:buChar char="•"/>
            </a:pPr>
            <a:r>
              <a:rPr lang="en-US" sz="1100" spc="-5" dirty="0">
                <a:effectLst/>
                <a:latin typeface="Calibri" panose="020F0502020204030204" pitchFamily="34" charset="0"/>
                <a:ea typeface="Calibri" panose="020F0502020204030204" pitchFamily="34" charset="0"/>
                <a:cs typeface="Calibri" panose="020F0502020204030204" pitchFamily="34" charset="0"/>
              </a:rPr>
              <a:t>Improved health outcomes</a:t>
            </a: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07000"/>
              </a:lnSpc>
              <a:spcAft>
                <a:spcPts val="800"/>
              </a:spcAft>
              <a:buSzPts val="1200"/>
              <a:buFont typeface="Arial" panose="020B0604020202020204" pitchFamily="34" charset="0"/>
              <a:buChar char="•"/>
            </a:pPr>
            <a:r>
              <a:rPr lang="en-US" sz="1100" spc="-5" dirty="0">
                <a:effectLst/>
                <a:latin typeface="Calibri" panose="020F0502020204030204" pitchFamily="34" charset="0"/>
                <a:ea typeface="Calibri" panose="020F0502020204030204" pitchFamily="34" charset="0"/>
                <a:cs typeface="Calibri" panose="020F0502020204030204" pitchFamily="34" charset="0"/>
              </a:rPr>
              <a:t>Improved patient safety</a:t>
            </a:r>
            <a:endParaRPr lang="en-US" sz="1100" dirty="0"/>
          </a:p>
        </p:txBody>
      </p:sp>
      <p:sp>
        <p:nvSpPr>
          <p:cNvPr id="4" name="Slide Number Placeholder 3"/>
          <p:cNvSpPr>
            <a:spLocks noGrp="1"/>
          </p:cNvSpPr>
          <p:nvPr>
            <p:ph type="sldNum" sz="quarter" idx="5"/>
          </p:nvPr>
        </p:nvSpPr>
        <p:spPr/>
        <p:txBody>
          <a:bodyPr/>
          <a:lstStyle/>
          <a:p>
            <a:fld id="{0EA57990-0BBB-4A92-9137-39EC4F02772D}" type="slidenum">
              <a:rPr lang="en-US" smtClean="0"/>
              <a:t>67</a:t>
            </a:fld>
            <a:endParaRPr lang="en-US"/>
          </a:p>
        </p:txBody>
      </p:sp>
    </p:spTree>
    <p:extLst>
      <p:ext uri="{BB962C8B-B14F-4D97-AF65-F5344CB8AC3E}">
        <p14:creationId xmlns:p14="http://schemas.microsoft.com/office/powerpoint/2010/main" val="1777023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Calibri" panose="020F0502020204030204" pitchFamily="34" charset="0"/>
              </a:rPr>
              <a:t>Population data presented by race and ethnicity has contributed to making health disparities a priority in our state and the nation. Washington State data reveal that there are differences in health outcomes for racial, ethnic, and cultural groups when compared to white people.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68</a:t>
            </a:fld>
            <a:endParaRPr lang="en-US"/>
          </a:p>
        </p:txBody>
      </p:sp>
    </p:spTree>
    <p:extLst>
      <p:ext uri="{BB962C8B-B14F-4D97-AF65-F5344CB8AC3E}">
        <p14:creationId xmlns:p14="http://schemas.microsoft.com/office/powerpoint/2010/main" val="8317999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spc="-5" dirty="0">
                <a:effectLst/>
                <a:latin typeface="Calibri" panose="020F0502020204030204" pitchFamily="34" charset="0"/>
                <a:ea typeface="Calibri" panose="020F0502020204030204" pitchFamily="34" charset="0"/>
                <a:cs typeface="Calibri" panose="020F0502020204030204" pitchFamily="34" charset="0"/>
              </a:rPr>
              <a:t>The Washington State</a:t>
            </a:r>
            <a:r>
              <a:rPr lang="en-US" sz="1100" spc="-20" dirty="0">
                <a:effectLst/>
                <a:latin typeface="Calibri" panose="020F0502020204030204" pitchFamily="34" charset="0"/>
                <a:ea typeface="Calibri" panose="020F0502020204030204" pitchFamily="34" charset="0"/>
                <a:cs typeface="Calibri" panose="020F0502020204030204" pitchFamily="34" charset="0"/>
              </a:rPr>
              <a:t> </a:t>
            </a:r>
            <a:r>
              <a:rPr lang="en-US" sz="1100" spc="-5" dirty="0">
                <a:effectLst/>
                <a:latin typeface="Calibri" panose="020F0502020204030204" pitchFamily="34" charset="0"/>
                <a:ea typeface="Calibri" panose="020F0502020204030204" pitchFamily="34" charset="0"/>
                <a:cs typeface="Calibri" panose="020F0502020204030204" pitchFamily="34" charset="0"/>
              </a:rPr>
              <a:t>Department</a:t>
            </a:r>
            <a:r>
              <a:rPr lang="en-US" sz="1100" spc="-20" dirty="0">
                <a:effectLst/>
                <a:latin typeface="Calibri" panose="020F0502020204030204" pitchFamily="34" charset="0"/>
                <a:ea typeface="Calibri" panose="020F0502020204030204" pitchFamily="34" charset="0"/>
                <a:cs typeface="Calibri" panose="020F0502020204030204" pitchFamily="34" charset="0"/>
              </a:rPr>
              <a:t> </a:t>
            </a:r>
            <a:r>
              <a:rPr lang="en-US" sz="1100" spc="-5" dirty="0">
                <a:effectLst/>
                <a:latin typeface="Calibri" panose="020F0502020204030204" pitchFamily="34" charset="0"/>
                <a:ea typeface="Calibri" panose="020F0502020204030204" pitchFamily="34" charset="0"/>
                <a:cs typeface="Calibri" panose="020F0502020204030204" pitchFamily="34" charset="0"/>
              </a:rPr>
              <a:t>of</a:t>
            </a:r>
            <a:r>
              <a:rPr lang="en-US" sz="1100" spc="-20" dirty="0">
                <a:effectLst/>
                <a:latin typeface="Calibri" panose="020F0502020204030204" pitchFamily="34" charset="0"/>
                <a:ea typeface="Calibri" panose="020F0502020204030204" pitchFamily="34" charset="0"/>
                <a:cs typeface="Calibri" panose="020F0502020204030204" pitchFamily="34" charset="0"/>
              </a:rPr>
              <a:t> </a:t>
            </a:r>
            <a:r>
              <a:rPr lang="en-US" sz="1100" spc="-5" dirty="0">
                <a:effectLst/>
                <a:latin typeface="Calibri" panose="020F0502020204030204" pitchFamily="34" charset="0"/>
                <a:ea typeface="Calibri" panose="020F0502020204030204" pitchFamily="34" charset="0"/>
                <a:cs typeface="Calibri" panose="020F0502020204030204" pitchFamily="34" charset="0"/>
              </a:rPr>
              <a:t>Health</a:t>
            </a:r>
            <a:r>
              <a:rPr lang="en-US" sz="1100" spc="-20" dirty="0">
                <a:effectLst/>
                <a:latin typeface="Calibri" panose="020F0502020204030204" pitchFamily="34" charset="0"/>
                <a:ea typeface="Calibri" panose="020F0502020204030204" pitchFamily="34" charset="0"/>
                <a:cs typeface="Calibri" panose="020F0502020204030204" pitchFamily="34" charset="0"/>
              </a:rPr>
              <a:t> </a:t>
            </a:r>
            <a:r>
              <a:rPr lang="en-US" sz="1100" spc="-5" dirty="0">
                <a:effectLst/>
                <a:latin typeface="Calibri" panose="020F0502020204030204" pitchFamily="34" charset="0"/>
                <a:ea typeface="Calibri" panose="020F0502020204030204" pitchFamily="34" charset="0"/>
                <a:cs typeface="Calibri" panose="020F0502020204030204" pitchFamily="34" charset="0"/>
              </a:rPr>
              <a:t>(DOH)</a:t>
            </a:r>
            <a:r>
              <a:rPr lang="en-US" sz="1100" spc="-20" dirty="0">
                <a:effectLst/>
                <a:latin typeface="Calibri" panose="020F0502020204030204" pitchFamily="34" charset="0"/>
                <a:ea typeface="Calibri" panose="020F0502020204030204" pitchFamily="34" charset="0"/>
                <a:cs typeface="Calibri" panose="020F0502020204030204" pitchFamily="34" charset="0"/>
              </a:rPr>
              <a:t> </a:t>
            </a:r>
            <a:r>
              <a:rPr lang="en-US" sz="1100" spc="-5" dirty="0">
                <a:effectLst/>
                <a:latin typeface="Calibri" panose="020F0502020204030204" pitchFamily="34" charset="0"/>
                <a:ea typeface="Calibri" panose="020F0502020204030204" pitchFamily="34" charset="0"/>
                <a:cs typeface="Calibri" panose="020F0502020204030204" pitchFamily="34" charset="0"/>
              </a:rPr>
              <a:t>collects</a:t>
            </a:r>
            <a:r>
              <a:rPr lang="en-US" sz="1100" spc="-20" dirty="0">
                <a:effectLst/>
                <a:latin typeface="Calibri" panose="020F0502020204030204" pitchFamily="34" charset="0"/>
                <a:ea typeface="Calibri" panose="020F0502020204030204" pitchFamily="34" charset="0"/>
                <a:cs typeface="Calibri" panose="020F0502020204030204" pitchFamily="34" charset="0"/>
              </a:rPr>
              <a:t> </a:t>
            </a:r>
            <a:r>
              <a:rPr lang="en-US" sz="1100" spc="-5" dirty="0">
                <a:effectLst/>
                <a:latin typeface="Calibri" panose="020F0502020204030204" pitchFamily="34" charset="0"/>
                <a:ea typeface="Calibri" panose="020F0502020204030204" pitchFamily="34" charset="0"/>
                <a:cs typeface="Calibri" panose="020F0502020204030204" pitchFamily="34" charset="0"/>
              </a:rPr>
              <a:t>and</a:t>
            </a:r>
            <a:r>
              <a:rPr lang="en-US" sz="1100" spc="-20" dirty="0">
                <a:effectLst/>
                <a:latin typeface="Calibri" panose="020F0502020204030204" pitchFamily="34" charset="0"/>
                <a:ea typeface="Calibri" panose="020F0502020204030204" pitchFamily="34" charset="0"/>
                <a:cs typeface="Calibri" panose="020F0502020204030204" pitchFamily="34" charset="0"/>
              </a:rPr>
              <a:t> </a:t>
            </a:r>
            <a:r>
              <a:rPr lang="en-US" sz="1100" spc="-5" dirty="0">
                <a:effectLst/>
                <a:latin typeface="Calibri" panose="020F0502020204030204" pitchFamily="34" charset="0"/>
                <a:ea typeface="Calibri" panose="020F0502020204030204" pitchFamily="34" charset="0"/>
                <a:cs typeface="Calibri" panose="020F0502020204030204" pitchFamily="34" charset="0"/>
              </a:rPr>
              <a:t>uses</a:t>
            </a:r>
            <a:r>
              <a:rPr lang="en-US" sz="1100" spc="-20" dirty="0">
                <a:effectLst/>
                <a:latin typeface="Calibri" panose="020F0502020204030204" pitchFamily="34" charset="0"/>
                <a:ea typeface="Calibri" panose="020F0502020204030204" pitchFamily="34" charset="0"/>
                <a:cs typeface="Calibri" panose="020F0502020204030204" pitchFamily="34" charset="0"/>
              </a:rPr>
              <a:t> </a:t>
            </a:r>
            <a:r>
              <a:rPr lang="en-US" sz="1100" spc="-5" dirty="0">
                <a:effectLst/>
                <a:latin typeface="Calibri" panose="020F0502020204030204" pitchFamily="34" charset="0"/>
                <a:ea typeface="Calibri" panose="020F0502020204030204" pitchFamily="34" charset="0"/>
                <a:cs typeface="Calibri" panose="020F0502020204030204" pitchFamily="34" charset="0"/>
              </a:rPr>
              <a:t>health-related</a:t>
            </a:r>
            <a:r>
              <a:rPr lang="en-US" sz="1100" spc="-20" dirty="0">
                <a:effectLst/>
                <a:latin typeface="Calibri" panose="020F0502020204030204" pitchFamily="34" charset="0"/>
                <a:ea typeface="Calibri" panose="020F0502020204030204" pitchFamily="34" charset="0"/>
                <a:cs typeface="Calibri" panose="020F0502020204030204" pitchFamily="34" charset="0"/>
              </a:rPr>
              <a:t> </a:t>
            </a:r>
            <a:r>
              <a:rPr lang="en-US" sz="1100" spc="-5" dirty="0">
                <a:effectLst/>
                <a:latin typeface="Calibri" panose="020F0502020204030204" pitchFamily="34" charset="0"/>
                <a:ea typeface="Calibri" panose="020F0502020204030204" pitchFamily="34" charset="0"/>
                <a:cs typeface="Calibri" panose="020F0502020204030204" pitchFamily="34" charset="0"/>
              </a:rPr>
              <a:t>data</a:t>
            </a:r>
            <a:r>
              <a:rPr lang="en-US" sz="1100" spc="-20" dirty="0">
                <a:effectLst/>
                <a:latin typeface="Calibri" panose="020F0502020204030204" pitchFamily="34" charset="0"/>
                <a:ea typeface="Calibri" panose="020F0502020204030204" pitchFamily="34" charset="0"/>
                <a:cs typeface="Calibri" panose="020F0502020204030204" pitchFamily="34" charset="0"/>
              </a:rPr>
              <a:t> </a:t>
            </a:r>
            <a:r>
              <a:rPr lang="en-US" sz="1100" spc="-5" dirty="0">
                <a:effectLst/>
                <a:latin typeface="Calibri" panose="020F0502020204030204" pitchFamily="34" charset="0"/>
                <a:ea typeface="Calibri" panose="020F0502020204030204" pitchFamily="34" charset="0"/>
                <a:cs typeface="Calibri" panose="020F0502020204030204" pitchFamily="34" charset="0"/>
              </a:rPr>
              <a:t>to measure the quality and accessibility of healthcare in the state. Current data can be found in several locations. Reviewing these data sites provides an opportunity to access current and relevant data specific to your local area. The following slides will show you how to access this information. </a:t>
            </a: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69</a:t>
            </a:fld>
            <a:endParaRPr lang="en-US"/>
          </a:p>
        </p:txBody>
      </p:sp>
    </p:spTree>
    <p:extLst>
      <p:ext uri="{BB962C8B-B14F-4D97-AF65-F5344CB8AC3E}">
        <p14:creationId xmlns:p14="http://schemas.microsoft.com/office/powerpoint/2010/main" val="3215868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EA4DC-B941-2246-7798-D2DD40FBD2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38F4DD-5DF6-6D9D-FC80-B688D1DBC6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45DDF3-42B6-8792-87ED-342B2221224A}"/>
              </a:ext>
            </a:extLst>
          </p:cNvPr>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100" spc="-5" dirty="0">
                <a:effectLst/>
                <a:latin typeface="Calibri" panose="020F0502020204030204" pitchFamily="34" charset="0"/>
                <a:ea typeface="Calibri" panose="020F0502020204030204" pitchFamily="34" charset="0"/>
                <a:cs typeface="Times New Roman" panose="02020603050405020304" pitchFamily="18" charset="0"/>
              </a:rPr>
              <a:t>How does bias impact patient care and patient outcomes?</a:t>
            </a:r>
          </a:p>
          <a:p>
            <a:pPr marL="0" marR="0" lvl="0" indent="0">
              <a:lnSpc>
                <a:spcPct val="107000"/>
              </a:lnSpc>
              <a:spcBef>
                <a:spcPts val="0"/>
              </a:spcBef>
              <a:spcAft>
                <a:spcPts val="0"/>
              </a:spcAft>
              <a:buFont typeface="+mj-lt"/>
              <a:buNone/>
            </a:pP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100" spc="-5" dirty="0">
                <a:effectLst/>
                <a:latin typeface="Calibri" panose="020F0502020204030204" pitchFamily="34" charset="0"/>
                <a:ea typeface="Calibri" panose="020F0502020204030204" pitchFamily="34" charset="0"/>
                <a:cs typeface="Times New Roman" panose="02020603050405020304" pitchFamily="18" charset="0"/>
              </a:rPr>
              <a:t>The definition of bias-</a:t>
            </a:r>
          </a:p>
          <a:p>
            <a:pPr marL="0" marR="0" lvl="0" indent="0">
              <a:lnSpc>
                <a:spcPct val="107000"/>
              </a:lnSpc>
              <a:spcBef>
                <a:spcPts val="0"/>
              </a:spcBef>
              <a:spcAft>
                <a:spcPts val="0"/>
              </a:spcAft>
              <a:buFont typeface="+mj-lt"/>
              <a:buNone/>
            </a:pP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Bias</a:t>
            </a:r>
            <a:r>
              <a:rPr lang="en-US" sz="1100" dirty="0">
                <a:effectLst/>
                <a:latin typeface="Calibri" panose="020F0502020204030204" pitchFamily="34" charset="0"/>
                <a:ea typeface="Calibri" panose="020F0502020204030204" pitchFamily="34" charset="0"/>
                <a:cs typeface="Times New Roman" panose="02020603050405020304" pitchFamily="18" charset="0"/>
              </a:rPr>
              <a:t>: Attitudes, behaviors, and actions that are prejudiced in favor of or against one person or group compared to another.</a:t>
            </a:r>
          </a:p>
          <a:p>
            <a:pPr marL="0" marR="0" indent="0">
              <a:lnSpc>
                <a:spcPct val="107000"/>
              </a:lnSpc>
              <a:spcBef>
                <a:spcPts val="0"/>
              </a:spcBef>
              <a:spcAft>
                <a:spcPts val="800"/>
              </a:spcAft>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definitions of explicit and implicit bias-</a:t>
            </a:r>
          </a:p>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Explicit biases</a:t>
            </a:r>
            <a:r>
              <a:rPr lang="en-US" sz="1100" dirty="0">
                <a:effectLst/>
                <a:latin typeface="Calibri" panose="020F0502020204030204" pitchFamily="34" charset="0"/>
                <a:ea typeface="Calibri" panose="020F0502020204030204" pitchFamily="34" charset="0"/>
                <a:cs typeface="Times New Roman" panose="02020603050405020304" pitchFamily="18" charset="0"/>
              </a:rPr>
              <a:t>: A form of bias that occurs intentionally and affects the attitudes and assumptions that we acknowledge as part of our personal belief systems, can be assessed directly by means of self-report.</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Implicit biases</a:t>
            </a:r>
            <a:r>
              <a:rPr lang="en-US" sz="1100" dirty="0">
                <a:effectLst/>
                <a:latin typeface="Calibri" panose="020F0502020204030204" pitchFamily="34" charset="0"/>
                <a:ea typeface="Calibri" panose="020F0502020204030204" pitchFamily="34" charset="0"/>
                <a:cs typeface="Times New Roman" panose="02020603050405020304" pitchFamily="18" charset="0"/>
              </a:rPr>
              <a:t>: A form of bias that occurs automatically and unintentionally, that nevertheless affects judgments, decisions, and behaviors. Including attitudes and beliefs about race, ethnicity, age, ability, gender, or other characteristics that operate outside our conscious awareness and can be measured only indirectly.</a:t>
            </a:r>
          </a:p>
          <a:p>
            <a:pPr marL="0" marR="0">
              <a:lnSpc>
                <a:spcPct val="107000"/>
              </a:lnSpc>
              <a:spcBef>
                <a:spcPts val="0"/>
              </a:spcBef>
              <a:spcAft>
                <a:spcPts val="800"/>
              </a:spcAft>
            </a:pPr>
            <a:endParaRPr lang="en-US" sz="1100" spc="-5"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1878FB3-6FF6-362A-5951-3C3EDD4EF70C}"/>
              </a:ext>
            </a:extLst>
          </p:cNvPr>
          <p:cNvSpPr>
            <a:spLocks noGrp="1"/>
          </p:cNvSpPr>
          <p:nvPr>
            <p:ph type="sldNum" sz="quarter" idx="5"/>
          </p:nvPr>
        </p:nvSpPr>
        <p:spPr/>
        <p:txBody>
          <a:bodyPr/>
          <a:lstStyle/>
          <a:p>
            <a:fld id="{0EA57990-0BBB-4A92-9137-39EC4F02772D}" type="slidenum">
              <a:rPr lang="en-US" smtClean="0"/>
              <a:t>7</a:t>
            </a:fld>
            <a:endParaRPr lang="en-US"/>
          </a:p>
        </p:txBody>
      </p:sp>
    </p:spTree>
    <p:extLst>
      <p:ext uri="{BB962C8B-B14F-4D97-AF65-F5344CB8AC3E}">
        <p14:creationId xmlns:p14="http://schemas.microsoft.com/office/powerpoint/2010/main" val="40384129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Washington Tracking Network (WTN) | Washington State Department of Health   </a:t>
            </a:r>
            <a:r>
              <a:rPr lang="en-US" sz="1100" dirty="0">
                <a:effectLst/>
                <a:latin typeface="Calibri" panose="020F0502020204030204" pitchFamily="34" charset="0"/>
                <a:ea typeface="Calibri" panose="020F0502020204030204" pitchFamily="34" charset="0"/>
                <a:cs typeface="Times New Roman" panose="02020603050405020304" pitchFamily="18" charset="0"/>
              </a:rPr>
              <a:t>WTN is a public facing data and dashboard portal intended to aid a variety of audiences in program planning, evaluation, surveillance, and many other public health efforts. Tools are supported by the Environmental Health Division and managed by individual programs overseeing the data topic areas specific to each dashboard.  </a:t>
            </a: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70</a:t>
            </a:fld>
            <a:endParaRPr lang="en-US"/>
          </a:p>
        </p:txBody>
      </p:sp>
    </p:spTree>
    <p:extLst>
      <p:ext uri="{BB962C8B-B14F-4D97-AF65-F5344CB8AC3E}">
        <p14:creationId xmlns:p14="http://schemas.microsoft.com/office/powerpoint/2010/main" val="8452766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Washington Tracking Network (WTN) | Washington State Department of Health</a:t>
            </a:r>
            <a:r>
              <a:rPr lang="en-US" sz="1100" u="sng" spc="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u="sng" spc="-5" dirty="0">
                <a:solidFill>
                  <a:srgbClr val="0563C1"/>
                </a:solidFill>
                <a:effectLst/>
                <a:latin typeface="Calibri" panose="020F0502020204030204" pitchFamily="34" charset="0"/>
                <a:ea typeface="Arial" panose="020B0604020202020204" pitchFamily="34" charset="0"/>
                <a:cs typeface="Calibri" panose="020F0502020204030204" pitchFamily="34" charset="0"/>
                <a:hlinkClick r:id="rId4"/>
              </a:rPr>
              <a:t>Dashboards</a:t>
            </a:r>
            <a:r>
              <a:rPr lang="en-US" sz="1100" spc="-5" dirty="0">
                <a:effectLst/>
                <a:latin typeface="Calibri" panose="020F0502020204030204" pitchFamily="34" charset="0"/>
                <a:ea typeface="Arial" panose="020B0604020202020204" pitchFamily="34" charset="0"/>
                <a:cs typeface="Calibri" panose="020F0502020204030204" pitchFamily="34" charset="0"/>
              </a:rPr>
              <a:t>: Data dashboards provide an interactive way to explore public health and environmental data. Most dashboards have filters for easily selecting the measure, geography, and timeframe of interest. Data can be viewed as a map or as trends over time and are available for download.  </a:t>
            </a:r>
            <a:endParaRPr lang="en-US" sz="1100" spc="-5" dirty="0">
              <a:effectLst/>
              <a:latin typeface="Calibri" panose="020F050202020403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71</a:t>
            </a:fld>
            <a:endParaRPr lang="en-US"/>
          </a:p>
        </p:txBody>
      </p:sp>
    </p:spTree>
    <p:extLst>
      <p:ext uri="{BB962C8B-B14F-4D97-AF65-F5344CB8AC3E}">
        <p14:creationId xmlns:p14="http://schemas.microsoft.com/office/powerpoint/2010/main" val="34781770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spc="-5" dirty="0">
                <a:effectLst/>
                <a:latin typeface="Calibri" panose="020F0502020204030204" pitchFamily="34" charset="0"/>
                <a:ea typeface="Arial" panose="020B0604020202020204" pitchFamily="34" charset="0"/>
                <a:cs typeface="Calibri" panose="020F0502020204030204" pitchFamily="34" charset="0"/>
              </a:rPr>
              <a:t>Each rank represents about 10% of the communities. For example, if your community is ranked 7 for health disparities, it means that 60% of the communities in Washington State have a lower level of health disparity and 30% have a greater level of disparity.</a:t>
            </a:r>
          </a:p>
          <a:p>
            <a:r>
              <a:rPr lang="en-US" sz="1100" spc="-5" dirty="0">
                <a:effectLst/>
                <a:latin typeface="Calibri" panose="020F0502020204030204" pitchFamily="34" charset="0"/>
                <a:ea typeface="Arial" panose="020B0604020202020204" pitchFamily="34" charset="0"/>
                <a:cs typeface="Calibri" panose="020F0502020204030204" pitchFamily="34" charset="0"/>
              </a:rPr>
              <a:t> </a:t>
            </a:r>
          </a:p>
          <a:p>
            <a:r>
              <a:rPr lang="en-US" sz="1100" spc="-5" dirty="0">
                <a:effectLst/>
                <a:latin typeface="Calibri" panose="020F0502020204030204" pitchFamily="34" charset="0"/>
                <a:cs typeface="Calibri" panose="020F0502020204030204" pitchFamily="34" charset="0"/>
              </a:rPr>
              <a:t>Discussion Question- How is your community ranked for health disparities?</a:t>
            </a:r>
            <a:endParaRPr lang="en-US" sz="1100" dirty="0"/>
          </a:p>
        </p:txBody>
      </p:sp>
      <p:sp>
        <p:nvSpPr>
          <p:cNvPr id="4" name="Slide Number Placeholder 3"/>
          <p:cNvSpPr>
            <a:spLocks noGrp="1"/>
          </p:cNvSpPr>
          <p:nvPr>
            <p:ph type="sldNum" sz="quarter" idx="5"/>
          </p:nvPr>
        </p:nvSpPr>
        <p:spPr/>
        <p:txBody>
          <a:bodyPr/>
          <a:lstStyle/>
          <a:p>
            <a:fld id="{0EA57990-0BBB-4A92-9137-39EC4F02772D}" type="slidenum">
              <a:rPr lang="en-US" smtClean="0"/>
              <a:t>72</a:t>
            </a:fld>
            <a:endParaRPr lang="en-US"/>
          </a:p>
        </p:txBody>
      </p:sp>
    </p:spTree>
    <p:extLst>
      <p:ext uri="{BB962C8B-B14F-4D97-AF65-F5344CB8AC3E}">
        <p14:creationId xmlns:p14="http://schemas.microsoft.com/office/powerpoint/2010/main" val="34875790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100" u="sng" spc="-5" dirty="0">
                <a:solidFill>
                  <a:srgbClr val="0563C1"/>
                </a:solidFill>
                <a:effectLst/>
                <a:latin typeface="Calibri" panose="020F0502020204030204" pitchFamily="34" charset="0"/>
                <a:ea typeface="Arial" panose="020B0604020202020204" pitchFamily="34" charset="0"/>
                <a:cs typeface="Calibri" panose="020F0502020204030204" pitchFamily="34" charset="0"/>
                <a:hlinkClick r:id="rId3"/>
              </a:rPr>
              <a:t>The Washington Tracking Network’s (WTN) Community Report tool</a:t>
            </a:r>
            <a:r>
              <a:rPr lang="en-US" sz="1100" spc="-5" dirty="0">
                <a:effectLst/>
                <a:latin typeface="Calibri" panose="020F0502020204030204" pitchFamily="34" charset="0"/>
                <a:ea typeface="Arial" panose="020B0604020202020204" pitchFamily="34" charset="0"/>
                <a:cs typeface="Calibri" panose="020F0502020204030204" pitchFamily="34" charset="0"/>
              </a:rPr>
              <a:t> allows you to see a variety of health measures for a given geography. You can select which county(s) you would like data for, and which data you would like to see. Data can be viewed as a map or as trends over time and are available for download.  </a:t>
            </a:r>
            <a:endParaRPr lang="en-US" sz="1100" spc="-5" dirty="0">
              <a:effectLst/>
              <a:latin typeface="Calibri" panose="020F050202020403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endPar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endParaRPr>
          </a:p>
          <a:p>
            <a:pPr marL="0" marR="0">
              <a:lnSpc>
                <a:spcPct val="107000"/>
              </a:lnSpc>
              <a:spcBef>
                <a:spcPts val="0"/>
              </a:spcBef>
              <a:spcAft>
                <a:spcPts val="0"/>
              </a:spcAft>
            </a:pPr>
            <a:r>
              <a:rPr lang="en-US"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Washington Tracking Network (WTN) | Washington State Department of Health</a:t>
            </a:r>
            <a:r>
              <a:rPr lang="en-US" sz="1100" u="sng" spc="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spc="-5" dirty="0">
                <a:effectLst/>
                <a:latin typeface="Calibri" panose="020F0502020204030204" pitchFamily="34" charset="0"/>
                <a:ea typeface="Arial" panose="020B0604020202020204" pitchFamily="34" charset="0"/>
                <a:cs typeface="Calibri" panose="020F0502020204030204" pitchFamily="34" charset="0"/>
              </a:rPr>
              <a:t>mobile app: </a:t>
            </a:r>
            <a:r>
              <a:rPr lang="en-US" sz="1100" u="sng" spc="-5" dirty="0">
                <a:solidFill>
                  <a:srgbClr val="0563C1"/>
                </a:solidFill>
                <a:effectLst/>
                <a:latin typeface="Calibri" panose="020F0502020204030204" pitchFamily="34" charset="0"/>
                <a:ea typeface="Arial" panose="020B0604020202020204" pitchFamily="34" charset="0"/>
                <a:cs typeface="Calibri" panose="020F0502020204030204" pitchFamily="34" charset="0"/>
                <a:hlinkClick r:id="rId5"/>
              </a:rPr>
              <a:t>WTN On The Go</a:t>
            </a:r>
            <a:endParaRPr lang="en-US" sz="1100" spc="-5" dirty="0">
              <a:effectLst/>
              <a:latin typeface="Calibri" panose="020F050202020403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73</a:t>
            </a:fld>
            <a:endParaRPr lang="en-US"/>
          </a:p>
        </p:txBody>
      </p:sp>
    </p:spTree>
    <p:extLst>
      <p:ext uri="{BB962C8B-B14F-4D97-AF65-F5344CB8AC3E}">
        <p14:creationId xmlns:p14="http://schemas.microsoft.com/office/powerpoint/2010/main" val="18058981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Personal culture is active and is ever changing. </a:t>
            </a:r>
          </a:p>
          <a:p>
            <a:pPr>
              <a:lnSpc>
                <a:spcPct val="107000"/>
              </a:lnSpc>
              <a:spcAft>
                <a:spcPts val="800"/>
              </a:spcAft>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Cultural competence begins with the individual. It includes respect, awareness, and acceptance of differences in worldviews. </a:t>
            </a:r>
          </a:p>
          <a:p>
            <a:pPr>
              <a:lnSpc>
                <a:spcPct val="107000"/>
              </a:lnSpc>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It is also important not to make assumptions about people and situations, but to look for accurate information from the patient or family or community member.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74</a:t>
            </a:fld>
            <a:endParaRPr lang="en-US"/>
          </a:p>
        </p:txBody>
      </p:sp>
    </p:spTree>
    <p:extLst>
      <p:ext uri="{BB962C8B-B14F-4D97-AF65-F5344CB8AC3E}">
        <p14:creationId xmlns:p14="http://schemas.microsoft.com/office/powerpoint/2010/main" val="38970924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Calibri" panose="020F0502020204030204" pitchFamily="34" charset="0"/>
              </a:rPr>
              <a:t>Language and culture influence how we approach health and provide care.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Calibri" panose="020F0502020204030204" pitchFamily="34" charset="0"/>
              </a:rPr>
              <a:t>Successful health care systems work to put in place tools and processes that will benefit all patients.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Calibri" panose="020F0502020204030204" pitchFamily="34" charset="0"/>
              </a:rPr>
              <a:t>The CLAS Standards developed by the Office of Minority Health are an excellent road map to providing culturally and linguistically appropriate services.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75</a:t>
            </a:fld>
            <a:endParaRPr lang="en-US"/>
          </a:p>
        </p:txBody>
      </p:sp>
    </p:spTree>
    <p:extLst>
      <p:ext uri="{BB962C8B-B14F-4D97-AF65-F5344CB8AC3E}">
        <p14:creationId xmlns:p14="http://schemas.microsoft.com/office/powerpoint/2010/main" val="17691845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Calibri" panose="020F0502020204030204" pitchFamily="34" charset="0"/>
              </a:rPr>
              <a:t>Providers, patients, and community members bring their unique cultural backgrounds and expectations to the medical encounter. Cultural competence becomes a part of the process when information is successfully shared. This means that 3 different entities must interact in a seamless manner: patients, providers, and systems.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76</a:t>
            </a:fld>
            <a:endParaRPr lang="en-US"/>
          </a:p>
        </p:txBody>
      </p:sp>
    </p:spTree>
    <p:extLst>
      <p:ext uri="{BB962C8B-B14F-4D97-AF65-F5344CB8AC3E}">
        <p14:creationId xmlns:p14="http://schemas.microsoft.com/office/powerpoint/2010/main" val="4482639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Calibri" panose="020F0502020204030204" pitchFamily="34" charset="0"/>
              </a:rPr>
              <a:t>Using trained medical interpreters reduces risk. Providers also need to know how to work effectively with interpreters.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Calibri" panose="020F0502020204030204" pitchFamily="34" charset="0"/>
              </a:rPr>
              <a:t>Discussion Question- Do you recall the types of risk using trained medical interpreters reduces?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77</a:t>
            </a:fld>
            <a:endParaRPr lang="en-US"/>
          </a:p>
        </p:txBody>
      </p:sp>
    </p:spTree>
    <p:extLst>
      <p:ext uri="{BB962C8B-B14F-4D97-AF65-F5344CB8AC3E}">
        <p14:creationId xmlns:p14="http://schemas.microsoft.com/office/powerpoint/2010/main" val="29570413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Calibri" panose="020F0502020204030204" pitchFamily="34" charset="0"/>
              </a:rPr>
              <a:t>There must be effective communication between patients and providers for quality care to result. Providers and organizations must have systems, policy, and processes in place to meet the challenges of patients who primarily or only speak a language other than English or who have low literacy.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78</a:t>
            </a:fld>
            <a:endParaRPr lang="en-US"/>
          </a:p>
        </p:txBody>
      </p:sp>
    </p:spTree>
    <p:extLst>
      <p:ext uri="{BB962C8B-B14F-4D97-AF65-F5344CB8AC3E}">
        <p14:creationId xmlns:p14="http://schemas.microsoft.com/office/powerpoint/2010/main" val="14871261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1574C-C831-D758-BCD1-A26205083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CDE41-FA5F-397A-207C-B9C383B006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BA3400-1494-BDE9-E42F-3D7F4857D6A2}"/>
              </a:ext>
            </a:extLst>
          </p:cNvPr>
          <p:cNvSpPr>
            <a:spLocks noGrp="1"/>
          </p:cNvSpPr>
          <p:nvPr>
            <p:ph type="body" idx="1"/>
          </p:nvPr>
        </p:nvSpPr>
        <p:spPr/>
        <p:txBody>
          <a:bodyPr/>
          <a:lstStyle/>
          <a:p>
            <a:r>
              <a:rPr lang="en-US" sz="1100" dirty="0"/>
              <a:t>Discussion- How will you use the information presented today?</a:t>
            </a:r>
          </a:p>
          <a:p>
            <a:endParaRPr lang="en-US" sz="1100" dirty="0"/>
          </a:p>
          <a:p>
            <a:r>
              <a:rPr lang="en-US" sz="1100" dirty="0"/>
              <a:t>*Add closing thoughts </a:t>
            </a:r>
            <a:r>
              <a:rPr lang="en-US" sz="1100"/>
              <a:t>on mindset here*</a:t>
            </a:r>
            <a:endParaRPr lang="en-US" sz="1100" dirty="0"/>
          </a:p>
        </p:txBody>
      </p:sp>
      <p:sp>
        <p:nvSpPr>
          <p:cNvPr id="4" name="Slide Number Placeholder 3">
            <a:extLst>
              <a:ext uri="{FF2B5EF4-FFF2-40B4-BE49-F238E27FC236}">
                <a16:creationId xmlns:a16="http://schemas.microsoft.com/office/drawing/2014/main" id="{1362DEE4-AFE4-AC24-3397-F05637ABB2AC}"/>
              </a:ext>
            </a:extLst>
          </p:cNvPr>
          <p:cNvSpPr>
            <a:spLocks noGrp="1"/>
          </p:cNvSpPr>
          <p:nvPr>
            <p:ph type="sldNum" sz="quarter" idx="5"/>
          </p:nvPr>
        </p:nvSpPr>
        <p:spPr/>
        <p:txBody>
          <a:bodyPr/>
          <a:lstStyle/>
          <a:p>
            <a:fld id="{0EA57990-0BBB-4A92-9137-39EC4F02772D}" type="slidenum">
              <a:rPr lang="en-US" smtClean="0"/>
              <a:t>79</a:t>
            </a:fld>
            <a:endParaRPr lang="en-US"/>
          </a:p>
        </p:txBody>
      </p:sp>
    </p:spTree>
    <p:extLst>
      <p:ext uri="{BB962C8B-B14F-4D97-AF65-F5344CB8AC3E}">
        <p14:creationId xmlns:p14="http://schemas.microsoft.com/office/powerpoint/2010/main" val="2798186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a:effectLst/>
                <a:latin typeface="+mn-lt"/>
                <a:ea typeface="Calibri" panose="020F0502020204030204" pitchFamily="34" charset="0"/>
                <a:cs typeface="Times New Roman" panose="02020603050405020304" pitchFamily="18" charset="0"/>
              </a:rPr>
              <a:t>Now that we know what bias is, how do we recognize it? Understanding the difference between explicit and implicit bias. </a:t>
            </a:r>
          </a:p>
          <a:p>
            <a:pPr marL="0" marR="0">
              <a:lnSpc>
                <a:spcPct val="107000"/>
              </a:lnSpc>
              <a:spcBef>
                <a:spcPts val="0"/>
              </a:spcBef>
              <a:spcAft>
                <a:spcPts val="800"/>
              </a:spcAft>
            </a:pPr>
            <a:r>
              <a:rPr lang="en-US" sz="1100" dirty="0">
                <a:effectLst/>
                <a:latin typeface="+mn-lt"/>
                <a:ea typeface="Calibri" panose="020F0502020204030204" pitchFamily="34" charset="0"/>
                <a:cs typeface="Times New Roman" panose="02020603050405020304" pitchFamily="18" charset="0"/>
              </a:rPr>
              <a:t>Suggestion to compete Implicit Bias test such as </a:t>
            </a:r>
            <a:r>
              <a:rPr lang="en-US" sz="1100" u="sng" dirty="0">
                <a:solidFill>
                  <a:srgbClr val="0563C1"/>
                </a:solidFill>
                <a:effectLst/>
                <a:latin typeface="+mn-lt"/>
                <a:ea typeface="Calibri" panose="020F0502020204030204" pitchFamily="34" charset="0"/>
                <a:cs typeface="Times New Roman" panose="02020603050405020304" pitchFamily="18" charset="0"/>
                <a:hlinkClick r:id="rId3"/>
              </a:rPr>
              <a:t>Take a Test (harvard.edu)</a:t>
            </a:r>
            <a:r>
              <a:rPr lang="en-US" sz="1100" dirty="0">
                <a:effectLst/>
                <a:latin typeface="+mn-lt"/>
                <a:ea typeface="Calibri" panose="020F0502020204030204" pitchFamily="34" charset="0"/>
                <a:cs typeface="Times New Roman" panose="02020603050405020304" pitchFamily="18" charset="0"/>
              </a:rPr>
              <a:t> or other, to gain awareness.</a:t>
            </a:r>
          </a:p>
          <a:p>
            <a:pPr marL="0" marR="0">
              <a:lnSpc>
                <a:spcPct val="107000"/>
              </a:lnSpc>
              <a:spcBef>
                <a:spcPts val="0"/>
              </a:spcBef>
              <a:spcAft>
                <a:spcPts val="800"/>
              </a:spcAft>
            </a:pPr>
            <a:endParaRPr lang="en-US" sz="1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mn-lt"/>
                <a:ea typeface="Calibri" panose="020F0502020204030204" pitchFamily="34" charset="0"/>
                <a:cs typeface="Times New Roman" panose="02020603050405020304" pitchFamily="18" charset="0"/>
              </a:rPr>
              <a:t>Tools to help a person identify implicit bias. </a:t>
            </a:r>
          </a:p>
          <a:p>
            <a:pPr marL="1714500" marR="0" lvl="3" indent="-342900">
              <a:lnSpc>
                <a:spcPct val="107000"/>
              </a:lnSpc>
              <a:spcBef>
                <a:spcPts val="0"/>
              </a:spcBef>
              <a:spcAft>
                <a:spcPts val="0"/>
              </a:spcAft>
              <a:buFont typeface="Arial" panose="020B0604020202020204" pitchFamily="34" charset="0"/>
              <a:buChar char="•"/>
            </a:pPr>
            <a:r>
              <a:rPr lang="en-US" sz="1100" dirty="0">
                <a:effectLst/>
                <a:latin typeface="+mn-lt"/>
                <a:ea typeface="Calibri" panose="020F0502020204030204" pitchFamily="34" charset="0"/>
                <a:cs typeface="Times New Roman" panose="02020603050405020304" pitchFamily="18" charset="0"/>
              </a:rPr>
              <a:t>Strengths and limitations of implicit bias tests</a:t>
            </a:r>
          </a:p>
          <a:p>
            <a:pPr marL="1714500" marR="0" lvl="3" indent="-342900">
              <a:lnSpc>
                <a:spcPct val="107000"/>
              </a:lnSpc>
              <a:spcBef>
                <a:spcPts val="0"/>
              </a:spcBef>
              <a:spcAft>
                <a:spcPts val="0"/>
              </a:spcAft>
              <a:buFont typeface="Arial" panose="020B0604020202020204" pitchFamily="34" charset="0"/>
              <a:buChar char="•"/>
            </a:pPr>
            <a:r>
              <a:rPr lang="en-US" sz="1100" dirty="0">
                <a:effectLst/>
                <a:latin typeface="+mn-lt"/>
                <a:ea typeface="Calibri" panose="020F0502020204030204" pitchFamily="34" charset="0"/>
                <a:cs typeface="Times New Roman" panose="02020603050405020304" pitchFamily="18" charset="0"/>
              </a:rPr>
              <a:t>Self-assessment examples (this could be pre-course work)</a:t>
            </a:r>
          </a:p>
          <a:p>
            <a:pPr marL="1371600" marR="0" lvl="3" indent="0" algn="l">
              <a:lnSpc>
                <a:spcPct val="107000"/>
              </a:lnSpc>
              <a:spcBef>
                <a:spcPts val="0"/>
              </a:spcBef>
              <a:spcAft>
                <a:spcPts val="0"/>
              </a:spcAft>
              <a:buFont typeface="Arial" panose="020B0604020202020204" pitchFamily="34" charset="0"/>
              <a:buNone/>
            </a:pPr>
            <a:endParaRPr lang="en-US" sz="1100" dirty="0">
              <a:effectLst/>
              <a:latin typeface="+mn-lt"/>
              <a:ea typeface="Calibri" panose="020F0502020204030204" pitchFamily="34" charset="0"/>
              <a:cs typeface="Times New Roman" panose="02020603050405020304" pitchFamily="18" charset="0"/>
            </a:endParaRPr>
          </a:p>
          <a:p>
            <a:pPr marL="114300" lvl="0" indent="0" algn="l" rtl="0">
              <a:lnSpc>
                <a:spcPct val="115000"/>
              </a:lnSpc>
              <a:spcBef>
                <a:spcPts val="0"/>
              </a:spcBef>
              <a:spcAft>
                <a:spcPts val="0"/>
              </a:spcAft>
              <a:buSzPts val="1800"/>
              <a:buFont typeface="Arial" panose="020B0604020202020204" pitchFamily="34" charset="0"/>
              <a:buNone/>
            </a:pPr>
            <a:r>
              <a:rPr lang="en-US" sz="1100" dirty="0">
                <a:solidFill>
                  <a:srgbClr val="4D4D4D"/>
                </a:solidFill>
                <a:highlight>
                  <a:srgbClr val="FFFFFF"/>
                </a:highlight>
                <a:latin typeface="+mn-lt"/>
                <a:ea typeface="Times New Roman"/>
                <a:cs typeface="Times New Roman"/>
                <a:sym typeface="Times New Roman"/>
              </a:rPr>
              <a:t>A (2019) study found that Oregon EMTs and paramedics were 40% less likely to give Black patients pain medicine. </a:t>
            </a:r>
            <a:endParaRPr lang="en-US" sz="1100" baseline="30000" dirty="0">
              <a:solidFill>
                <a:srgbClr val="333333"/>
              </a:solidFill>
              <a:highlight>
                <a:srgbClr val="FFFFFF"/>
              </a:highlight>
              <a:latin typeface="+mn-lt"/>
              <a:ea typeface="Georgia"/>
              <a:cs typeface="Georgia"/>
              <a:sym typeface="Georgia"/>
            </a:endParaRPr>
          </a:p>
          <a:p>
            <a:pPr marL="914400" lvl="1" indent="-317500" algn="l" rtl="0">
              <a:lnSpc>
                <a:spcPct val="115000"/>
              </a:lnSpc>
              <a:spcBef>
                <a:spcPts val="0"/>
              </a:spcBef>
              <a:spcAft>
                <a:spcPts val="0"/>
              </a:spcAft>
              <a:buSzPts val="1400"/>
              <a:buFont typeface="Arial" panose="020B0604020202020204" pitchFamily="34" charset="0"/>
              <a:buChar char="•"/>
            </a:pPr>
            <a:r>
              <a:rPr lang="en-US" sz="1100" dirty="0">
                <a:solidFill>
                  <a:srgbClr val="333333"/>
                </a:solidFill>
                <a:highlight>
                  <a:srgbClr val="FFFFFF"/>
                </a:highlight>
                <a:latin typeface="+mn-lt"/>
                <a:ea typeface="Georgia"/>
                <a:cs typeface="Georgia"/>
                <a:sym typeface="Georgia"/>
              </a:rPr>
              <a:t>It is likely that a contributing factor to this inequality is implicit biases</a:t>
            </a:r>
            <a:br>
              <a:rPr lang="en-US" sz="1100" dirty="0">
                <a:solidFill>
                  <a:srgbClr val="333333"/>
                </a:solidFill>
                <a:highlight>
                  <a:srgbClr val="FFFFFF"/>
                </a:highlight>
                <a:latin typeface="+mn-lt"/>
                <a:ea typeface="Georgia"/>
                <a:cs typeface="Georgia"/>
                <a:sym typeface="Georgia"/>
              </a:rPr>
            </a:br>
            <a:endParaRPr lang="en-US" sz="1100" dirty="0">
              <a:solidFill>
                <a:srgbClr val="333333"/>
              </a:solidFill>
              <a:highlight>
                <a:srgbClr val="FFFFFF"/>
              </a:highlight>
              <a:latin typeface="+mn-lt"/>
              <a:ea typeface="Georgia"/>
              <a:cs typeface="Georgia"/>
              <a:sym typeface="Georgia"/>
            </a:endParaRPr>
          </a:p>
          <a:p>
            <a:pPr marL="133350" lvl="0" indent="0" algn="l" rtl="0">
              <a:lnSpc>
                <a:spcPct val="115000"/>
              </a:lnSpc>
              <a:spcBef>
                <a:spcPts val="0"/>
              </a:spcBef>
              <a:spcAft>
                <a:spcPts val="0"/>
              </a:spcAft>
              <a:buClr>
                <a:srgbClr val="333333"/>
              </a:buClr>
              <a:buSzPts val="1500"/>
              <a:buFont typeface="Arial" panose="020B0604020202020204" pitchFamily="34" charset="0"/>
              <a:buNone/>
            </a:pPr>
            <a:r>
              <a:rPr lang="en-US" sz="1100" dirty="0">
                <a:solidFill>
                  <a:srgbClr val="333333"/>
                </a:solidFill>
                <a:highlight>
                  <a:srgbClr val="FFFFFF"/>
                </a:highlight>
                <a:latin typeface="+mn-lt"/>
                <a:ea typeface="Georgia"/>
                <a:cs typeface="Georgia"/>
                <a:sym typeface="Georgia"/>
              </a:rPr>
              <a:t>Seventy percent of EMTs are white.</a:t>
            </a:r>
          </a:p>
          <a:p>
            <a:pPr marL="914400" lvl="1" indent="-323850" algn="l" rtl="0">
              <a:lnSpc>
                <a:spcPct val="115000"/>
              </a:lnSpc>
              <a:spcBef>
                <a:spcPts val="0"/>
              </a:spcBef>
              <a:spcAft>
                <a:spcPts val="0"/>
              </a:spcAft>
              <a:buClr>
                <a:srgbClr val="333333"/>
              </a:buClr>
              <a:buSzPts val="1500"/>
              <a:buFont typeface="Arial" panose="020B0604020202020204" pitchFamily="34" charset="0"/>
              <a:buChar char="•"/>
            </a:pPr>
            <a:r>
              <a:rPr lang="en-US" sz="1100" dirty="0">
                <a:solidFill>
                  <a:srgbClr val="333333"/>
                </a:solidFill>
                <a:highlight>
                  <a:srgbClr val="FFFFFF"/>
                </a:highlight>
                <a:latin typeface="+mn-lt"/>
                <a:ea typeface="Georgia"/>
                <a:cs typeface="Georgia"/>
                <a:sym typeface="Georgia"/>
              </a:rPr>
              <a:t>White people have </a:t>
            </a:r>
            <a:r>
              <a:rPr lang="en-US" sz="1100" b="1" u="sng" dirty="0">
                <a:solidFill>
                  <a:srgbClr val="333333"/>
                </a:solidFill>
                <a:highlight>
                  <a:srgbClr val="FFFFFF"/>
                </a:highlight>
                <a:latin typeface="+mn-lt"/>
                <a:ea typeface="Georgia"/>
                <a:cs typeface="Georgia"/>
                <a:sym typeface="Georgia"/>
              </a:rPr>
              <a:t>no</a:t>
            </a:r>
            <a:r>
              <a:rPr lang="en-US" sz="1100" dirty="0">
                <a:solidFill>
                  <a:srgbClr val="333333"/>
                </a:solidFill>
                <a:highlight>
                  <a:srgbClr val="FFFFFF"/>
                </a:highlight>
                <a:latin typeface="+mn-lt"/>
                <a:ea typeface="Georgia"/>
                <a:cs typeface="Georgia"/>
                <a:sym typeface="Georgia"/>
              </a:rPr>
              <a:t> genetic proclivity toward racism</a:t>
            </a:r>
          </a:p>
          <a:p>
            <a:pPr marL="914400" lvl="1" indent="-323850" algn="l" rtl="0">
              <a:lnSpc>
                <a:spcPct val="115000"/>
              </a:lnSpc>
              <a:spcBef>
                <a:spcPts val="0"/>
              </a:spcBef>
              <a:spcAft>
                <a:spcPts val="0"/>
              </a:spcAft>
              <a:buClr>
                <a:srgbClr val="333333"/>
              </a:buClr>
              <a:buSzPts val="1500"/>
              <a:buFont typeface="Arial" panose="020B0604020202020204" pitchFamily="34" charset="0"/>
              <a:buChar char="•"/>
            </a:pPr>
            <a:r>
              <a:rPr lang="en-US" sz="1100" dirty="0">
                <a:solidFill>
                  <a:srgbClr val="333333"/>
                </a:solidFill>
                <a:highlight>
                  <a:srgbClr val="FFFFFF"/>
                </a:highlight>
                <a:latin typeface="+mn-lt"/>
                <a:ea typeface="Georgia"/>
                <a:cs typeface="Georgia"/>
                <a:sym typeface="Georgia"/>
              </a:rPr>
              <a:t>People (of all races)struggle to forgive and to trust people who are not in their ingroup</a:t>
            </a:r>
          </a:p>
          <a:p>
            <a:pPr marL="914400" lvl="1" indent="-323850" algn="l" rtl="0">
              <a:lnSpc>
                <a:spcPct val="115000"/>
              </a:lnSpc>
              <a:spcBef>
                <a:spcPts val="0"/>
              </a:spcBef>
              <a:spcAft>
                <a:spcPts val="0"/>
              </a:spcAft>
              <a:buClr>
                <a:srgbClr val="333333"/>
              </a:buClr>
              <a:buSzPts val="1500"/>
              <a:buFont typeface="Arial" panose="020B0604020202020204" pitchFamily="34" charset="0"/>
              <a:buChar char="•"/>
            </a:pPr>
            <a:r>
              <a:rPr lang="en-US" sz="1100" dirty="0">
                <a:solidFill>
                  <a:srgbClr val="333333"/>
                </a:solidFill>
                <a:highlight>
                  <a:srgbClr val="FFFFFF"/>
                </a:highlight>
                <a:latin typeface="+mn-lt"/>
                <a:ea typeface="Georgia"/>
                <a:cs typeface="Georgia"/>
                <a:sym typeface="Georgia"/>
              </a:rPr>
              <a:t>People struggle to read the non-verbal communication of people who are not in their ingroup </a:t>
            </a:r>
            <a:br>
              <a:rPr lang="en-US" sz="1100" dirty="0">
                <a:solidFill>
                  <a:srgbClr val="333333"/>
                </a:solidFill>
                <a:highlight>
                  <a:srgbClr val="FFFFFF"/>
                </a:highlight>
                <a:latin typeface="+mn-lt"/>
                <a:ea typeface="Georgia"/>
                <a:cs typeface="Georgia"/>
                <a:sym typeface="Georgia"/>
              </a:rPr>
            </a:br>
            <a:endParaRPr lang="en-US" sz="1100" dirty="0">
              <a:solidFill>
                <a:srgbClr val="333333"/>
              </a:solidFill>
              <a:highlight>
                <a:srgbClr val="FFFFFF"/>
              </a:highlight>
              <a:latin typeface="+mn-lt"/>
              <a:ea typeface="Georgia"/>
              <a:cs typeface="Georgia"/>
              <a:sym typeface="Georgia"/>
            </a:endParaRPr>
          </a:p>
          <a:p>
            <a:pPr marL="133350" lvl="0" indent="0" algn="l" rtl="0">
              <a:lnSpc>
                <a:spcPct val="115000"/>
              </a:lnSpc>
              <a:spcBef>
                <a:spcPts val="0"/>
              </a:spcBef>
              <a:spcAft>
                <a:spcPts val="0"/>
              </a:spcAft>
              <a:buClr>
                <a:srgbClr val="333333"/>
              </a:buClr>
              <a:buSzPts val="1500"/>
              <a:buFont typeface="Arial" panose="020B0604020202020204" pitchFamily="34" charset="0"/>
              <a:buNone/>
            </a:pPr>
            <a:r>
              <a:rPr lang="en-US" sz="1100" dirty="0">
                <a:solidFill>
                  <a:srgbClr val="333333"/>
                </a:solidFill>
                <a:highlight>
                  <a:schemeClr val="lt1"/>
                </a:highlight>
                <a:latin typeface="+mn-lt"/>
                <a:ea typeface="Georgia"/>
                <a:cs typeface="Georgia"/>
                <a:sym typeface="Georgia"/>
              </a:rPr>
              <a:t>This study goes on to state that explicit racism by EMTs is very rare. </a:t>
            </a:r>
            <a:r>
              <a:rPr lang="en-US" sz="1100" dirty="0">
                <a:solidFill>
                  <a:srgbClr val="4D4D4D"/>
                </a:solidFill>
                <a:highlight>
                  <a:srgbClr val="FFFFFF"/>
                </a:highlight>
                <a:latin typeface="+mn-lt"/>
                <a:ea typeface="Times New Roman"/>
                <a:cs typeface="Times New Roman"/>
                <a:sym typeface="Times New Roman"/>
              </a:rPr>
              <a:t>Link to study- </a:t>
            </a:r>
            <a:r>
              <a:rPr lang="en-US" sz="1100" dirty="0">
                <a:latin typeface="+mn-lt"/>
                <a:hlinkClick r:id="rId4"/>
              </a:rPr>
              <a:t>A Thousand Cuts: Racial and Ethnic Disparities in Emergency Medicine - PMC (nih.gov)</a:t>
            </a:r>
            <a:br>
              <a:rPr lang="en-US" sz="1100" dirty="0">
                <a:solidFill>
                  <a:srgbClr val="333333"/>
                </a:solidFill>
                <a:highlight>
                  <a:srgbClr val="FFFFFF"/>
                </a:highlight>
                <a:latin typeface="+mn-lt"/>
                <a:ea typeface="Georgia"/>
                <a:cs typeface="Georgia"/>
                <a:sym typeface="Georgia"/>
              </a:rPr>
            </a:br>
            <a:endParaRPr lang="en-US" sz="1100" dirty="0">
              <a:solidFill>
                <a:srgbClr val="333333"/>
              </a:solidFill>
              <a:highlight>
                <a:srgbClr val="FFFFFF"/>
              </a:highlight>
              <a:latin typeface="+mn-lt"/>
              <a:ea typeface="Georgia"/>
              <a:cs typeface="Georgia"/>
              <a:sym typeface="Georgia"/>
            </a:endParaRPr>
          </a:p>
          <a:p>
            <a:pPr marL="133350" lvl="0" indent="0" algn="l" rtl="0">
              <a:lnSpc>
                <a:spcPct val="115000"/>
              </a:lnSpc>
              <a:spcBef>
                <a:spcPts val="0"/>
              </a:spcBef>
              <a:spcAft>
                <a:spcPts val="0"/>
              </a:spcAft>
              <a:buClr>
                <a:srgbClr val="333333"/>
              </a:buClr>
              <a:buSzPts val="1500"/>
              <a:buFont typeface="Arial" panose="020B0604020202020204" pitchFamily="34" charset="0"/>
              <a:buNone/>
            </a:pPr>
            <a:r>
              <a:rPr lang="en-US" sz="1100" dirty="0">
                <a:solidFill>
                  <a:srgbClr val="333333"/>
                </a:solidFill>
                <a:highlight>
                  <a:srgbClr val="FFFFFF"/>
                </a:highlight>
                <a:latin typeface="+mn-lt"/>
                <a:ea typeface="Georgia"/>
                <a:cs typeface="Georgia"/>
                <a:sym typeface="Georgia"/>
              </a:rPr>
              <a:t>“Well-meaning people who consciously reject racism or other bias may unwittingly act in ways that result in discrimination because of implicit bias” (Police Executive Research Forum, 2016). </a:t>
            </a:r>
            <a:r>
              <a:rPr lang="en-US" sz="1100" dirty="0">
                <a:latin typeface="+mn-lt"/>
                <a:hlinkClick r:id="rId5"/>
              </a:rPr>
              <a:t>Home (policeforum.org)</a:t>
            </a:r>
            <a:endParaRPr lang="en-US" sz="1100" dirty="0">
              <a:latin typeface="+mn-lt"/>
            </a:endParaRPr>
          </a:p>
          <a:p>
            <a:pPr marL="457200" lvl="0" indent="-323850" algn="l" rtl="0">
              <a:lnSpc>
                <a:spcPct val="115000"/>
              </a:lnSpc>
              <a:spcBef>
                <a:spcPts val="0"/>
              </a:spcBef>
              <a:spcAft>
                <a:spcPts val="0"/>
              </a:spcAft>
              <a:buClr>
                <a:srgbClr val="333333"/>
              </a:buClr>
              <a:buSzPts val="1500"/>
              <a:buFont typeface="Arial" panose="020B0604020202020204" pitchFamily="34" charset="0"/>
              <a:buChar char="•"/>
            </a:pPr>
            <a:endParaRPr lang="en-US" sz="1100" dirty="0">
              <a:latin typeface="+mn-lt"/>
            </a:endParaRPr>
          </a:p>
          <a:p>
            <a:pPr marL="133350" marR="0" lvl="0" indent="0" algn="l" defTabSz="914400" rtl="0" eaLnBrk="1" fontAlgn="auto" latinLnBrk="0" hangingPunct="1">
              <a:lnSpc>
                <a:spcPct val="115000"/>
              </a:lnSpc>
              <a:spcBef>
                <a:spcPts val="0"/>
              </a:spcBef>
              <a:spcAft>
                <a:spcPts val="0"/>
              </a:spcAft>
              <a:buClr>
                <a:srgbClr val="333333"/>
              </a:buClr>
              <a:buSzPts val="1500"/>
              <a:buFont typeface="Arial" panose="020B0604020202020204" pitchFamily="34" charset="0"/>
              <a:buNone/>
              <a:tabLst/>
              <a:defRPr/>
            </a:pPr>
            <a:r>
              <a:rPr lang="en-US" sz="1100" dirty="0">
                <a:effectLst/>
                <a:latin typeface="+mn-lt"/>
                <a:ea typeface="Calibri" panose="020F0502020204030204" pitchFamily="34" charset="0"/>
                <a:cs typeface="Times New Roman" panose="02020603050405020304" pitchFamily="18" charset="0"/>
              </a:rPr>
              <a:t>Discussion- Relationship between bias, racism, and poverty, and health inequities.</a:t>
            </a:r>
          </a:p>
          <a:p>
            <a:pPr marL="133350" lvl="0" indent="0" algn="l" rtl="0">
              <a:lnSpc>
                <a:spcPct val="115000"/>
              </a:lnSpc>
              <a:spcBef>
                <a:spcPts val="0"/>
              </a:spcBef>
              <a:spcAft>
                <a:spcPts val="0"/>
              </a:spcAft>
              <a:buClr>
                <a:srgbClr val="333333"/>
              </a:buClr>
              <a:buSzPts val="1500"/>
              <a:buFont typeface="Arial" panose="020B0604020202020204" pitchFamily="34" charset="0"/>
              <a:buNone/>
            </a:pPr>
            <a:endParaRPr lang="en-US" sz="1100" dirty="0">
              <a:latin typeface="+mn-lt"/>
            </a:endParaRPr>
          </a:p>
          <a:p>
            <a:pPr marL="133350" lvl="0" indent="0" algn="l" rtl="0">
              <a:lnSpc>
                <a:spcPct val="115000"/>
              </a:lnSpc>
              <a:spcBef>
                <a:spcPts val="0"/>
              </a:spcBef>
              <a:spcAft>
                <a:spcPts val="0"/>
              </a:spcAft>
              <a:buClr>
                <a:srgbClr val="333333"/>
              </a:buClr>
              <a:buSzPts val="1500"/>
              <a:buFont typeface="Arial" panose="020B0604020202020204" pitchFamily="34" charset="0"/>
              <a:buNone/>
            </a:pPr>
            <a:endParaRPr lang="en-US" sz="1100" baseline="30000" dirty="0">
              <a:solidFill>
                <a:srgbClr val="333333"/>
              </a:solidFill>
              <a:highlight>
                <a:srgbClr val="FFFFFF"/>
              </a:highlight>
              <a:latin typeface="+mn-lt"/>
              <a:ea typeface="Georgia"/>
              <a:cs typeface="Georgia"/>
              <a:sym typeface="Georgia"/>
            </a:endParaRPr>
          </a:p>
          <a:p>
            <a:pPr marL="150307" lvl="0" indent="0" algn="l" rtl="0">
              <a:lnSpc>
                <a:spcPct val="115000"/>
              </a:lnSpc>
              <a:spcBef>
                <a:spcPts val="0"/>
              </a:spcBef>
              <a:spcAft>
                <a:spcPts val="0"/>
              </a:spcAft>
              <a:buSzPct val="96666"/>
              <a:buFont typeface="Georgia"/>
              <a:buNone/>
            </a:pPr>
            <a:r>
              <a:rPr lang="en-US" sz="1100" dirty="0">
                <a:latin typeface="+mn-lt"/>
              </a:rPr>
              <a:t>Partial speaker note </a:t>
            </a:r>
            <a:r>
              <a:rPr lang="en-US" sz="1100" dirty="0">
                <a:solidFill>
                  <a:schemeClr val="accent2"/>
                </a:solidFill>
                <a:highlight>
                  <a:srgbClr val="FFFFFF"/>
                </a:highlight>
                <a:latin typeface="+mn-lt"/>
                <a:ea typeface="Times New Roman"/>
                <a:cs typeface="Times New Roman"/>
                <a:sym typeface="Times New Roman"/>
              </a:rPr>
              <a:t>content courtesy of </a:t>
            </a:r>
            <a:r>
              <a:rPr lang="en-US" sz="1100" dirty="0">
                <a:effectLst/>
                <a:latin typeface="+mn-lt"/>
                <a:ea typeface="Aptos" panose="020B0004020202020204" pitchFamily="34" charset="0"/>
              </a:rPr>
              <a:t>King County EMS and 828 Flow </a:t>
            </a:r>
            <a:r>
              <a:rPr lang="fr-FR" sz="1100" dirty="0">
                <a:solidFill>
                  <a:schemeClr val="accent2"/>
                </a:solidFill>
                <a:highlight>
                  <a:srgbClr val="FFFFFF"/>
                </a:highlight>
                <a:latin typeface="+mn-lt"/>
                <a:ea typeface="Times New Roman"/>
                <a:cs typeface="Times New Roman"/>
                <a:sym typeface="Times New Roman"/>
              </a:rPr>
              <a:t>ESJ Course Content 2023.</a:t>
            </a:r>
            <a:r>
              <a:rPr lang="en-US" sz="1100" dirty="0">
                <a:solidFill>
                  <a:schemeClr val="accent2"/>
                </a:solidFill>
                <a:highlight>
                  <a:srgbClr val="FFFFFF"/>
                </a:highlight>
                <a:latin typeface="+mn-lt"/>
                <a:ea typeface="Times New Roman"/>
                <a:cs typeface="Times New Roman"/>
                <a:sym typeface="Times New Roman"/>
              </a:rPr>
              <a:t> </a:t>
            </a:r>
          </a:p>
          <a:p>
            <a:pPr marL="150307" lvl="0" indent="0" algn="l" rtl="0">
              <a:lnSpc>
                <a:spcPct val="115000"/>
              </a:lnSpc>
              <a:spcBef>
                <a:spcPts val="0"/>
              </a:spcBef>
              <a:spcAft>
                <a:spcPts val="0"/>
              </a:spcAft>
              <a:buSzPct val="96666"/>
              <a:buFont typeface="Georgia"/>
              <a:buNone/>
            </a:pPr>
            <a:endParaRPr lang="en-US" sz="1200" baseline="30000" dirty="0">
              <a:solidFill>
                <a:schemeClr val="accent2"/>
              </a:solidFill>
              <a:highlight>
                <a:srgbClr val="FFFFFF"/>
              </a:highlight>
              <a:latin typeface="+mn-lt"/>
              <a:ea typeface="Georgia"/>
              <a:cs typeface="Times New Roman"/>
              <a:sym typeface="Times New Roman"/>
            </a:endParaRPr>
          </a:p>
          <a:p>
            <a:endParaRPr lang="en-US" dirty="0"/>
          </a:p>
        </p:txBody>
      </p:sp>
      <p:sp>
        <p:nvSpPr>
          <p:cNvPr id="4" name="Slide Number Placeholder 3"/>
          <p:cNvSpPr>
            <a:spLocks noGrp="1"/>
          </p:cNvSpPr>
          <p:nvPr>
            <p:ph type="sldNum" sz="quarter" idx="5"/>
          </p:nvPr>
        </p:nvSpPr>
        <p:spPr/>
        <p:txBody>
          <a:bodyPr/>
          <a:lstStyle/>
          <a:p>
            <a:fld id="{0EA57990-0BBB-4A92-9137-39EC4F02772D}" type="slidenum">
              <a:rPr lang="en-US" smtClean="0"/>
              <a:t>8</a:t>
            </a:fld>
            <a:endParaRPr lang="en-US"/>
          </a:p>
        </p:txBody>
      </p:sp>
    </p:spTree>
    <p:extLst>
      <p:ext uri="{BB962C8B-B14F-4D97-AF65-F5344CB8AC3E}">
        <p14:creationId xmlns:p14="http://schemas.microsoft.com/office/powerpoint/2010/main" val="24257492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0" i="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04FE9C-24EC-442B-850F-65B0BA925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695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1" algn="l">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Common biases encountered during assessment and treatment:  </a:t>
            </a:r>
          </a:p>
          <a:p>
            <a:pPr marR="0" lvl="1" algn="l">
              <a:lnSpc>
                <a:spcPct val="107000"/>
              </a:lnSpc>
              <a:spcBef>
                <a:spcPts val="0"/>
              </a:spcBef>
              <a:spcAft>
                <a:spcPts val="0"/>
              </a:spcAft>
            </a:pPr>
            <a:endParaRPr lang="en-US" sz="1100" dirty="0">
              <a:effectLst/>
              <a:latin typeface="+mn-lt"/>
              <a:ea typeface="Calibri" panose="020F0502020204030204" pitchFamily="34" charset="0"/>
              <a:cs typeface="Times New Roman" panose="02020603050405020304" pitchFamily="18" charset="0"/>
            </a:endParaRPr>
          </a:p>
          <a:p>
            <a:pPr marR="0" lvl="1" algn="l">
              <a:lnSpc>
                <a:spcPct val="107000"/>
              </a:lnSpc>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Types of unconscious bias in clinical medicine-</a:t>
            </a:r>
          </a:p>
          <a:p>
            <a:pPr marL="1600200" marR="0" lvl="3" indent="-228600" algn="l">
              <a:lnSpc>
                <a:spcPct val="107000"/>
              </a:lnSpc>
              <a:spcBef>
                <a:spcPts val="0"/>
              </a:spcBef>
              <a:spcAft>
                <a:spcPts val="0"/>
              </a:spcAft>
              <a:buFont typeface="Arial" panose="020B0604020202020204" pitchFamily="34" charset="0"/>
              <a:buChar char="•"/>
            </a:pPr>
            <a:r>
              <a:rPr lang="en-US" sz="1100" b="1" dirty="0">
                <a:effectLst/>
                <a:latin typeface="+mn-lt"/>
                <a:ea typeface="Calibri" panose="020F0502020204030204" pitchFamily="34" charset="0"/>
                <a:cs typeface="Times New Roman" panose="02020603050405020304" pitchFamily="18" charset="0"/>
              </a:rPr>
              <a:t>Anchoring bias- </a:t>
            </a:r>
            <a:r>
              <a:rPr lang="en-US" sz="1600" b="0" i="0" dirty="0">
                <a:solidFill>
                  <a:srgbClr val="111111"/>
                </a:solidFill>
                <a:effectLst/>
                <a:latin typeface="-apple-system"/>
              </a:rPr>
              <a:t>refers to people’s tendency to rely too heavily on the first piece of information they receive on a topic. Regardless of the accuracy of that information, individuals use it as a reference point, or anchor, to make subsequent judgments. </a:t>
            </a:r>
            <a:endParaRPr lang="en-US" sz="1100" dirty="0">
              <a:effectLst/>
              <a:latin typeface="+mn-lt"/>
              <a:ea typeface="Calibri" panose="020F0502020204030204" pitchFamily="34" charset="0"/>
              <a:cs typeface="Times New Roman" panose="02020603050405020304" pitchFamily="18" charset="0"/>
            </a:endParaRPr>
          </a:p>
          <a:p>
            <a:pPr marL="1600200" marR="0" lvl="3" indent="-228600" algn="l">
              <a:lnSpc>
                <a:spcPct val="107000"/>
              </a:lnSpc>
              <a:spcBef>
                <a:spcPts val="0"/>
              </a:spcBef>
              <a:spcAft>
                <a:spcPts val="0"/>
              </a:spcAft>
              <a:buFont typeface="Arial" panose="020B0604020202020204" pitchFamily="34" charset="0"/>
              <a:buChar char="•"/>
            </a:pPr>
            <a:r>
              <a:rPr lang="en-US" sz="1100" b="1" dirty="0">
                <a:effectLst/>
                <a:latin typeface="+mn-lt"/>
                <a:ea typeface="Calibri" panose="020F0502020204030204" pitchFamily="34" charset="0"/>
                <a:cs typeface="Times New Roman" panose="02020603050405020304" pitchFamily="18" charset="0"/>
              </a:rPr>
              <a:t>Availability bias- </a:t>
            </a:r>
            <a:r>
              <a:rPr lang="en-US" sz="1600" b="0" i="0" dirty="0">
                <a:solidFill>
                  <a:srgbClr val="111111"/>
                </a:solidFill>
                <a:effectLst/>
                <a:latin typeface="Roboto" panose="02000000000000000000" pitchFamily="2" charset="0"/>
              </a:rPr>
              <a:t>is</a:t>
            </a:r>
            <a:r>
              <a:rPr lang="en-US" sz="1600" b="1" i="0" dirty="0">
                <a:solidFill>
                  <a:srgbClr val="111111"/>
                </a:solidFill>
                <a:effectLst/>
                <a:latin typeface="Roboto" panose="02000000000000000000" pitchFamily="2" charset="0"/>
              </a:rPr>
              <a:t> </a:t>
            </a:r>
            <a:r>
              <a:rPr lang="en-US" sz="1600" b="0" i="0" dirty="0">
                <a:solidFill>
                  <a:srgbClr val="111111"/>
                </a:solidFill>
                <a:effectLst/>
                <a:latin typeface="Roboto" panose="02000000000000000000" pitchFamily="2" charset="0"/>
              </a:rPr>
              <a:t>a type of cognitive bias that helps us make fast, but sometimes incorrect, assessments. It involves relying on information that comes to mind quickly or is most available to us. </a:t>
            </a:r>
          </a:p>
          <a:p>
            <a:pPr lvl="3" algn="l"/>
            <a:r>
              <a:rPr lang="en-US" sz="1600" b="0" i="0" dirty="0">
                <a:solidFill>
                  <a:srgbClr val="111111"/>
                </a:solidFill>
                <a:effectLst/>
                <a:latin typeface="Roboto" panose="02000000000000000000" pitchFamily="2" charset="0"/>
                <a:ea typeface="Calibri" panose="020F0502020204030204" pitchFamily="34" charset="0"/>
                <a:cs typeface="Times New Roman" panose="02020603050405020304" pitchFamily="18" charset="0"/>
              </a:rPr>
              <a:t>Example- </a:t>
            </a:r>
            <a:r>
              <a:rPr lang="en-US" sz="1600" b="0" i="0" dirty="0">
                <a:solidFill>
                  <a:srgbClr val="0D405F"/>
                </a:solidFill>
                <a:effectLst/>
                <a:latin typeface="Inter"/>
              </a:rPr>
              <a:t>When asked if falling airplane parts or shark attacks are a more likely cause of death in the United States, most people would say shark attacks. In reality, the chances of dying from falling airplane parts are 30 times greater than the chances of being killed by a shark.</a:t>
            </a:r>
          </a:p>
          <a:p>
            <a:pPr lvl="3" algn="l"/>
            <a:r>
              <a:rPr lang="en-US" sz="1600" b="0" i="0" dirty="0">
                <a:solidFill>
                  <a:srgbClr val="0D405F"/>
                </a:solidFill>
                <a:effectLst/>
                <a:latin typeface="Inter"/>
              </a:rPr>
              <a:t>People overestimate the risk of shark attacks because there are far more news stories and movies about them. As a result, images of shark attacks are easier to bring to mind. If you can quickly think of multiple examples of something happening, then you are tricked into thinking it must happen often.</a:t>
            </a:r>
          </a:p>
          <a:p>
            <a:pPr marL="1371600" marR="0" lvl="3" indent="0" algn="l">
              <a:lnSpc>
                <a:spcPct val="107000"/>
              </a:lnSpc>
              <a:spcBef>
                <a:spcPts val="0"/>
              </a:spcBef>
              <a:spcAft>
                <a:spcPts val="0"/>
              </a:spcAft>
              <a:buFont typeface="Arial" panose="020B0604020202020204" pitchFamily="34" charset="0"/>
              <a:buNone/>
            </a:pPr>
            <a:endParaRPr lang="en-US" sz="1100" dirty="0">
              <a:effectLst/>
              <a:latin typeface="+mn-lt"/>
              <a:ea typeface="Calibri" panose="020F0502020204030204" pitchFamily="34" charset="0"/>
              <a:cs typeface="Times New Roman" panose="02020603050405020304" pitchFamily="18" charset="0"/>
            </a:endParaRPr>
          </a:p>
          <a:p>
            <a:pPr marL="1543050" lvl="3" indent="-171450" algn="l">
              <a:buFont typeface="Arial" panose="020B0604020202020204" pitchFamily="34" charset="0"/>
              <a:buChar char="•"/>
            </a:pPr>
            <a:r>
              <a:rPr lang="en-US" sz="1100" b="1" dirty="0">
                <a:effectLst/>
                <a:latin typeface="+mn-lt"/>
                <a:ea typeface="Calibri" panose="020F0502020204030204" pitchFamily="34" charset="0"/>
                <a:cs typeface="Times New Roman" panose="02020603050405020304" pitchFamily="18" charset="0"/>
              </a:rPr>
              <a:t>Confirmation bias- </a:t>
            </a:r>
            <a:r>
              <a:rPr lang="en-US" sz="1600" b="0" i="0" dirty="0">
                <a:solidFill>
                  <a:srgbClr val="0D405F"/>
                </a:solidFill>
                <a:effectLst/>
                <a:latin typeface="Inter"/>
              </a:rPr>
              <a:t>is the tendency to seek out and prefer information that supports our preexisting beliefs. As a result, we tend to ignore any information that contradicts those beliefs.</a:t>
            </a:r>
          </a:p>
          <a:p>
            <a:pPr lvl="3" algn="l"/>
            <a:r>
              <a:rPr lang="en-US" sz="1600" b="0" i="0" dirty="0">
                <a:solidFill>
                  <a:srgbClr val="0D405F"/>
                </a:solidFill>
                <a:effectLst/>
                <a:latin typeface="Inter"/>
              </a:rPr>
              <a:t>Confirmation bias is often unintentional but can still lead to poor decision-making.</a:t>
            </a:r>
          </a:p>
          <a:p>
            <a:pPr marL="1600200" marR="0" lvl="3" indent="-228600" algn="l">
              <a:lnSpc>
                <a:spcPct val="107000"/>
              </a:lnSpc>
              <a:spcBef>
                <a:spcPts val="0"/>
              </a:spcBef>
              <a:spcAft>
                <a:spcPts val="0"/>
              </a:spcAft>
              <a:buFont typeface="Arial" panose="020B0604020202020204" pitchFamily="34" charset="0"/>
              <a:buChar char="•"/>
            </a:pPr>
            <a:endParaRPr lang="en-US" sz="1100" b="1" dirty="0">
              <a:effectLst/>
              <a:latin typeface="+mn-lt"/>
              <a:ea typeface="Calibri" panose="020F0502020204030204" pitchFamily="34" charset="0"/>
              <a:cs typeface="Times New Roman" panose="02020603050405020304" pitchFamily="18" charset="0"/>
            </a:endParaRPr>
          </a:p>
          <a:p>
            <a:pPr marL="1371600" marR="0" lvl="3" indent="0">
              <a:lnSpc>
                <a:spcPct val="107000"/>
              </a:lnSpc>
              <a:spcBef>
                <a:spcPts val="0"/>
              </a:spcBef>
              <a:spcAft>
                <a:spcPts val="800"/>
              </a:spcAft>
              <a:buFont typeface="Arial" panose="020B0604020202020204" pitchFamily="34" charset="0"/>
              <a:buNone/>
            </a:pPr>
            <a:endParaRPr lang="en-US" sz="1100" dirty="0">
              <a:effectLst/>
              <a:latin typeface="+mn-lt"/>
              <a:ea typeface="Calibri" panose="020F0502020204030204" pitchFamily="34" charset="0"/>
              <a:cs typeface="Times New Roman" panose="02020603050405020304" pitchFamily="18" charset="0"/>
            </a:endParaRPr>
          </a:p>
          <a:p>
            <a:r>
              <a:rPr lang="en-US" sz="1100" dirty="0">
                <a:latin typeface="+mn-lt"/>
              </a:rPr>
              <a:t>Discussion Question- Think of a time when unconscious bias may have influenced a decision </a:t>
            </a:r>
            <a:r>
              <a:rPr lang="en-US" dirty="0"/>
              <a:t>you made. </a:t>
            </a:r>
          </a:p>
        </p:txBody>
      </p:sp>
      <p:sp>
        <p:nvSpPr>
          <p:cNvPr id="4" name="Slide Number Placeholder 3"/>
          <p:cNvSpPr>
            <a:spLocks noGrp="1"/>
          </p:cNvSpPr>
          <p:nvPr>
            <p:ph type="sldNum" sz="quarter" idx="5"/>
          </p:nvPr>
        </p:nvSpPr>
        <p:spPr/>
        <p:txBody>
          <a:bodyPr/>
          <a:lstStyle/>
          <a:p>
            <a:fld id="{0EA57990-0BBB-4A92-9137-39EC4F02772D}" type="slidenum">
              <a:rPr lang="en-US" smtClean="0"/>
              <a:t>9</a:t>
            </a:fld>
            <a:endParaRPr lang="en-US"/>
          </a:p>
        </p:txBody>
      </p:sp>
    </p:spTree>
    <p:extLst>
      <p:ext uri="{BB962C8B-B14F-4D97-AF65-F5344CB8AC3E}">
        <p14:creationId xmlns:p14="http://schemas.microsoft.com/office/powerpoint/2010/main" val="22399832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22363"/>
            <a:ext cx="105156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838200" y="3602038"/>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DOH 530-261 June 2024 </a:t>
            </a:r>
            <a:endParaRPr lang="en-US" dirty="0"/>
          </a:p>
        </p:txBody>
      </p:sp>
      <p:sp>
        <p:nvSpPr>
          <p:cNvPr id="6" name="Slide Number Placeholder 5"/>
          <p:cNvSpPr>
            <a:spLocks noGrp="1"/>
          </p:cNvSpPr>
          <p:nvPr>
            <p:ph type="sldNum" sz="quarter" idx="12"/>
          </p:nvPr>
        </p:nvSpPr>
        <p:spPr/>
        <p:txBody>
          <a:bodyPr/>
          <a:lstStyle/>
          <a:p>
            <a:fld id="{8E591227-F9EB-4B2B-9432-842143BA1678}" type="slidenum">
              <a:rPr lang="en-US" smtClean="0"/>
              <a:t>‹#›</a:t>
            </a:fld>
            <a:endParaRPr lang="en-US" dirty="0"/>
          </a:p>
        </p:txBody>
      </p:sp>
      <p:pic>
        <p:nvPicPr>
          <p:cNvPr id="7" name="Picture 6" descr="Washington State Department of Health">
            <a:extLst>
              <a:ext uri="{FF2B5EF4-FFF2-40B4-BE49-F238E27FC236}">
                <a16:creationId xmlns:a16="http://schemas.microsoft.com/office/drawing/2014/main" id="{8823EB83-AC0C-5A41-DF09-A4F1A263E4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997" y="5735637"/>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05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72BAA0-0228-44D3-92F1-226D6BF34D9C}"/>
              </a:ext>
            </a:extLst>
          </p:cNvPr>
          <p:cNvGrpSpPr/>
          <p:nvPr userDrawn="1"/>
        </p:nvGrpSpPr>
        <p:grpSpPr>
          <a:xfrm>
            <a:off x="0" y="0"/>
            <a:ext cx="12192000" cy="6858000"/>
            <a:chOff x="0" y="158213"/>
            <a:chExt cx="12192000" cy="6858000"/>
          </a:xfrm>
        </p:grpSpPr>
        <p:pic>
          <p:nvPicPr>
            <p:cNvPr id="7" name="Picture 6">
              <a:extLst>
                <a:ext uri="{FF2B5EF4-FFF2-40B4-BE49-F238E27FC236}">
                  <a16:creationId xmlns:a16="http://schemas.microsoft.com/office/drawing/2014/main" id="{2B4203A3-E26F-4520-9780-D93C649F03D5}"/>
                </a:ext>
              </a:extLst>
            </p:cNvPr>
            <p:cNvPicPr>
              <a:picLocks noChangeAspect="1"/>
            </p:cNvPicPr>
            <p:nvPr/>
          </p:nvPicPr>
          <p:blipFill>
            <a:blip r:embed="rId2"/>
            <a:stretch>
              <a:fillRect/>
            </a:stretch>
          </p:blipFill>
          <p:spPr>
            <a:xfrm>
              <a:off x="2806923" y="316426"/>
              <a:ext cx="6578154" cy="6541575"/>
            </a:xfrm>
            <a:prstGeom prst="rect">
              <a:avLst/>
            </a:prstGeom>
          </p:spPr>
        </p:pic>
        <p:sp>
          <p:nvSpPr>
            <p:cNvPr id="8" name="Rectangle 7">
              <a:extLst>
                <a:ext uri="{FF2B5EF4-FFF2-40B4-BE49-F238E27FC236}">
                  <a16:creationId xmlns:a16="http://schemas.microsoft.com/office/drawing/2014/main" id="{72008D15-E050-48D1-B339-E5E2E07EB71A}"/>
                </a:ext>
              </a:extLst>
            </p:cNvPr>
            <p:cNvSpPr/>
            <p:nvPr/>
          </p:nvSpPr>
          <p:spPr>
            <a:xfrm>
              <a:off x="0" y="158213"/>
              <a:ext cx="12192000" cy="685800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DOH 530-261 June 2024 </a:t>
            </a:r>
            <a:endParaRPr lang="en-US" dirty="0"/>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dirty="0"/>
          </a:p>
        </p:txBody>
      </p:sp>
      <p:pic>
        <p:nvPicPr>
          <p:cNvPr id="9" name="Picture 8" descr="Washington State Department of Health">
            <a:extLst>
              <a:ext uri="{FF2B5EF4-FFF2-40B4-BE49-F238E27FC236}">
                <a16:creationId xmlns:a16="http://schemas.microsoft.com/office/drawing/2014/main" id="{1564DD1B-61F8-7887-C31B-4FE94C129D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768596"/>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195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9" name="Freeform 5960">
            <a:extLst>
              <a:ext uri="{FF2B5EF4-FFF2-40B4-BE49-F238E27FC236}">
                <a16:creationId xmlns:a16="http://schemas.microsoft.com/office/drawing/2014/main" id="{2BA5FFE4-B3C0-47AE-B9F0-40B30BC5B877}"/>
              </a:ext>
            </a:extLst>
          </p:cNvPr>
          <p:cNvSpPr>
            <a:spLocks noChangeAspect="1" noEditPoints="1"/>
          </p:cNvSpPr>
          <p:nvPr userDrawn="1"/>
        </p:nvSpPr>
        <p:spPr bwMode="auto">
          <a:xfrm>
            <a:off x="1731963" y="1129092"/>
            <a:ext cx="8728075" cy="5045075"/>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chemeClr val="tx1">
              <a:lumMod val="95000"/>
              <a:lumOff val="5000"/>
            </a:schemeClr>
          </a:solidFill>
          <a:ln w="9525">
            <a:noFill/>
            <a:round/>
            <a:headEnd/>
            <a:tailEnd/>
          </a:ln>
          <a:effectLst/>
        </p:spPr>
        <p:txBody>
          <a:bodyPr/>
          <a:lstStyle/>
          <a:p>
            <a:endParaRPr lang="en-US" dirty="0"/>
          </a:p>
        </p:txBody>
      </p:sp>
      <p:sp>
        <p:nvSpPr>
          <p:cNvPr id="8" name="Rectangle 7">
            <a:extLst>
              <a:ext uri="{FF2B5EF4-FFF2-40B4-BE49-F238E27FC236}">
                <a16:creationId xmlns:a16="http://schemas.microsoft.com/office/drawing/2014/main" id="{72008D15-E050-48D1-B339-E5E2E07EB71A}"/>
              </a:ext>
            </a:extLst>
          </p:cNvPr>
          <p:cNvSpPr/>
          <p:nvPr/>
        </p:nvSpPr>
        <p:spPr>
          <a:xfrm>
            <a:off x="0" y="0"/>
            <a:ext cx="12192000" cy="685800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1"/>
          <p:cNvSpPr>
            <a:spLocks noGrp="1"/>
          </p:cNvSpPr>
          <p:nvPr userDrawn="1">
            <p:ph type="title"/>
          </p:nvPr>
        </p:nvSpPr>
        <p:spPr/>
        <p:txBody>
          <a:bodyPr/>
          <a:lstStyle/>
          <a:p>
            <a:r>
              <a:rPr lang="en-US"/>
              <a:t>Click to edit Master title style</a:t>
            </a:r>
          </a:p>
        </p:txBody>
      </p:sp>
      <p:sp>
        <p:nvSpPr>
          <p:cNvPr id="3" name="Date Placeholder 2"/>
          <p:cNvSpPr>
            <a:spLocks noGrp="1"/>
          </p:cNvSpPr>
          <p:nvPr userDrawn="1">
            <p:ph type="dt" sz="half" idx="10"/>
          </p:nvPr>
        </p:nvSpPr>
        <p:spPr/>
        <p:txBody>
          <a:bodyPr/>
          <a:lstStyle/>
          <a:p>
            <a:r>
              <a:rPr lang="en-US"/>
              <a:t>DOH 530-261 June 2024 </a:t>
            </a:r>
            <a:endParaRPr lang="en-US" dirty="0"/>
          </a:p>
        </p:txBody>
      </p:sp>
      <p:sp>
        <p:nvSpPr>
          <p:cNvPr id="5" name="Slide Number Placeholder 4"/>
          <p:cNvSpPr>
            <a:spLocks noGrp="1"/>
          </p:cNvSpPr>
          <p:nvPr userDrawn="1">
            <p:ph type="sldNum" sz="quarter" idx="12"/>
          </p:nvPr>
        </p:nvSpPr>
        <p:spPr/>
        <p:txBody>
          <a:bodyPr/>
          <a:lstStyle/>
          <a:p>
            <a:fld id="{8E591227-F9EB-4B2B-9432-842143BA1678}" type="slidenum">
              <a:rPr lang="en-US" smtClean="0"/>
              <a:t>‹#›</a:t>
            </a:fld>
            <a:endParaRPr lang="en-US" dirty="0"/>
          </a:p>
        </p:txBody>
      </p:sp>
      <p:pic>
        <p:nvPicPr>
          <p:cNvPr id="6" name="Picture 5" descr="Washington State Department of Health">
            <a:extLst>
              <a:ext uri="{FF2B5EF4-FFF2-40B4-BE49-F238E27FC236}">
                <a16:creationId xmlns:a16="http://schemas.microsoft.com/office/drawing/2014/main" id="{B501BC4C-9532-F187-FBA3-EBE8792B86F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737819"/>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594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9" name="Freeform 5960">
            <a:extLst>
              <a:ext uri="{FF2B5EF4-FFF2-40B4-BE49-F238E27FC236}">
                <a16:creationId xmlns:a16="http://schemas.microsoft.com/office/drawing/2014/main" id="{2BA5FFE4-B3C0-47AE-B9F0-40B30BC5B877}"/>
              </a:ext>
            </a:extLst>
          </p:cNvPr>
          <p:cNvSpPr>
            <a:spLocks noChangeAspect="1" noEditPoints="1"/>
          </p:cNvSpPr>
          <p:nvPr userDrawn="1"/>
        </p:nvSpPr>
        <p:spPr bwMode="auto">
          <a:xfrm>
            <a:off x="1731963" y="1129092"/>
            <a:ext cx="8728075" cy="5045075"/>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chemeClr val="tx1">
              <a:lumMod val="95000"/>
              <a:lumOff val="5000"/>
            </a:schemeClr>
          </a:solidFill>
          <a:ln w="9525">
            <a:noFill/>
            <a:round/>
            <a:headEnd/>
            <a:tailEnd/>
          </a:ln>
          <a:effectLst/>
        </p:spPr>
        <p:txBody>
          <a:bodyPr/>
          <a:lstStyle/>
          <a:p>
            <a:endParaRPr lang="en-US" dirty="0"/>
          </a:p>
        </p:txBody>
      </p:sp>
      <p:sp>
        <p:nvSpPr>
          <p:cNvPr id="8" name="Rectangle 7">
            <a:extLst>
              <a:ext uri="{FF2B5EF4-FFF2-40B4-BE49-F238E27FC236}">
                <a16:creationId xmlns:a16="http://schemas.microsoft.com/office/drawing/2014/main" id="{72008D15-E050-48D1-B339-E5E2E07EB71A}"/>
              </a:ext>
            </a:extLst>
          </p:cNvPr>
          <p:cNvSpPr/>
          <p:nvPr/>
        </p:nvSpPr>
        <p:spPr>
          <a:xfrm>
            <a:off x="0" y="0"/>
            <a:ext cx="12192000" cy="6858000"/>
          </a:xfrm>
          <a:prstGeom prst="rect">
            <a:avLst/>
          </a:prstGeom>
          <a:solidFill>
            <a:schemeClr val="bg1">
              <a:lumMod val="85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1"/>
          <p:cNvSpPr>
            <a:spLocks noGrp="1"/>
          </p:cNvSpPr>
          <p:nvPr userDrawn="1">
            <p:ph type="title"/>
          </p:nvPr>
        </p:nvSpPr>
        <p:spPr/>
        <p:txBody>
          <a:bodyPr/>
          <a:lstStyle/>
          <a:p>
            <a:r>
              <a:rPr lang="en-US"/>
              <a:t>Click to edit Master title style</a:t>
            </a:r>
          </a:p>
        </p:txBody>
      </p:sp>
      <p:sp>
        <p:nvSpPr>
          <p:cNvPr id="3" name="Date Placeholder 2"/>
          <p:cNvSpPr>
            <a:spLocks noGrp="1"/>
          </p:cNvSpPr>
          <p:nvPr userDrawn="1">
            <p:ph type="dt" sz="half" idx="10"/>
          </p:nvPr>
        </p:nvSpPr>
        <p:spPr/>
        <p:txBody>
          <a:bodyPr/>
          <a:lstStyle/>
          <a:p>
            <a:r>
              <a:rPr lang="en-US"/>
              <a:t>DOH 530-261 June 2024 </a:t>
            </a:r>
            <a:endParaRPr lang="en-US" dirty="0"/>
          </a:p>
        </p:txBody>
      </p:sp>
      <p:sp>
        <p:nvSpPr>
          <p:cNvPr id="5" name="Slide Number Placeholder 4"/>
          <p:cNvSpPr>
            <a:spLocks noGrp="1"/>
          </p:cNvSpPr>
          <p:nvPr userDrawn="1">
            <p:ph type="sldNum" sz="quarter" idx="12"/>
          </p:nvPr>
        </p:nvSpPr>
        <p:spPr/>
        <p:txBody>
          <a:bodyPr/>
          <a:lstStyle/>
          <a:p>
            <a:fld id="{8E591227-F9EB-4B2B-9432-842143BA1678}" type="slidenum">
              <a:rPr lang="en-US" smtClean="0"/>
              <a:t>‹#›</a:t>
            </a:fld>
            <a:endParaRPr lang="en-US" dirty="0"/>
          </a:p>
        </p:txBody>
      </p:sp>
      <p:pic>
        <p:nvPicPr>
          <p:cNvPr id="6" name="Picture 5" descr="Washington State Department of Health">
            <a:extLst>
              <a:ext uri="{FF2B5EF4-FFF2-40B4-BE49-F238E27FC236}">
                <a16:creationId xmlns:a16="http://schemas.microsoft.com/office/drawing/2014/main" id="{AA246201-B12E-3DB4-67FD-B51F31B52E7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621" y="5728908"/>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115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chemeClr val="accent5">
            <a:lumMod val="5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DOH 530-261 June 2024 </a:t>
            </a:r>
            <a:endParaRPr lang="en-US" dirty="0"/>
          </a:p>
        </p:txBody>
      </p:sp>
      <p:sp>
        <p:nvSpPr>
          <p:cNvPr id="4" name="Footer Placeholder 3"/>
          <p:cNvSpPr>
            <a:spLocks noGrp="1"/>
          </p:cNvSpPr>
          <p:nvPr>
            <p:ph type="ftr" sz="quarter" idx="11"/>
          </p:nvPr>
        </p:nvSpPr>
        <p:spPr>
          <a:xfrm flipV="1">
            <a:off x="7059478" y="6469438"/>
            <a:ext cx="1093922" cy="369332"/>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dirty="0"/>
          </a:p>
        </p:txBody>
      </p:sp>
      <p:grpSp>
        <p:nvGrpSpPr>
          <p:cNvPr id="9" name="Group 8">
            <a:extLst>
              <a:ext uri="{FF2B5EF4-FFF2-40B4-BE49-F238E27FC236}">
                <a16:creationId xmlns:a16="http://schemas.microsoft.com/office/drawing/2014/main" id="{E372BAA0-0228-44D3-92F1-226D6BF34D9C}"/>
              </a:ext>
            </a:extLst>
          </p:cNvPr>
          <p:cNvGrpSpPr/>
          <p:nvPr userDrawn="1"/>
        </p:nvGrpSpPr>
        <p:grpSpPr>
          <a:xfrm>
            <a:off x="0" y="0"/>
            <a:ext cx="12192000" cy="6858000"/>
            <a:chOff x="0" y="158213"/>
            <a:chExt cx="12192000" cy="6858000"/>
          </a:xfrm>
        </p:grpSpPr>
        <p:pic>
          <p:nvPicPr>
            <p:cNvPr id="10" name="Picture 9">
              <a:extLst>
                <a:ext uri="{FF2B5EF4-FFF2-40B4-BE49-F238E27FC236}">
                  <a16:creationId xmlns:a16="http://schemas.microsoft.com/office/drawing/2014/main" id="{2B4203A3-E26F-4520-9780-D93C649F03D5}"/>
                </a:ext>
              </a:extLst>
            </p:cNvPr>
            <p:cNvPicPr>
              <a:picLocks noChangeAspect="1"/>
            </p:cNvPicPr>
            <p:nvPr/>
          </p:nvPicPr>
          <p:blipFill>
            <a:blip r:embed="rId2"/>
            <a:stretch>
              <a:fillRect/>
            </a:stretch>
          </p:blipFill>
          <p:spPr>
            <a:xfrm>
              <a:off x="2806923" y="316426"/>
              <a:ext cx="6578154" cy="6541575"/>
            </a:xfrm>
            <a:prstGeom prst="rect">
              <a:avLst/>
            </a:prstGeom>
          </p:spPr>
        </p:pic>
        <p:sp>
          <p:nvSpPr>
            <p:cNvPr id="11" name="Rectangle 10">
              <a:extLst>
                <a:ext uri="{FF2B5EF4-FFF2-40B4-BE49-F238E27FC236}">
                  <a16:creationId xmlns:a16="http://schemas.microsoft.com/office/drawing/2014/main" id="{72008D15-E050-48D1-B339-E5E2E07EB71A}"/>
                </a:ext>
              </a:extLst>
            </p:cNvPr>
            <p:cNvSpPr/>
            <p:nvPr/>
          </p:nvSpPr>
          <p:spPr>
            <a:xfrm>
              <a:off x="0" y="158213"/>
              <a:ext cx="12192000" cy="6858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176375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5_Title Only">
    <p:bg>
      <p:bgPr>
        <a:solidFill>
          <a:schemeClr val="accent5">
            <a:lumMod val="50000"/>
          </a:schemeClr>
        </a:solidFill>
        <a:effectLst/>
      </p:bgPr>
    </p:bg>
    <p:spTree>
      <p:nvGrpSpPr>
        <p:cNvPr id="1" name=""/>
        <p:cNvGrpSpPr/>
        <p:nvPr/>
      </p:nvGrpSpPr>
      <p:grpSpPr>
        <a:xfrm>
          <a:off x="0" y="0"/>
          <a:ext cx="0" cy="0"/>
          <a:chOff x="0" y="0"/>
          <a:chExt cx="0" cy="0"/>
        </a:xfrm>
      </p:grpSpPr>
      <p:sp>
        <p:nvSpPr>
          <p:cNvPr id="12" name="Freeform 5960"/>
          <p:cNvSpPr>
            <a:spLocks noChangeAspect="1" noEditPoints="1"/>
          </p:cNvSpPr>
          <p:nvPr userDrawn="1"/>
        </p:nvSpPr>
        <p:spPr bwMode="auto">
          <a:xfrm>
            <a:off x="1731963" y="1129092"/>
            <a:ext cx="8728075" cy="5045075"/>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chemeClr val="tx1">
              <a:lumMod val="95000"/>
              <a:lumOff val="5000"/>
            </a:schemeClr>
          </a:solidFill>
          <a:ln w="9525">
            <a:noFill/>
            <a:round/>
            <a:headEnd/>
            <a:tailEnd/>
          </a:ln>
          <a:effectLst/>
        </p:spPr>
        <p:txBody>
          <a:bodyPr/>
          <a:lstStyle/>
          <a:p>
            <a:endParaRPr lang="en-US" dirty="0"/>
          </a:p>
        </p:txBody>
      </p:sp>
      <p:sp>
        <p:nvSpPr>
          <p:cNvPr id="13" name="Rectangle 12">
            <a:extLst>
              <a:ext uri="{FF2B5EF4-FFF2-40B4-BE49-F238E27FC236}">
                <a16:creationId xmlns:a16="http://schemas.microsoft.com/office/drawing/2014/main" id="{72008D15-E050-48D1-B339-E5E2E07EB71A}"/>
              </a:ext>
            </a:extLst>
          </p:cNvPr>
          <p:cNvSpPr/>
          <p:nvPr userDrawn="1"/>
        </p:nvSpPr>
        <p:spPr>
          <a:xfrm>
            <a:off x="0" y="0"/>
            <a:ext cx="12192000" cy="6858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 name="Date Placeholder 2"/>
          <p:cNvSpPr>
            <a:spLocks noGrp="1"/>
          </p:cNvSpPr>
          <p:nvPr>
            <p:ph type="dt" sz="half" idx="10"/>
          </p:nvPr>
        </p:nvSpPr>
        <p:spPr/>
        <p:txBody>
          <a:bodyPr/>
          <a:lstStyle/>
          <a:p>
            <a:r>
              <a:rPr lang="en-US"/>
              <a:t>DOH 530-261 June 2024 </a:t>
            </a:r>
            <a:endParaRPr lang="en-US" dirty="0"/>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dirty="0"/>
          </a:p>
        </p:txBody>
      </p:sp>
      <p:sp>
        <p:nvSpPr>
          <p:cNvPr id="2" name="Title 1"/>
          <p:cNvSpPr>
            <a:spLocks noGrp="1"/>
          </p:cNvSpPr>
          <p:nvPr userDrawn="1">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926423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7_Title Only">
    <p:bg>
      <p:bgPr>
        <a:solidFill>
          <a:schemeClr val="accent3"/>
        </a:solidFill>
        <a:effectLst/>
      </p:bgPr>
    </p:bg>
    <p:spTree>
      <p:nvGrpSpPr>
        <p:cNvPr id="1" name=""/>
        <p:cNvGrpSpPr/>
        <p:nvPr/>
      </p:nvGrpSpPr>
      <p:grpSpPr>
        <a:xfrm>
          <a:off x="0" y="0"/>
          <a:ext cx="0" cy="0"/>
          <a:chOff x="0" y="0"/>
          <a:chExt cx="0" cy="0"/>
        </a:xfrm>
      </p:grpSpPr>
      <p:sp>
        <p:nvSpPr>
          <p:cNvPr id="12" name="Freeform 5960"/>
          <p:cNvSpPr>
            <a:spLocks noChangeAspect="1" noEditPoints="1"/>
          </p:cNvSpPr>
          <p:nvPr userDrawn="1"/>
        </p:nvSpPr>
        <p:spPr bwMode="auto">
          <a:xfrm>
            <a:off x="1731963" y="1129092"/>
            <a:ext cx="8728075" cy="5045075"/>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chemeClr val="tx1">
              <a:lumMod val="95000"/>
              <a:lumOff val="5000"/>
            </a:schemeClr>
          </a:solidFill>
          <a:ln w="9525">
            <a:noFill/>
            <a:round/>
            <a:headEnd/>
            <a:tailEnd/>
          </a:ln>
          <a:effectLst/>
        </p:spPr>
        <p:txBody>
          <a:bodyPr/>
          <a:lstStyle/>
          <a:p>
            <a:endParaRPr lang="en-US" dirty="0"/>
          </a:p>
        </p:txBody>
      </p:sp>
      <p:sp>
        <p:nvSpPr>
          <p:cNvPr id="13" name="Rectangle 12">
            <a:extLst>
              <a:ext uri="{FF2B5EF4-FFF2-40B4-BE49-F238E27FC236}">
                <a16:creationId xmlns:a16="http://schemas.microsoft.com/office/drawing/2014/main" id="{72008D15-E050-48D1-B339-E5E2E07EB71A}"/>
              </a:ext>
            </a:extLst>
          </p:cNvPr>
          <p:cNvSpPr/>
          <p:nvPr userDrawn="1"/>
        </p:nvSpPr>
        <p:spPr>
          <a:xfrm>
            <a:off x="0" y="0"/>
            <a:ext cx="12192000" cy="6858000"/>
          </a:xfrm>
          <a:prstGeom prst="rect">
            <a:avLst/>
          </a:prstGeom>
          <a:solidFill>
            <a:schemeClr val="accent3">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 name="Date Placeholder 2"/>
          <p:cNvSpPr>
            <a:spLocks noGrp="1"/>
          </p:cNvSpPr>
          <p:nvPr>
            <p:ph type="dt" sz="half" idx="10"/>
          </p:nvPr>
        </p:nvSpPr>
        <p:spPr/>
        <p:txBody>
          <a:bodyPr/>
          <a:lstStyle/>
          <a:p>
            <a:r>
              <a:rPr lang="en-US"/>
              <a:t>DOH 530-261 June 2024 </a:t>
            </a:r>
            <a:endParaRPr lang="en-US" dirty="0"/>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dirty="0"/>
          </a:p>
        </p:txBody>
      </p:sp>
      <p:sp>
        <p:nvSpPr>
          <p:cNvPr id="2" name="Title 1"/>
          <p:cNvSpPr>
            <a:spLocks noGrp="1"/>
          </p:cNvSpPr>
          <p:nvPr userDrawn="1">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755990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8_Title Only">
    <p:bg>
      <p:bgPr>
        <a:solidFill>
          <a:schemeClr val="accent1"/>
        </a:solidFill>
        <a:effectLst/>
      </p:bgPr>
    </p:bg>
    <p:spTree>
      <p:nvGrpSpPr>
        <p:cNvPr id="1" name=""/>
        <p:cNvGrpSpPr/>
        <p:nvPr/>
      </p:nvGrpSpPr>
      <p:grpSpPr>
        <a:xfrm>
          <a:off x="0" y="0"/>
          <a:ext cx="0" cy="0"/>
          <a:chOff x="0" y="0"/>
          <a:chExt cx="0" cy="0"/>
        </a:xfrm>
      </p:grpSpPr>
      <p:sp>
        <p:nvSpPr>
          <p:cNvPr id="12" name="Freeform 5960"/>
          <p:cNvSpPr>
            <a:spLocks noChangeAspect="1" noEditPoints="1"/>
          </p:cNvSpPr>
          <p:nvPr userDrawn="1"/>
        </p:nvSpPr>
        <p:spPr bwMode="auto">
          <a:xfrm>
            <a:off x="1731963" y="1129092"/>
            <a:ext cx="8728075" cy="5045075"/>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chemeClr val="tx1">
              <a:lumMod val="95000"/>
              <a:lumOff val="5000"/>
            </a:schemeClr>
          </a:solidFill>
          <a:ln w="9525">
            <a:noFill/>
            <a:round/>
            <a:headEnd/>
            <a:tailEnd/>
          </a:ln>
          <a:effectLst/>
        </p:spPr>
        <p:txBody>
          <a:bodyPr/>
          <a:lstStyle/>
          <a:p>
            <a:endParaRPr lang="en-US" dirty="0"/>
          </a:p>
        </p:txBody>
      </p:sp>
      <p:sp>
        <p:nvSpPr>
          <p:cNvPr id="13" name="Rectangle 12">
            <a:extLst>
              <a:ext uri="{FF2B5EF4-FFF2-40B4-BE49-F238E27FC236}">
                <a16:creationId xmlns:a16="http://schemas.microsoft.com/office/drawing/2014/main" id="{72008D15-E050-48D1-B339-E5E2E07EB71A}"/>
              </a:ext>
            </a:extLst>
          </p:cNvPr>
          <p:cNvSpPr/>
          <p:nvPr userDrawn="1"/>
        </p:nvSpPr>
        <p:spPr>
          <a:xfrm>
            <a:off x="0" y="0"/>
            <a:ext cx="12192000" cy="6858000"/>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 name="Date Placeholder 2"/>
          <p:cNvSpPr>
            <a:spLocks noGrp="1"/>
          </p:cNvSpPr>
          <p:nvPr>
            <p:ph type="dt" sz="half" idx="10"/>
          </p:nvPr>
        </p:nvSpPr>
        <p:spPr/>
        <p:txBody>
          <a:bodyPr/>
          <a:lstStyle/>
          <a:p>
            <a:r>
              <a:rPr lang="en-US"/>
              <a:t>DOH 530-261 June 2024 </a:t>
            </a:r>
            <a:endParaRPr lang="en-US" dirty="0"/>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dirty="0"/>
          </a:p>
        </p:txBody>
      </p:sp>
      <p:sp>
        <p:nvSpPr>
          <p:cNvPr id="2" name="Title 1"/>
          <p:cNvSpPr>
            <a:spLocks noGrp="1"/>
          </p:cNvSpPr>
          <p:nvPr userDrawn="1">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601075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3_Title Only">
    <p:bg>
      <p:bgPr>
        <a:solidFill>
          <a:schemeClr val="accent5">
            <a:lumMod val="50000"/>
          </a:schemeClr>
        </a:solidFill>
        <a:effectLst/>
      </p:bgPr>
    </p:bg>
    <p:spTree>
      <p:nvGrpSpPr>
        <p:cNvPr id="1" name=""/>
        <p:cNvGrpSpPr/>
        <p:nvPr/>
      </p:nvGrpSpPr>
      <p:grpSpPr>
        <a:xfrm>
          <a:off x="0" y="0"/>
          <a:ext cx="0" cy="0"/>
          <a:chOff x="0" y="0"/>
          <a:chExt cx="0" cy="0"/>
        </a:xfrm>
      </p:grpSpPr>
      <p:pic>
        <p:nvPicPr>
          <p:cNvPr id="2859" name="Picture 2858">
            <a:extLst>
              <a:ext uri="{FF2B5EF4-FFF2-40B4-BE49-F238E27FC236}">
                <a16:creationId xmlns:a16="http://schemas.microsoft.com/office/drawing/2014/main" id="{2963DCFA-4399-4404-B551-BEBF22BE546E}"/>
              </a:ext>
            </a:extLst>
          </p:cNvPr>
          <p:cNvPicPr>
            <a:picLocks noChangeAspect="1"/>
          </p:cNvPicPr>
          <p:nvPr userDrawn="1"/>
        </p:nvPicPr>
        <p:blipFill>
          <a:blip r:embed="rId2"/>
          <a:stretch>
            <a:fillRect/>
          </a:stretch>
        </p:blipFill>
        <p:spPr>
          <a:xfrm>
            <a:off x="1" y="0"/>
            <a:ext cx="12191998" cy="6858000"/>
          </a:xfrm>
          <a:prstGeom prst="rect">
            <a:avLst/>
          </a:prstGeom>
        </p:spPr>
      </p:pic>
      <p:sp>
        <p:nvSpPr>
          <p:cNvPr id="3" name="Date Placeholder 2"/>
          <p:cNvSpPr>
            <a:spLocks noGrp="1"/>
          </p:cNvSpPr>
          <p:nvPr>
            <p:ph type="dt" sz="half" idx="10"/>
          </p:nvPr>
        </p:nvSpPr>
        <p:spPr/>
        <p:txBody>
          <a:bodyPr/>
          <a:lstStyle/>
          <a:p>
            <a:r>
              <a:rPr lang="en-US"/>
              <a:t>DOH 530-261 June 2024 </a:t>
            </a:r>
            <a:endParaRPr lang="en-US" dirty="0"/>
          </a:p>
        </p:txBody>
      </p:sp>
      <p:sp>
        <p:nvSpPr>
          <p:cNvPr id="4" name="Footer Placeholder 3"/>
          <p:cNvSpPr>
            <a:spLocks noGrp="1"/>
          </p:cNvSpPr>
          <p:nvPr>
            <p:ph type="ftr" sz="quarter" idx="11"/>
          </p:nvPr>
        </p:nvSpPr>
        <p:spPr>
          <a:xfrm flipV="1">
            <a:off x="7059478" y="6469438"/>
            <a:ext cx="1093922" cy="369332"/>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dirty="0"/>
          </a:p>
        </p:txBody>
      </p:sp>
      <p:sp>
        <p:nvSpPr>
          <p:cNvPr id="11" name="Rectangle 10">
            <a:extLst>
              <a:ext uri="{FF2B5EF4-FFF2-40B4-BE49-F238E27FC236}">
                <a16:creationId xmlns:a16="http://schemas.microsoft.com/office/drawing/2014/main" id="{72008D15-E050-48D1-B339-E5E2E07EB71A}"/>
              </a:ext>
            </a:extLst>
          </p:cNvPr>
          <p:cNvSpPr/>
          <p:nvPr/>
        </p:nvSpPr>
        <p:spPr>
          <a:xfrm>
            <a:off x="0" y="0"/>
            <a:ext cx="12192000" cy="6858000"/>
          </a:xfrm>
          <a:prstGeom prst="rect">
            <a:avLst/>
          </a:prstGeom>
          <a:solidFill>
            <a:schemeClr val="accent5">
              <a:lumMod val="5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1"/>
          <p:cNvSpPr>
            <a:spLocks noGrp="1"/>
          </p:cNvSpPr>
          <p:nvPr userDrawn="1">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770563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4_Title Only">
    <p:bg>
      <p:bgPr>
        <a:solidFill>
          <a:schemeClr val="bg1"/>
        </a:solidFill>
        <a:effectLst/>
      </p:bgPr>
    </p:bg>
    <p:spTree>
      <p:nvGrpSpPr>
        <p:cNvPr id="1" name=""/>
        <p:cNvGrpSpPr/>
        <p:nvPr/>
      </p:nvGrpSpPr>
      <p:grpSpPr>
        <a:xfrm>
          <a:off x="0" y="0"/>
          <a:ext cx="0" cy="0"/>
          <a:chOff x="0" y="0"/>
          <a:chExt cx="0" cy="0"/>
        </a:xfrm>
      </p:grpSpPr>
      <p:pic>
        <p:nvPicPr>
          <p:cNvPr id="2859" name="Picture 2858">
            <a:extLst>
              <a:ext uri="{FF2B5EF4-FFF2-40B4-BE49-F238E27FC236}">
                <a16:creationId xmlns:a16="http://schemas.microsoft.com/office/drawing/2014/main" id="{2963DCFA-4399-4404-B551-BEBF22BE546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 y="0"/>
            <a:ext cx="12191998" cy="6858000"/>
          </a:xfrm>
          <a:prstGeom prst="rect">
            <a:avLst/>
          </a:prstGeom>
        </p:spPr>
      </p:pic>
      <p:sp>
        <p:nvSpPr>
          <p:cNvPr id="3" name="Date Placeholder 2"/>
          <p:cNvSpPr>
            <a:spLocks noGrp="1"/>
          </p:cNvSpPr>
          <p:nvPr>
            <p:ph type="dt" sz="half" idx="10"/>
          </p:nvPr>
        </p:nvSpPr>
        <p:spPr/>
        <p:txBody>
          <a:bodyPr/>
          <a:lstStyle/>
          <a:p>
            <a:r>
              <a:rPr lang="en-US"/>
              <a:t>DOH 530-261 June 2024 </a:t>
            </a:r>
            <a:endParaRPr lang="en-US" dirty="0"/>
          </a:p>
        </p:txBody>
      </p:sp>
      <p:sp>
        <p:nvSpPr>
          <p:cNvPr id="4" name="Footer Placeholder 3"/>
          <p:cNvSpPr>
            <a:spLocks noGrp="1"/>
          </p:cNvSpPr>
          <p:nvPr>
            <p:ph type="ftr" sz="quarter" idx="11"/>
          </p:nvPr>
        </p:nvSpPr>
        <p:spPr>
          <a:xfrm flipV="1">
            <a:off x="7059478" y="6469438"/>
            <a:ext cx="1093922" cy="369332"/>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dirty="0"/>
          </a:p>
        </p:txBody>
      </p:sp>
      <p:sp>
        <p:nvSpPr>
          <p:cNvPr id="11" name="Rectangle 10">
            <a:extLst>
              <a:ext uri="{FF2B5EF4-FFF2-40B4-BE49-F238E27FC236}">
                <a16:creationId xmlns:a16="http://schemas.microsoft.com/office/drawing/2014/main" id="{72008D15-E050-48D1-B339-E5E2E07EB71A}"/>
              </a:ext>
            </a:extLst>
          </p:cNvPr>
          <p:cNvSpPr/>
          <p:nvPr/>
        </p:nvSpPr>
        <p:spPr>
          <a:xfrm>
            <a:off x="0" y="0"/>
            <a:ext cx="12192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1"/>
          <p:cNvSpPr>
            <a:spLocks noGrp="1"/>
          </p:cNvSpPr>
          <p:nvPr userDrawn="1">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173463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eneral Presentation Title Slide">
    <p:spTree>
      <p:nvGrpSpPr>
        <p:cNvPr id="1" name=""/>
        <p:cNvGrpSpPr/>
        <p:nvPr/>
      </p:nvGrpSpPr>
      <p:grpSpPr>
        <a:xfrm>
          <a:off x="0" y="0"/>
          <a:ext cx="0" cy="0"/>
          <a:chOff x="0" y="0"/>
          <a:chExt cx="0" cy="0"/>
        </a:xfrm>
      </p:grpSpPr>
      <p:pic>
        <p:nvPicPr>
          <p:cNvPr id="10" name="Picture 9" descr="photo illustration of the hands of different races and genders of people raised in the air against a white background"/>
          <p:cNvPicPr>
            <a:picLocks noChangeAspect="1"/>
          </p:cNvPicPr>
          <p:nvPr userDrawn="1"/>
        </p:nvPicPr>
        <p:blipFill rotWithShape="1">
          <a:blip r:embed="rId2" cstate="print">
            <a:extLst>
              <a:ext uri="{28A0092B-C50C-407E-A947-70E740481C1C}">
                <a14:useLocalDpi xmlns:a14="http://schemas.microsoft.com/office/drawing/2010/main" val="0"/>
              </a:ext>
            </a:extLst>
          </a:blip>
          <a:srcRect t="14612"/>
          <a:stretch/>
        </p:blipFill>
        <p:spPr>
          <a:xfrm>
            <a:off x="0" y="0"/>
            <a:ext cx="12192000" cy="4591050"/>
          </a:xfrm>
          <a:prstGeom prst="rect">
            <a:avLst/>
          </a:prstGeom>
        </p:spPr>
      </p:pic>
      <p:sp>
        <p:nvSpPr>
          <p:cNvPr id="5" name="Text Placeholder 9">
            <a:extLst>
              <a:ext uri="{FF2B5EF4-FFF2-40B4-BE49-F238E27FC236}">
                <a16:creationId xmlns:a16="http://schemas.microsoft.com/office/drawing/2014/main" id="{68E9264F-F94A-8D06-326D-08ABE99B13A6}"/>
              </a:ext>
            </a:extLst>
          </p:cNvPr>
          <p:cNvSpPr>
            <a:spLocks noGrp="1"/>
          </p:cNvSpPr>
          <p:nvPr>
            <p:ph type="body" sz="quarter" idx="11" hasCustomPrompt="1"/>
          </p:nvPr>
        </p:nvSpPr>
        <p:spPr>
          <a:xfrm>
            <a:off x="4770689" y="5897171"/>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6" name="Title 3">
            <a:extLst>
              <a:ext uri="{FF2B5EF4-FFF2-40B4-BE49-F238E27FC236}">
                <a16:creationId xmlns:a16="http://schemas.microsoft.com/office/drawing/2014/main" id="{44640238-DA40-5EA1-80C9-F8E417D919E0}"/>
              </a:ext>
            </a:extLst>
          </p:cNvPr>
          <p:cNvSpPr>
            <a:spLocks noGrp="1"/>
          </p:cNvSpPr>
          <p:nvPr>
            <p:ph type="title" hasCustomPrompt="1"/>
          </p:nvPr>
        </p:nvSpPr>
        <p:spPr>
          <a:xfrm>
            <a:off x="4770689" y="5479577"/>
            <a:ext cx="6483511" cy="417595"/>
          </a:xfrm>
        </p:spPr>
        <p:txBody>
          <a:bodyPr>
            <a:noAutofit/>
          </a:bodyPr>
          <a:lstStyle>
            <a:lvl1pPr>
              <a:defRPr sz="3000" cap="all" baseline="0"/>
            </a:lvl1pPr>
          </a:lstStyle>
          <a:p>
            <a:pPr lvl="0"/>
            <a:r>
              <a:rPr lang="en-US" dirty="0"/>
              <a:t>PRESENTATION TITLE</a:t>
            </a:r>
          </a:p>
        </p:txBody>
      </p:sp>
      <p:pic>
        <p:nvPicPr>
          <p:cNvPr id="7" name="Picture 6">
            <a:extLst>
              <a:ext uri="{FF2B5EF4-FFF2-40B4-BE49-F238E27FC236}">
                <a16:creationId xmlns:a16="http://schemas.microsoft.com/office/drawing/2014/main" id="{FA564107-E36A-9CDB-3F29-7374A6A69D1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89124" y="5474757"/>
            <a:ext cx="3718673" cy="820380"/>
          </a:xfrm>
          <a:prstGeom prst="rect">
            <a:avLst/>
          </a:prstGeom>
        </p:spPr>
      </p:pic>
    </p:spTree>
    <p:extLst>
      <p:ext uri="{BB962C8B-B14F-4D97-AF65-F5344CB8AC3E}">
        <p14:creationId xmlns:p14="http://schemas.microsoft.com/office/powerpoint/2010/main" val="285828622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DOH 530-261 June 2024 </a:t>
            </a:r>
            <a:endParaRPr lang="en-US" dirty="0"/>
          </a:p>
        </p:txBody>
      </p:sp>
      <p:sp>
        <p:nvSpPr>
          <p:cNvPr id="6" name="Slide Number Placeholder 5"/>
          <p:cNvSpPr>
            <a:spLocks noGrp="1"/>
          </p:cNvSpPr>
          <p:nvPr>
            <p:ph type="sldNum" sz="quarter" idx="12"/>
          </p:nvPr>
        </p:nvSpPr>
        <p:spPr/>
        <p:txBody>
          <a:bodyPr/>
          <a:lstStyle/>
          <a:p>
            <a:fld id="{8E591227-F9EB-4B2B-9432-842143BA1678}" type="slidenum">
              <a:rPr lang="en-US" smtClean="0"/>
              <a:t>‹#›</a:t>
            </a:fld>
            <a:endParaRPr lang="en-US" dirty="0"/>
          </a:p>
        </p:txBody>
      </p:sp>
      <p:pic>
        <p:nvPicPr>
          <p:cNvPr id="7" name="Picture 6" descr="Washington State Department of Health">
            <a:extLst>
              <a:ext uri="{FF2B5EF4-FFF2-40B4-BE49-F238E27FC236}">
                <a16:creationId xmlns:a16="http://schemas.microsoft.com/office/drawing/2014/main" id="{39346D8B-053B-BC45-9169-9230AD51E3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868" y="5768596"/>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274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attle Presentation Title Slide">
    <p:spTree>
      <p:nvGrpSpPr>
        <p:cNvPr id="1" name=""/>
        <p:cNvGrpSpPr/>
        <p:nvPr/>
      </p:nvGrpSpPr>
      <p:grpSpPr>
        <a:xfrm>
          <a:off x="0" y="0"/>
          <a:ext cx="0" cy="0"/>
          <a:chOff x="0" y="0"/>
          <a:chExt cx="0" cy="0"/>
        </a:xfrm>
      </p:grpSpPr>
      <p:pic>
        <p:nvPicPr>
          <p:cNvPr id="7" name="Picture 6" descr="Photo of the Seattle skyline with Space Needle in foreground and Mount Rainier in the background."/>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12192000" cy="4572000"/>
          </a:xfrm>
          <a:prstGeom prst="rect">
            <a:avLst/>
          </a:prstGeom>
          <a:effectLst/>
        </p:spPr>
      </p:pic>
      <p:sp>
        <p:nvSpPr>
          <p:cNvPr id="11" name="Text Placeholder 9"/>
          <p:cNvSpPr>
            <a:spLocks noGrp="1"/>
          </p:cNvSpPr>
          <p:nvPr>
            <p:ph type="body" sz="quarter" idx="11" hasCustomPrompt="1"/>
          </p:nvPr>
        </p:nvSpPr>
        <p:spPr>
          <a:xfrm>
            <a:off x="4770689" y="5897171"/>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12" name="Title 3"/>
          <p:cNvSpPr>
            <a:spLocks noGrp="1"/>
          </p:cNvSpPr>
          <p:nvPr>
            <p:ph type="title" hasCustomPrompt="1"/>
          </p:nvPr>
        </p:nvSpPr>
        <p:spPr>
          <a:xfrm>
            <a:off x="4770689" y="5479577"/>
            <a:ext cx="6483511" cy="417595"/>
          </a:xfrm>
        </p:spPr>
        <p:txBody>
          <a:bodyPr>
            <a:noAutofit/>
          </a:bodyPr>
          <a:lstStyle>
            <a:lvl1pPr>
              <a:defRPr sz="3000" cap="all" baseline="0"/>
            </a:lvl1pPr>
          </a:lstStyle>
          <a:p>
            <a:pPr lvl="0"/>
            <a:r>
              <a:rPr lang="en-US" dirty="0"/>
              <a:t>PRESENTATION TITLE</a:t>
            </a:r>
          </a:p>
        </p:txBody>
      </p:sp>
      <p:pic>
        <p:nvPicPr>
          <p:cNvPr id="4" name="Picture 3">
            <a:extLst>
              <a:ext uri="{FF2B5EF4-FFF2-40B4-BE49-F238E27FC236}">
                <a16:creationId xmlns:a16="http://schemas.microsoft.com/office/drawing/2014/main" id="{81B8AD9A-B302-CB65-A80A-1A3610EDE01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89124" y="5474757"/>
            <a:ext cx="3718673" cy="820380"/>
          </a:xfrm>
          <a:prstGeom prst="rect">
            <a:avLst/>
          </a:prstGeom>
        </p:spPr>
      </p:pic>
    </p:spTree>
    <p:extLst>
      <p:ext uri="{BB962C8B-B14F-4D97-AF65-F5344CB8AC3E}">
        <p14:creationId xmlns:p14="http://schemas.microsoft.com/office/powerpoint/2010/main" val="160351503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Urban Presentation Title Slide">
    <p:spTree>
      <p:nvGrpSpPr>
        <p:cNvPr id="1" name=""/>
        <p:cNvGrpSpPr/>
        <p:nvPr/>
      </p:nvGrpSpPr>
      <p:grpSpPr>
        <a:xfrm>
          <a:off x="0" y="0"/>
          <a:ext cx="0" cy="0"/>
          <a:chOff x="0" y="0"/>
          <a:chExt cx="0" cy="0"/>
        </a:xfrm>
      </p:grpSpPr>
      <p:pic>
        <p:nvPicPr>
          <p:cNvPr id="9" name="Picture 8" descr="photo of downtown Spokane with Spokane River in forefront"/>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200525" cy="4571998"/>
          </a:xfrm>
          <a:prstGeom prst="rect">
            <a:avLst/>
          </a:prstGeom>
          <a:effectLst/>
        </p:spPr>
      </p:pic>
      <p:sp>
        <p:nvSpPr>
          <p:cNvPr id="2" name="Text Placeholder 9">
            <a:extLst>
              <a:ext uri="{FF2B5EF4-FFF2-40B4-BE49-F238E27FC236}">
                <a16:creationId xmlns:a16="http://schemas.microsoft.com/office/drawing/2014/main" id="{2C10DBA9-8EA8-1640-2445-BBEA3ED33FC2}"/>
              </a:ext>
            </a:extLst>
          </p:cNvPr>
          <p:cNvSpPr>
            <a:spLocks noGrp="1"/>
          </p:cNvSpPr>
          <p:nvPr>
            <p:ph type="body" sz="quarter" idx="11" hasCustomPrompt="1"/>
          </p:nvPr>
        </p:nvSpPr>
        <p:spPr>
          <a:xfrm>
            <a:off x="4770689" y="5897171"/>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3" name="Title 3">
            <a:extLst>
              <a:ext uri="{FF2B5EF4-FFF2-40B4-BE49-F238E27FC236}">
                <a16:creationId xmlns:a16="http://schemas.microsoft.com/office/drawing/2014/main" id="{990A2596-6BF1-AEBE-A22D-FB2FFF3392D9}"/>
              </a:ext>
            </a:extLst>
          </p:cNvPr>
          <p:cNvSpPr>
            <a:spLocks noGrp="1"/>
          </p:cNvSpPr>
          <p:nvPr>
            <p:ph type="title" hasCustomPrompt="1"/>
          </p:nvPr>
        </p:nvSpPr>
        <p:spPr>
          <a:xfrm>
            <a:off x="4770689" y="5479577"/>
            <a:ext cx="6483511" cy="417595"/>
          </a:xfrm>
        </p:spPr>
        <p:txBody>
          <a:bodyPr>
            <a:noAutofit/>
          </a:bodyPr>
          <a:lstStyle>
            <a:lvl1pPr>
              <a:defRPr sz="3000" cap="all" baseline="0"/>
            </a:lvl1pPr>
          </a:lstStyle>
          <a:p>
            <a:pPr lvl="0"/>
            <a:r>
              <a:rPr lang="en-US" dirty="0"/>
              <a:t>PRESENTATION TITLE</a:t>
            </a:r>
          </a:p>
        </p:txBody>
      </p:sp>
      <p:pic>
        <p:nvPicPr>
          <p:cNvPr id="4" name="Picture 3">
            <a:extLst>
              <a:ext uri="{FF2B5EF4-FFF2-40B4-BE49-F238E27FC236}">
                <a16:creationId xmlns:a16="http://schemas.microsoft.com/office/drawing/2014/main" id="{B677F631-C6F5-B717-E1E6-FA87CFDC0A9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89124" y="5474757"/>
            <a:ext cx="3718673" cy="820380"/>
          </a:xfrm>
          <a:prstGeom prst="rect">
            <a:avLst/>
          </a:prstGeom>
        </p:spPr>
      </p:pic>
    </p:spTree>
    <p:extLst>
      <p:ext uri="{BB962C8B-B14F-4D97-AF65-F5344CB8AC3E}">
        <p14:creationId xmlns:p14="http://schemas.microsoft.com/office/powerpoint/2010/main" val="112851305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erstern WA Presentation Title Slide">
    <p:spTree>
      <p:nvGrpSpPr>
        <p:cNvPr id="1" name=""/>
        <p:cNvGrpSpPr/>
        <p:nvPr/>
      </p:nvGrpSpPr>
      <p:grpSpPr>
        <a:xfrm>
          <a:off x="0" y="0"/>
          <a:ext cx="0" cy="0"/>
          <a:chOff x="0" y="0"/>
          <a:chExt cx="0" cy="0"/>
        </a:xfrm>
      </p:grpSpPr>
      <p:pic>
        <p:nvPicPr>
          <p:cNvPr id="9" name="Picture 8" descr="photo of a boat navigating around a couple of islands in the Puget Sound"/>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12192000" cy="4572000"/>
          </a:xfrm>
          <a:prstGeom prst="rect">
            <a:avLst/>
          </a:prstGeom>
          <a:effectLst/>
        </p:spPr>
      </p:pic>
      <p:sp>
        <p:nvSpPr>
          <p:cNvPr id="2" name="Text Placeholder 9">
            <a:extLst>
              <a:ext uri="{FF2B5EF4-FFF2-40B4-BE49-F238E27FC236}">
                <a16:creationId xmlns:a16="http://schemas.microsoft.com/office/drawing/2014/main" id="{38EE2596-330E-A323-A859-5E6EBA6FE81D}"/>
              </a:ext>
            </a:extLst>
          </p:cNvPr>
          <p:cNvSpPr>
            <a:spLocks noGrp="1"/>
          </p:cNvSpPr>
          <p:nvPr>
            <p:ph type="body" sz="quarter" idx="11" hasCustomPrompt="1"/>
          </p:nvPr>
        </p:nvSpPr>
        <p:spPr>
          <a:xfrm>
            <a:off x="4770689" y="5897171"/>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3" name="Title 3">
            <a:extLst>
              <a:ext uri="{FF2B5EF4-FFF2-40B4-BE49-F238E27FC236}">
                <a16:creationId xmlns:a16="http://schemas.microsoft.com/office/drawing/2014/main" id="{4A4E36C5-3949-A125-416C-48D2AB47C278}"/>
              </a:ext>
            </a:extLst>
          </p:cNvPr>
          <p:cNvSpPr>
            <a:spLocks noGrp="1"/>
          </p:cNvSpPr>
          <p:nvPr>
            <p:ph type="title" hasCustomPrompt="1"/>
          </p:nvPr>
        </p:nvSpPr>
        <p:spPr>
          <a:xfrm>
            <a:off x="4770689" y="5479577"/>
            <a:ext cx="6483511" cy="417595"/>
          </a:xfrm>
        </p:spPr>
        <p:txBody>
          <a:bodyPr>
            <a:noAutofit/>
          </a:bodyPr>
          <a:lstStyle>
            <a:lvl1pPr>
              <a:defRPr sz="3000" cap="all" baseline="0"/>
            </a:lvl1pPr>
          </a:lstStyle>
          <a:p>
            <a:pPr lvl="0"/>
            <a:r>
              <a:rPr lang="en-US" dirty="0"/>
              <a:t>PRESENTATION TITLE</a:t>
            </a:r>
          </a:p>
        </p:txBody>
      </p:sp>
      <p:pic>
        <p:nvPicPr>
          <p:cNvPr id="4" name="Picture 3">
            <a:extLst>
              <a:ext uri="{FF2B5EF4-FFF2-40B4-BE49-F238E27FC236}">
                <a16:creationId xmlns:a16="http://schemas.microsoft.com/office/drawing/2014/main" id="{E3D5941B-9D2C-9CC8-8AA8-00E8E6927B7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89124" y="5474757"/>
            <a:ext cx="3718673" cy="820380"/>
          </a:xfrm>
          <a:prstGeom prst="rect">
            <a:avLst/>
          </a:prstGeom>
        </p:spPr>
      </p:pic>
    </p:spTree>
    <p:extLst>
      <p:ext uri="{BB962C8B-B14F-4D97-AF65-F5344CB8AC3E}">
        <p14:creationId xmlns:p14="http://schemas.microsoft.com/office/powerpoint/2010/main" val="6876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een WA Presentation Title Slide">
    <p:spTree>
      <p:nvGrpSpPr>
        <p:cNvPr id="1" name=""/>
        <p:cNvGrpSpPr/>
        <p:nvPr/>
      </p:nvGrpSpPr>
      <p:grpSpPr>
        <a:xfrm>
          <a:off x="0" y="0"/>
          <a:ext cx="0" cy="0"/>
          <a:chOff x="0" y="0"/>
          <a:chExt cx="0" cy="0"/>
        </a:xfrm>
      </p:grpSpPr>
      <p:pic>
        <p:nvPicPr>
          <p:cNvPr id="9" name="Picture 8" descr="view from high above Diablo Lake in the Northern Cascades mountain range"/>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8525" y="1"/>
            <a:ext cx="12200525" cy="4572000"/>
          </a:xfrm>
          <a:prstGeom prst="rect">
            <a:avLst/>
          </a:prstGeom>
          <a:effectLst/>
        </p:spPr>
      </p:pic>
      <p:sp>
        <p:nvSpPr>
          <p:cNvPr id="2" name="Text Placeholder 9">
            <a:extLst>
              <a:ext uri="{FF2B5EF4-FFF2-40B4-BE49-F238E27FC236}">
                <a16:creationId xmlns:a16="http://schemas.microsoft.com/office/drawing/2014/main" id="{B6B39A6C-6EFF-2CBB-C31B-BF21EFA68ECD}"/>
              </a:ext>
            </a:extLst>
          </p:cNvPr>
          <p:cNvSpPr>
            <a:spLocks noGrp="1"/>
          </p:cNvSpPr>
          <p:nvPr>
            <p:ph type="body" sz="quarter" idx="11" hasCustomPrompt="1"/>
          </p:nvPr>
        </p:nvSpPr>
        <p:spPr>
          <a:xfrm>
            <a:off x="4770689" y="5897171"/>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3" name="Title 3">
            <a:extLst>
              <a:ext uri="{FF2B5EF4-FFF2-40B4-BE49-F238E27FC236}">
                <a16:creationId xmlns:a16="http://schemas.microsoft.com/office/drawing/2014/main" id="{82997592-23C1-79B4-7EA3-C2336D3D2AB5}"/>
              </a:ext>
            </a:extLst>
          </p:cNvPr>
          <p:cNvSpPr>
            <a:spLocks noGrp="1"/>
          </p:cNvSpPr>
          <p:nvPr>
            <p:ph type="title" hasCustomPrompt="1"/>
          </p:nvPr>
        </p:nvSpPr>
        <p:spPr>
          <a:xfrm>
            <a:off x="4770689" y="5479577"/>
            <a:ext cx="6483511" cy="417595"/>
          </a:xfrm>
        </p:spPr>
        <p:txBody>
          <a:bodyPr>
            <a:noAutofit/>
          </a:bodyPr>
          <a:lstStyle>
            <a:lvl1pPr>
              <a:defRPr sz="3000" cap="all" baseline="0"/>
            </a:lvl1pPr>
          </a:lstStyle>
          <a:p>
            <a:pPr lvl="0"/>
            <a:r>
              <a:rPr lang="en-US" dirty="0"/>
              <a:t>PRESENTATION TITLE</a:t>
            </a:r>
          </a:p>
        </p:txBody>
      </p:sp>
      <p:pic>
        <p:nvPicPr>
          <p:cNvPr id="4" name="Picture 3">
            <a:extLst>
              <a:ext uri="{FF2B5EF4-FFF2-40B4-BE49-F238E27FC236}">
                <a16:creationId xmlns:a16="http://schemas.microsoft.com/office/drawing/2014/main" id="{8334A77D-C13A-F36F-6EFB-0731DAF12B1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89124" y="5474757"/>
            <a:ext cx="3718673" cy="820380"/>
          </a:xfrm>
          <a:prstGeom prst="rect">
            <a:avLst/>
          </a:prstGeom>
        </p:spPr>
      </p:pic>
    </p:spTree>
    <p:extLst>
      <p:ext uri="{BB962C8B-B14F-4D97-AF65-F5344CB8AC3E}">
        <p14:creationId xmlns:p14="http://schemas.microsoft.com/office/powerpoint/2010/main" val="36540146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astern WA Presentation Title Slide">
    <p:spTree>
      <p:nvGrpSpPr>
        <p:cNvPr id="1" name=""/>
        <p:cNvGrpSpPr/>
        <p:nvPr/>
      </p:nvGrpSpPr>
      <p:grpSpPr>
        <a:xfrm>
          <a:off x="0" y="0"/>
          <a:ext cx="0" cy="0"/>
          <a:chOff x="0" y="0"/>
          <a:chExt cx="0" cy="0"/>
        </a:xfrm>
      </p:grpSpPr>
      <p:pic>
        <p:nvPicPr>
          <p:cNvPr id="9" name="Picture 8" descr="Aerial view of the Palouse in Northeast Washington"/>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 y="0"/>
            <a:ext cx="12192001" cy="4572000"/>
          </a:xfrm>
          <a:prstGeom prst="rect">
            <a:avLst/>
          </a:prstGeom>
          <a:effectLst/>
        </p:spPr>
      </p:pic>
      <p:sp>
        <p:nvSpPr>
          <p:cNvPr id="2" name="Text Placeholder 9">
            <a:extLst>
              <a:ext uri="{FF2B5EF4-FFF2-40B4-BE49-F238E27FC236}">
                <a16:creationId xmlns:a16="http://schemas.microsoft.com/office/drawing/2014/main" id="{E2054B5E-52EA-30DC-6BA8-D4746E2A0BED}"/>
              </a:ext>
            </a:extLst>
          </p:cNvPr>
          <p:cNvSpPr>
            <a:spLocks noGrp="1"/>
          </p:cNvSpPr>
          <p:nvPr>
            <p:ph type="body" sz="quarter" idx="11" hasCustomPrompt="1"/>
          </p:nvPr>
        </p:nvSpPr>
        <p:spPr>
          <a:xfrm>
            <a:off x="4770689" y="5897171"/>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3" name="Title 3">
            <a:extLst>
              <a:ext uri="{FF2B5EF4-FFF2-40B4-BE49-F238E27FC236}">
                <a16:creationId xmlns:a16="http://schemas.microsoft.com/office/drawing/2014/main" id="{C591A000-D73A-43D1-92D1-ECC9AD2FAC6D}"/>
              </a:ext>
            </a:extLst>
          </p:cNvPr>
          <p:cNvSpPr>
            <a:spLocks noGrp="1"/>
          </p:cNvSpPr>
          <p:nvPr>
            <p:ph type="title" hasCustomPrompt="1"/>
          </p:nvPr>
        </p:nvSpPr>
        <p:spPr>
          <a:xfrm>
            <a:off x="4770689" y="5479577"/>
            <a:ext cx="6483511" cy="417595"/>
          </a:xfrm>
        </p:spPr>
        <p:txBody>
          <a:bodyPr>
            <a:noAutofit/>
          </a:bodyPr>
          <a:lstStyle>
            <a:lvl1pPr>
              <a:defRPr sz="3000" cap="all" baseline="0"/>
            </a:lvl1pPr>
          </a:lstStyle>
          <a:p>
            <a:pPr lvl="0"/>
            <a:r>
              <a:rPr lang="en-US" dirty="0"/>
              <a:t>PRESENTATION TITLE</a:t>
            </a:r>
          </a:p>
        </p:txBody>
      </p:sp>
      <p:pic>
        <p:nvPicPr>
          <p:cNvPr id="4" name="Picture 3">
            <a:extLst>
              <a:ext uri="{FF2B5EF4-FFF2-40B4-BE49-F238E27FC236}">
                <a16:creationId xmlns:a16="http://schemas.microsoft.com/office/drawing/2014/main" id="{B004CE24-AD9D-F071-CADE-D1EE21378F1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89124" y="5474757"/>
            <a:ext cx="3718673" cy="820380"/>
          </a:xfrm>
          <a:prstGeom prst="rect">
            <a:avLst/>
          </a:prstGeom>
        </p:spPr>
      </p:pic>
    </p:spTree>
    <p:extLst>
      <p:ext uri="{BB962C8B-B14F-4D97-AF65-F5344CB8AC3E}">
        <p14:creationId xmlns:p14="http://schemas.microsoft.com/office/powerpoint/2010/main" val="311173881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attern Presentation Title Slide">
    <p:spTree>
      <p:nvGrpSpPr>
        <p:cNvPr id="1" name=""/>
        <p:cNvGrpSpPr/>
        <p:nvPr/>
      </p:nvGrpSpPr>
      <p:grpSpPr>
        <a:xfrm>
          <a:off x="0" y="0"/>
          <a:ext cx="0" cy="0"/>
          <a:chOff x="0" y="0"/>
          <a:chExt cx="0" cy="0"/>
        </a:xfrm>
      </p:grpSpPr>
      <p:pic>
        <p:nvPicPr>
          <p:cNvPr id="2" name="Picture 1" descr="decorative green box with abstract white lines running across it">
            <a:extLst>
              <a:ext uri="{FF2B5EF4-FFF2-40B4-BE49-F238E27FC236}">
                <a16:creationId xmlns:a16="http://schemas.microsoft.com/office/drawing/2014/main" id="{561C3F2D-F35B-2EAC-DF3A-4A6FF029B7EF}"/>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p:blipFill>
        <p:spPr>
          <a:xfrm>
            <a:off x="-1" y="-1"/>
            <a:ext cx="12192001" cy="4572001"/>
          </a:xfrm>
          <a:prstGeom prst="rect">
            <a:avLst/>
          </a:prstGeom>
          <a:effectLst/>
        </p:spPr>
      </p:pic>
      <p:sp>
        <p:nvSpPr>
          <p:cNvPr id="3" name="Text Placeholder 9">
            <a:extLst>
              <a:ext uri="{FF2B5EF4-FFF2-40B4-BE49-F238E27FC236}">
                <a16:creationId xmlns:a16="http://schemas.microsoft.com/office/drawing/2014/main" id="{89BDC307-D0D8-772D-D09C-FF4A8DF695CA}"/>
              </a:ext>
            </a:extLst>
          </p:cNvPr>
          <p:cNvSpPr>
            <a:spLocks noGrp="1"/>
          </p:cNvSpPr>
          <p:nvPr>
            <p:ph type="body" sz="quarter" idx="11" hasCustomPrompt="1"/>
          </p:nvPr>
        </p:nvSpPr>
        <p:spPr>
          <a:xfrm>
            <a:off x="4770689" y="5897171"/>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4" name="Title 3">
            <a:extLst>
              <a:ext uri="{FF2B5EF4-FFF2-40B4-BE49-F238E27FC236}">
                <a16:creationId xmlns:a16="http://schemas.microsoft.com/office/drawing/2014/main" id="{D0028403-C025-40E1-7A43-C3D1DBE37224}"/>
              </a:ext>
            </a:extLst>
          </p:cNvPr>
          <p:cNvSpPr>
            <a:spLocks noGrp="1"/>
          </p:cNvSpPr>
          <p:nvPr>
            <p:ph type="title" hasCustomPrompt="1"/>
          </p:nvPr>
        </p:nvSpPr>
        <p:spPr>
          <a:xfrm>
            <a:off x="4770689" y="5479577"/>
            <a:ext cx="6483511" cy="417595"/>
          </a:xfrm>
        </p:spPr>
        <p:txBody>
          <a:bodyPr>
            <a:noAutofit/>
          </a:bodyPr>
          <a:lstStyle>
            <a:lvl1pPr>
              <a:defRPr sz="3000" cap="all" baseline="0"/>
            </a:lvl1pPr>
          </a:lstStyle>
          <a:p>
            <a:pPr lvl="0"/>
            <a:r>
              <a:rPr lang="en-US" dirty="0"/>
              <a:t>PRESENTATION TITLE</a:t>
            </a:r>
          </a:p>
        </p:txBody>
      </p:sp>
      <p:pic>
        <p:nvPicPr>
          <p:cNvPr id="5" name="Picture 4">
            <a:extLst>
              <a:ext uri="{FF2B5EF4-FFF2-40B4-BE49-F238E27FC236}">
                <a16:creationId xmlns:a16="http://schemas.microsoft.com/office/drawing/2014/main" id="{077F57C2-1FF8-3FB8-B9DA-7DD516A5B8E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89124" y="5474757"/>
            <a:ext cx="3718673" cy="820380"/>
          </a:xfrm>
          <a:prstGeom prst="rect">
            <a:avLst/>
          </a:prstGeom>
        </p:spPr>
      </p:pic>
    </p:spTree>
    <p:extLst>
      <p:ext uri="{BB962C8B-B14F-4D97-AF65-F5344CB8AC3E}">
        <p14:creationId xmlns:p14="http://schemas.microsoft.com/office/powerpoint/2010/main" val="164074081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esentation Title Slide Add Photo">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0" y="0"/>
            <a:ext cx="12192000" cy="4572000"/>
          </a:xfrm>
          <a:effectLst/>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2" name="Text Placeholder 9">
            <a:extLst>
              <a:ext uri="{FF2B5EF4-FFF2-40B4-BE49-F238E27FC236}">
                <a16:creationId xmlns:a16="http://schemas.microsoft.com/office/drawing/2014/main" id="{E70BE5A0-7A03-A397-6C03-7D81FC9B6F04}"/>
              </a:ext>
            </a:extLst>
          </p:cNvPr>
          <p:cNvSpPr>
            <a:spLocks noGrp="1"/>
          </p:cNvSpPr>
          <p:nvPr>
            <p:ph type="body" sz="quarter" idx="12" hasCustomPrompt="1"/>
          </p:nvPr>
        </p:nvSpPr>
        <p:spPr>
          <a:xfrm>
            <a:off x="4770689" y="5897171"/>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3" name="Title 3">
            <a:extLst>
              <a:ext uri="{FF2B5EF4-FFF2-40B4-BE49-F238E27FC236}">
                <a16:creationId xmlns:a16="http://schemas.microsoft.com/office/drawing/2014/main" id="{41482A8A-9AB2-FCD5-2308-5241AA7F6D40}"/>
              </a:ext>
            </a:extLst>
          </p:cNvPr>
          <p:cNvSpPr>
            <a:spLocks noGrp="1"/>
          </p:cNvSpPr>
          <p:nvPr>
            <p:ph type="title" hasCustomPrompt="1"/>
          </p:nvPr>
        </p:nvSpPr>
        <p:spPr>
          <a:xfrm>
            <a:off x="4770689" y="5479577"/>
            <a:ext cx="6483511" cy="417595"/>
          </a:xfrm>
        </p:spPr>
        <p:txBody>
          <a:bodyPr>
            <a:noAutofit/>
          </a:bodyPr>
          <a:lstStyle>
            <a:lvl1pPr>
              <a:defRPr sz="3000" cap="all" baseline="0"/>
            </a:lvl1pPr>
          </a:lstStyle>
          <a:p>
            <a:pPr lvl="0"/>
            <a:r>
              <a:rPr lang="en-US" dirty="0"/>
              <a:t>PRESENTATION TITLE</a:t>
            </a:r>
          </a:p>
        </p:txBody>
      </p:sp>
      <p:pic>
        <p:nvPicPr>
          <p:cNvPr id="4" name="Picture 3">
            <a:extLst>
              <a:ext uri="{FF2B5EF4-FFF2-40B4-BE49-F238E27FC236}">
                <a16:creationId xmlns:a16="http://schemas.microsoft.com/office/drawing/2014/main" id="{4D6C70CB-44C9-680C-A118-6DFC5A7BC8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9124" y="5474757"/>
            <a:ext cx="3718673" cy="820380"/>
          </a:xfrm>
          <a:prstGeom prst="rect">
            <a:avLst/>
          </a:prstGeom>
        </p:spPr>
      </p:pic>
    </p:spTree>
    <p:extLst>
      <p:ext uri="{BB962C8B-B14F-4D97-AF65-F5344CB8AC3E}">
        <p14:creationId xmlns:p14="http://schemas.microsoft.com/office/powerpoint/2010/main" val="180584621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btitle Slide 1">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6544734" y="2239963"/>
            <a:ext cx="3297767" cy="2487612"/>
          </a:xfrm>
          <a:effectLst/>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8" name="Picture Placeholder 17"/>
          <p:cNvSpPr>
            <a:spLocks noGrp="1"/>
          </p:cNvSpPr>
          <p:nvPr>
            <p:ph type="pic" sz="quarter" idx="13"/>
          </p:nvPr>
        </p:nvSpPr>
        <p:spPr>
          <a:xfrm>
            <a:off x="2423585" y="2239963"/>
            <a:ext cx="3312583" cy="2487612"/>
          </a:xfrm>
          <a:effectLst/>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4" name="Text Placeholder 13"/>
          <p:cNvSpPr>
            <a:spLocks noGrp="1"/>
          </p:cNvSpPr>
          <p:nvPr>
            <p:ph type="body" sz="quarter" idx="11" hasCustomPrompt="1"/>
          </p:nvPr>
        </p:nvSpPr>
        <p:spPr>
          <a:xfrm>
            <a:off x="-11084" y="1115870"/>
            <a:ext cx="12191999" cy="350440"/>
          </a:xfrm>
        </p:spPr>
        <p:txBody>
          <a:bodyPr>
            <a:noAutofit/>
          </a:bodyPr>
          <a:lstStyle>
            <a:lvl1pPr marL="0" indent="0" algn="ctr">
              <a:buNone/>
              <a:defRPr sz="2200">
                <a:solidFill>
                  <a:schemeClr val="tx1"/>
                </a:solidFill>
              </a:defRPr>
            </a:lvl1pPr>
            <a:lvl2pPr>
              <a:defRPr sz="2000">
                <a:solidFill>
                  <a:schemeClr val="tx1">
                    <a:lumMod val="75000"/>
                    <a:lumOff val="25000"/>
                  </a:schemeClr>
                </a:solidFill>
              </a:defRPr>
            </a:lvl2pPr>
            <a:lvl3pPr>
              <a:defRPr sz="2000"/>
            </a:lvl3pPr>
            <a:lvl4pPr>
              <a:defRPr sz="2000"/>
            </a:lvl4pPr>
            <a:lvl5pPr>
              <a:defRPr sz="2000"/>
            </a:lvl5pPr>
          </a:lstStyle>
          <a:p>
            <a:pPr lvl="0"/>
            <a:r>
              <a:rPr lang="en-US" dirty="0"/>
              <a:t>@ location</a:t>
            </a:r>
          </a:p>
        </p:txBody>
      </p:sp>
      <p:sp>
        <p:nvSpPr>
          <p:cNvPr id="16" name="Text Placeholder 15"/>
          <p:cNvSpPr>
            <a:spLocks noGrp="1"/>
          </p:cNvSpPr>
          <p:nvPr>
            <p:ph type="body" sz="quarter" idx="12" hasCustomPrompt="1"/>
          </p:nvPr>
        </p:nvSpPr>
        <p:spPr>
          <a:xfrm>
            <a:off x="-11084" y="1539191"/>
            <a:ext cx="12191999" cy="304800"/>
          </a:xfrm>
        </p:spPr>
        <p:txBody>
          <a:bodyPr/>
          <a:lstStyle>
            <a:lvl1pPr marL="0" indent="0" algn="ctr">
              <a:buNone/>
              <a:defRPr sz="1800">
                <a:solidFill>
                  <a:schemeClr val="tx1"/>
                </a:solidFill>
              </a:defRPr>
            </a:lvl1pPr>
          </a:lstStyle>
          <a:p>
            <a:pPr lvl="0"/>
            <a:r>
              <a:rPr lang="en-US" dirty="0"/>
              <a:t>Date</a:t>
            </a:r>
          </a:p>
        </p:txBody>
      </p:sp>
      <p:sp>
        <p:nvSpPr>
          <p:cNvPr id="22" name="Text Placeholder 21"/>
          <p:cNvSpPr>
            <a:spLocks noGrp="1"/>
          </p:cNvSpPr>
          <p:nvPr>
            <p:ph type="body" sz="quarter" idx="15" hasCustomPrompt="1"/>
          </p:nvPr>
        </p:nvSpPr>
        <p:spPr>
          <a:xfrm>
            <a:off x="2423586" y="4968656"/>
            <a:ext cx="3312581"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6535401" y="4966303"/>
            <a:ext cx="3316177" cy="412750"/>
          </a:xfrm>
        </p:spPr>
        <p:txBody>
          <a:bodyPr>
            <a:normAutofit/>
          </a:bodyPr>
          <a:lstStyle>
            <a:lvl1pPr marL="0" indent="0" algn="ctr">
              <a:buNone/>
              <a:defRPr sz="2200" b="1" i="0">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2423585" y="5402255"/>
            <a:ext cx="3312583" cy="314335"/>
          </a:xfrm>
        </p:spPr>
        <p:txBody>
          <a:bodyPr/>
          <a:lstStyle>
            <a:lvl1pPr marL="0" indent="0" algn="ctr">
              <a:buNone/>
              <a:defRPr sz="2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6535401" y="5402061"/>
            <a:ext cx="3316176" cy="314335"/>
          </a:xfrm>
        </p:spPr>
        <p:txBody>
          <a:bodyPr/>
          <a:lstStyle>
            <a:lvl1pPr marL="0" indent="0" algn="ctr">
              <a:buNone/>
              <a:defRPr sz="20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2423585" y="5746218"/>
            <a:ext cx="3312583" cy="374650"/>
          </a:xfrm>
        </p:spPr>
        <p:txBody>
          <a:bodyPr>
            <a:normAutofit/>
          </a:bodyPr>
          <a:lstStyle>
            <a:lvl1pPr marL="0" indent="0" algn="ctr">
              <a:buNone/>
              <a:defRPr sz="2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6544173" y="5742722"/>
            <a:ext cx="3312583" cy="374650"/>
          </a:xfrm>
        </p:spPr>
        <p:txBody>
          <a:bodyPr>
            <a:normAutofit/>
          </a:bodyPr>
          <a:lstStyle>
            <a:lvl1pPr marL="0" indent="0" algn="ctr">
              <a:buNone/>
              <a:defRPr sz="2000">
                <a:solidFill>
                  <a:schemeClr val="tx1"/>
                </a:solidFill>
                <a:latin typeface="+mn-lt"/>
              </a:defRPr>
            </a:lvl1pPr>
          </a:lstStyle>
          <a:p>
            <a:pPr lvl="0"/>
            <a:r>
              <a:rPr lang="en-US" dirty="0"/>
              <a:t>Program</a:t>
            </a:r>
          </a:p>
        </p:txBody>
      </p:sp>
      <p:sp>
        <p:nvSpPr>
          <p:cNvPr id="15" name="Title 2"/>
          <p:cNvSpPr>
            <a:spLocks noGrp="1"/>
          </p:cNvSpPr>
          <p:nvPr>
            <p:ph type="title" hasCustomPrompt="1"/>
          </p:nvPr>
        </p:nvSpPr>
        <p:spPr>
          <a:xfrm>
            <a:off x="0" y="673320"/>
            <a:ext cx="12192000" cy="437941"/>
          </a:xfrm>
        </p:spPr>
        <p:txBody>
          <a:bodyPr>
            <a:normAutofit/>
          </a:bodyPr>
          <a:lstStyle>
            <a:lvl1pPr algn="ctr">
              <a:defRPr sz="3000"/>
            </a:lvl1pPr>
          </a:lstStyle>
          <a:p>
            <a:pPr lvl="0"/>
            <a:r>
              <a:rPr lang="en-US" dirty="0"/>
              <a:t>Subtitle 1</a:t>
            </a:r>
          </a:p>
        </p:txBody>
      </p:sp>
    </p:spTree>
    <p:extLst>
      <p:ext uri="{BB962C8B-B14F-4D97-AF65-F5344CB8AC3E}">
        <p14:creationId xmlns:p14="http://schemas.microsoft.com/office/powerpoint/2010/main" val="20648246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btitle Slide 2">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6544734" y="2103883"/>
            <a:ext cx="3297767" cy="2487612"/>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8" name="Picture Placeholder 17"/>
          <p:cNvSpPr>
            <a:spLocks noGrp="1"/>
          </p:cNvSpPr>
          <p:nvPr>
            <p:ph type="pic" sz="quarter" idx="13"/>
          </p:nvPr>
        </p:nvSpPr>
        <p:spPr>
          <a:xfrm>
            <a:off x="2423585" y="2103883"/>
            <a:ext cx="3312583" cy="2487612"/>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6" name="Text Placeholder 15"/>
          <p:cNvSpPr>
            <a:spLocks noGrp="1"/>
          </p:cNvSpPr>
          <p:nvPr>
            <p:ph type="body" sz="quarter" idx="12" hasCustomPrompt="1"/>
          </p:nvPr>
        </p:nvSpPr>
        <p:spPr>
          <a:xfrm>
            <a:off x="-11084" y="1248908"/>
            <a:ext cx="12191999" cy="304800"/>
          </a:xfrm>
        </p:spPr>
        <p:txBody>
          <a:bodyPr/>
          <a:lstStyle>
            <a:lvl1pPr marL="0" indent="0" algn="ctr">
              <a:buNone/>
              <a:defRPr sz="1800">
                <a:solidFill>
                  <a:schemeClr val="tx1"/>
                </a:solidFill>
              </a:defRPr>
            </a:lvl1pPr>
          </a:lstStyle>
          <a:p>
            <a:pPr lvl="0"/>
            <a:r>
              <a:rPr lang="en-US" dirty="0"/>
              <a:t>Date</a:t>
            </a:r>
          </a:p>
        </p:txBody>
      </p:sp>
      <p:sp>
        <p:nvSpPr>
          <p:cNvPr id="22" name="Text Placeholder 21"/>
          <p:cNvSpPr>
            <a:spLocks noGrp="1"/>
          </p:cNvSpPr>
          <p:nvPr>
            <p:ph type="body" sz="quarter" idx="15" hasCustomPrompt="1"/>
          </p:nvPr>
        </p:nvSpPr>
        <p:spPr>
          <a:xfrm>
            <a:off x="2423586" y="4832576"/>
            <a:ext cx="3312581"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6535401" y="4830223"/>
            <a:ext cx="3316177" cy="412750"/>
          </a:xfrm>
        </p:spPr>
        <p:txBody>
          <a:bodyPr>
            <a:normAutofit/>
          </a:bodyPr>
          <a:lstStyle>
            <a:lvl1pPr marL="0" indent="0" algn="ctr">
              <a:buNone/>
              <a:defRPr sz="2200" b="1" i="0">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2423585" y="5266175"/>
            <a:ext cx="3312583" cy="314335"/>
          </a:xfrm>
        </p:spPr>
        <p:txBody>
          <a:bodyPr/>
          <a:lstStyle>
            <a:lvl1pPr marL="0" indent="0" algn="ctr">
              <a:buNone/>
              <a:defRPr sz="2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6535401" y="5265981"/>
            <a:ext cx="3316176" cy="314335"/>
          </a:xfrm>
        </p:spPr>
        <p:txBody>
          <a:bodyPr/>
          <a:lstStyle>
            <a:lvl1pPr marL="0" indent="0" algn="ctr">
              <a:buNone/>
              <a:defRPr sz="20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2423585" y="5610138"/>
            <a:ext cx="3312583" cy="374650"/>
          </a:xfrm>
        </p:spPr>
        <p:txBody>
          <a:bodyPr/>
          <a:lstStyle>
            <a:lvl1pPr marL="0" indent="0" algn="ctr">
              <a:buNone/>
              <a:defRPr sz="2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6544173" y="5606642"/>
            <a:ext cx="3312583" cy="374650"/>
          </a:xfrm>
        </p:spPr>
        <p:txBody>
          <a:bodyPr/>
          <a:lstStyle>
            <a:lvl1pPr marL="0" indent="0" algn="ctr">
              <a:buNone/>
              <a:defRPr sz="2000">
                <a:solidFill>
                  <a:schemeClr val="tx1"/>
                </a:solidFill>
                <a:latin typeface="+mn-lt"/>
              </a:defRPr>
            </a:lvl1pPr>
          </a:lstStyle>
          <a:p>
            <a:pPr lvl="0"/>
            <a:r>
              <a:rPr lang="en-US" dirty="0"/>
              <a:t>Program</a:t>
            </a:r>
          </a:p>
        </p:txBody>
      </p:sp>
      <p:cxnSp>
        <p:nvCxnSpPr>
          <p:cNvPr id="17" name="Straight Connector 16"/>
          <p:cNvCxnSpPr/>
          <p:nvPr userDrawn="1"/>
        </p:nvCxnSpPr>
        <p:spPr>
          <a:xfrm flipV="1">
            <a:off x="5763752" y="1699837"/>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hasCustomPrompt="1"/>
          </p:nvPr>
        </p:nvSpPr>
        <p:spPr>
          <a:xfrm>
            <a:off x="-11084" y="677873"/>
            <a:ext cx="12180915" cy="454236"/>
          </a:xfrm>
        </p:spPr>
        <p:txBody>
          <a:bodyPr>
            <a:normAutofit/>
          </a:bodyPr>
          <a:lstStyle>
            <a:lvl1pPr algn="ctr">
              <a:defRPr sz="3000"/>
            </a:lvl1pPr>
          </a:lstStyle>
          <a:p>
            <a:pPr lvl="0"/>
            <a:r>
              <a:rPr lang="en-US" dirty="0"/>
              <a:t>Subtitle 2</a:t>
            </a:r>
          </a:p>
        </p:txBody>
      </p:sp>
    </p:spTree>
    <p:extLst>
      <p:ext uri="{BB962C8B-B14F-4D97-AF65-F5344CB8AC3E}">
        <p14:creationId xmlns:p14="http://schemas.microsoft.com/office/powerpoint/2010/main" val="29551336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esenters Slide 1 with Photos">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2390633" y="4739028"/>
            <a:ext cx="3345535"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6511782" y="4736675"/>
            <a:ext cx="3297767"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2390633" y="5172623"/>
            <a:ext cx="3345535" cy="314335"/>
          </a:xfrm>
        </p:spPr>
        <p:txBody>
          <a:bodyPr/>
          <a:lstStyle>
            <a:lvl1pPr marL="0" indent="0" algn="ctr">
              <a:buNone/>
              <a:defRPr sz="2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6511782" y="5172429"/>
            <a:ext cx="3297767" cy="314335"/>
          </a:xfrm>
        </p:spPr>
        <p:txBody>
          <a:bodyPr/>
          <a:lstStyle>
            <a:lvl1pPr marL="0" indent="0" algn="ctr">
              <a:buNone/>
              <a:defRPr sz="20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2390633" y="5522974"/>
            <a:ext cx="3345535" cy="374650"/>
          </a:xfrm>
        </p:spPr>
        <p:txBody>
          <a:bodyPr/>
          <a:lstStyle>
            <a:lvl1pPr marL="0" indent="0" algn="ctr">
              <a:buNone/>
              <a:defRPr sz="2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6511782" y="5519478"/>
            <a:ext cx="3297767" cy="374650"/>
          </a:xfrm>
        </p:spPr>
        <p:txBody>
          <a:bodyPr/>
          <a:lstStyle>
            <a:lvl1pPr marL="0" indent="0" algn="ctr">
              <a:buNone/>
              <a:defRPr sz="2000">
                <a:solidFill>
                  <a:schemeClr val="tx1"/>
                </a:solidFill>
                <a:latin typeface="+mn-lt"/>
              </a:defRPr>
            </a:lvl1pPr>
          </a:lstStyle>
          <a:p>
            <a:pPr lvl="0"/>
            <a:r>
              <a:rPr lang="en-US" dirty="0"/>
              <a:t>Program</a:t>
            </a:r>
          </a:p>
        </p:txBody>
      </p:sp>
      <p:sp>
        <p:nvSpPr>
          <p:cNvPr id="45" name="Picture Placeholder 19"/>
          <p:cNvSpPr>
            <a:spLocks noGrp="1"/>
          </p:cNvSpPr>
          <p:nvPr>
            <p:ph type="pic" sz="quarter" idx="14"/>
          </p:nvPr>
        </p:nvSpPr>
        <p:spPr>
          <a:xfrm>
            <a:off x="6511782" y="2010333"/>
            <a:ext cx="3297767" cy="2487612"/>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6" name="Picture Placeholder 17"/>
          <p:cNvSpPr>
            <a:spLocks noGrp="1"/>
          </p:cNvSpPr>
          <p:nvPr>
            <p:ph type="pic" sz="quarter" idx="13"/>
          </p:nvPr>
        </p:nvSpPr>
        <p:spPr>
          <a:xfrm>
            <a:off x="2390633" y="2010333"/>
            <a:ext cx="3312583" cy="2487612"/>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4" name="Title 1"/>
          <p:cNvSpPr>
            <a:spLocks noGrp="1"/>
          </p:cNvSpPr>
          <p:nvPr>
            <p:ph type="title" hasCustomPrompt="1"/>
          </p:nvPr>
        </p:nvSpPr>
        <p:spPr>
          <a:xfrm>
            <a:off x="39297" y="666762"/>
            <a:ext cx="12203081" cy="489242"/>
          </a:xfrm>
        </p:spPr>
        <p:txBody>
          <a:bodyPr>
            <a:normAutofit/>
          </a:bodyPr>
          <a:lstStyle>
            <a:lvl1pPr algn="ctr">
              <a:defRPr sz="3000"/>
            </a:lvl1pPr>
          </a:lstStyle>
          <a:p>
            <a:pPr lvl="0"/>
            <a:r>
              <a:rPr lang="en-US" dirty="0"/>
              <a:t>Presenters 1</a:t>
            </a:r>
          </a:p>
        </p:txBody>
      </p:sp>
    </p:spTree>
    <p:extLst>
      <p:ext uri="{BB962C8B-B14F-4D97-AF65-F5344CB8AC3E}">
        <p14:creationId xmlns:p14="http://schemas.microsoft.com/office/powerpoint/2010/main" val="996948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DOH 530-261 June 2024 </a:t>
            </a:r>
            <a:endParaRPr lang="en-US" dirty="0"/>
          </a:p>
        </p:txBody>
      </p:sp>
      <p:sp>
        <p:nvSpPr>
          <p:cNvPr id="6" name="Slide Number Placeholder 5"/>
          <p:cNvSpPr>
            <a:spLocks noGrp="1"/>
          </p:cNvSpPr>
          <p:nvPr>
            <p:ph type="sldNum" sz="quarter" idx="12"/>
          </p:nvPr>
        </p:nvSpPr>
        <p:spPr/>
        <p:txBody>
          <a:bodyPr/>
          <a:lstStyle/>
          <a:p>
            <a:fld id="{8E591227-F9EB-4B2B-9432-842143BA1678}" type="slidenum">
              <a:rPr lang="en-US" smtClean="0"/>
              <a:t>‹#›</a:t>
            </a:fld>
            <a:endParaRPr lang="en-US" dirty="0"/>
          </a:p>
        </p:txBody>
      </p:sp>
      <p:pic>
        <p:nvPicPr>
          <p:cNvPr id="7" name="Picture 6" descr="Washington State Department of Health">
            <a:extLst>
              <a:ext uri="{FF2B5EF4-FFF2-40B4-BE49-F238E27FC236}">
                <a16:creationId xmlns:a16="http://schemas.microsoft.com/office/drawing/2014/main" id="{375C256A-2341-0ECE-FF02-87B24373A8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868" y="5762258"/>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848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esenters Slide 2">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2390633" y="2628231"/>
            <a:ext cx="3345535"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6511782" y="2625878"/>
            <a:ext cx="3297767"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2390633" y="3061826"/>
            <a:ext cx="3345535" cy="314335"/>
          </a:xfrm>
        </p:spPr>
        <p:txBody>
          <a:bodyPr/>
          <a:lstStyle>
            <a:lvl1pPr marL="0" indent="0" algn="ctr">
              <a:buNone/>
              <a:defRPr sz="2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6511782" y="3061632"/>
            <a:ext cx="3297767" cy="314335"/>
          </a:xfrm>
        </p:spPr>
        <p:txBody>
          <a:bodyPr/>
          <a:lstStyle>
            <a:lvl1pPr marL="0" indent="0" algn="ctr">
              <a:buNone/>
              <a:defRPr sz="20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2390633" y="3412177"/>
            <a:ext cx="3345535" cy="374650"/>
          </a:xfrm>
        </p:spPr>
        <p:txBody>
          <a:bodyPr/>
          <a:lstStyle>
            <a:lvl1pPr marL="0" indent="0" algn="ctr">
              <a:buNone/>
              <a:defRPr sz="2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6511782" y="3408681"/>
            <a:ext cx="3297767" cy="374650"/>
          </a:xfrm>
        </p:spPr>
        <p:txBody>
          <a:bodyPr/>
          <a:lstStyle>
            <a:lvl1pPr marL="0" indent="0" algn="ctr">
              <a:buNone/>
              <a:defRPr sz="2000">
                <a:solidFill>
                  <a:schemeClr val="tx1"/>
                </a:solidFill>
                <a:latin typeface="+mn-lt"/>
              </a:defRPr>
            </a:lvl1pPr>
          </a:lstStyle>
          <a:p>
            <a:pPr lvl="0"/>
            <a:r>
              <a:rPr lang="en-US" dirty="0"/>
              <a:t>Program</a:t>
            </a:r>
          </a:p>
        </p:txBody>
      </p:sp>
      <p:sp>
        <p:nvSpPr>
          <p:cNvPr id="12" name="Title 1"/>
          <p:cNvSpPr>
            <a:spLocks noGrp="1"/>
          </p:cNvSpPr>
          <p:nvPr>
            <p:ph type="title" hasCustomPrompt="1"/>
          </p:nvPr>
        </p:nvSpPr>
        <p:spPr>
          <a:xfrm>
            <a:off x="-11081" y="673575"/>
            <a:ext cx="12191997" cy="482428"/>
          </a:xfrm>
        </p:spPr>
        <p:txBody>
          <a:bodyPr>
            <a:normAutofit/>
          </a:bodyPr>
          <a:lstStyle>
            <a:lvl1pPr algn="ctr">
              <a:defRPr sz="3000"/>
            </a:lvl1pPr>
          </a:lstStyle>
          <a:p>
            <a:pPr lvl="0"/>
            <a:r>
              <a:rPr lang="en-US" dirty="0"/>
              <a:t>Presenters 2</a:t>
            </a:r>
          </a:p>
        </p:txBody>
      </p:sp>
    </p:spTree>
    <p:extLst>
      <p:ext uri="{BB962C8B-B14F-4D97-AF65-F5344CB8AC3E}">
        <p14:creationId xmlns:p14="http://schemas.microsoft.com/office/powerpoint/2010/main" val="1805756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esenters Slide 3">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683753" y="2628231"/>
            <a:ext cx="3345535"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4439142" y="2625878"/>
            <a:ext cx="3297767"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683753" y="3061826"/>
            <a:ext cx="3345535" cy="314335"/>
          </a:xfrm>
        </p:spPr>
        <p:txBody>
          <a:bodyPr/>
          <a:lstStyle>
            <a:lvl1pPr marL="0" indent="0" algn="ctr">
              <a:buNone/>
              <a:defRPr sz="2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4439142" y="3061632"/>
            <a:ext cx="3297767" cy="314335"/>
          </a:xfrm>
        </p:spPr>
        <p:txBody>
          <a:bodyPr/>
          <a:lstStyle>
            <a:lvl1pPr marL="0" indent="0" algn="ctr">
              <a:buNone/>
              <a:defRPr sz="20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683753" y="3412177"/>
            <a:ext cx="3345535" cy="374650"/>
          </a:xfrm>
        </p:spPr>
        <p:txBody>
          <a:bodyPr/>
          <a:lstStyle>
            <a:lvl1pPr marL="0" indent="0" algn="ctr">
              <a:buNone/>
              <a:defRPr sz="2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4439142" y="3408681"/>
            <a:ext cx="3297767" cy="374650"/>
          </a:xfrm>
        </p:spPr>
        <p:txBody>
          <a:bodyPr/>
          <a:lstStyle>
            <a:lvl1pPr marL="0" indent="0" algn="ctr">
              <a:buNone/>
              <a:defRPr sz="2000">
                <a:solidFill>
                  <a:schemeClr val="tx1"/>
                </a:solidFill>
                <a:latin typeface="+mn-lt"/>
              </a:defRPr>
            </a:lvl1pPr>
          </a:lstStyle>
          <a:p>
            <a:pPr lvl="0"/>
            <a:r>
              <a:rPr lang="en-US" dirty="0"/>
              <a:t>Program</a:t>
            </a:r>
          </a:p>
        </p:txBody>
      </p:sp>
      <p:sp>
        <p:nvSpPr>
          <p:cNvPr id="11" name="Text Placeholder 21"/>
          <p:cNvSpPr>
            <a:spLocks noGrp="1"/>
          </p:cNvSpPr>
          <p:nvPr>
            <p:ph type="body" sz="quarter" idx="22" hasCustomPrompt="1"/>
          </p:nvPr>
        </p:nvSpPr>
        <p:spPr>
          <a:xfrm>
            <a:off x="8146763" y="2625878"/>
            <a:ext cx="3345535"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12" name="Text Placeholder 24"/>
          <p:cNvSpPr>
            <a:spLocks noGrp="1"/>
          </p:cNvSpPr>
          <p:nvPr>
            <p:ph type="body" sz="quarter" idx="23" hasCustomPrompt="1"/>
          </p:nvPr>
        </p:nvSpPr>
        <p:spPr>
          <a:xfrm>
            <a:off x="8146763" y="3059473"/>
            <a:ext cx="3345535" cy="314335"/>
          </a:xfrm>
        </p:spPr>
        <p:txBody>
          <a:bodyPr/>
          <a:lstStyle>
            <a:lvl1pPr marL="0" indent="0" algn="ctr">
              <a:buNone/>
              <a:defRPr sz="2000" i="1">
                <a:solidFill>
                  <a:schemeClr val="tx1"/>
                </a:solidFill>
                <a:latin typeface="+mn-lt"/>
              </a:defRPr>
            </a:lvl1pPr>
          </a:lstStyle>
          <a:p>
            <a:pPr lvl="0"/>
            <a:r>
              <a:rPr lang="en-US" dirty="0"/>
              <a:t>Title</a:t>
            </a:r>
          </a:p>
        </p:txBody>
      </p:sp>
      <p:sp>
        <p:nvSpPr>
          <p:cNvPr id="13" name="Text Placeholder 27"/>
          <p:cNvSpPr>
            <a:spLocks noGrp="1"/>
          </p:cNvSpPr>
          <p:nvPr>
            <p:ph type="body" sz="quarter" idx="24" hasCustomPrompt="1"/>
          </p:nvPr>
        </p:nvSpPr>
        <p:spPr>
          <a:xfrm>
            <a:off x="8146763" y="3409824"/>
            <a:ext cx="3345535" cy="374650"/>
          </a:xfrm>
        </p:spPr>
        <p:txBody>
          <a:bodyPr/>
          <a:lstStyle>
            <a:lvl1pPr marL="0" indent="0" algn="ctr">
              <a:buNone/>
              <a:defRPr sz="2000">
                <a:solidFill>
                  <a:schemeClr val="tx1"/>
                </a:solidFill>
                <a:latin typeface="+mn-lt"/>
              </a:defRPr>
            </a:lvl1pPr>
          </a:lstStyle>
          <a:p>
            <a:pPr lvl="0"/>
            <a:r>
              <a:rPr lang="en-US" dirty="0"/>
              <a:t>Program</a:t>
            </a:r>
          </a:p>
        </p:txBody>
      </p:sp>
      <p:sp>
        <p:nvSpPr>
          <p:cNvPr id="15" name="Title 1"/>
          <p:cNvSpPr>
            <a:spLocks noGrp="1"/>
          </p:cNvSpPr>
          <p:nvPr>
            <p:ph type="title" hasCustomPrompt="1"/>
          </p:nvPr>
        </p:nvSpPr>
        <p:spPr>
          <a:xfrm>
            <a:off x="1" y="673774"/>
            <a:ext cx="12192000" cy="482428"/>
          </a:xfrm>
        </p:spPr>
        <p:txBody>
          <a:bodyPr>
            <a:normAutofit/>
          </a:bodyPr>
          <a:lstStyle>
            <a:lvl1pPr algn="ctr">
              <a:defRPr sz="3000"/>
            </a:lvl1pPr>
          </a:lstStyle>
          <a:p>
            <a:pPr lvl="0"/>
            <a:r>
              <a:rPr lang="en-US" dirty="0"/>
              <a:t>Presenters 3</a:t>
            </a:r>
          </a:p>
        </p:txBody>
      </p:sp>
    </p:spTree>
    <p:extLst>
      <p:ext uri="{BB962C8B-B14F-4D97-AF65-F5344CB8AC3E}">
        <p14:creationId xmlns:p14="http://schemas.microsoft.com/office/powerpoint/2010/main" val="3785167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cxnSp>
        <p:nvCxnSpPr>
          <p:cNvPr id="7" name="Straight Connector 6"/>
          <p:cNvCxnSpPr/>
          <p:nvPr userDrawn="1"/>
        </p:nvCxnSpPr>
        <p:spPr>
          <a:xfrm flipV="1">
            <a:off x="5765519" y="2815174"/>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6" name="Text Placeholder 9"/>
          <p:cNvSpPr>
            <a:spLocks noGrp="1"/>
          </p:cNvSpPr>
          <p:nvPr>
            <p:ph type="body" sz="quarter" idx="12" hasCustomPrompt="1"/>
          </p:nvPr>
        </p:nvSpPr>
        <p:spPr>
          <a:xfrm>
            <a:off x="-1" y="3229980"/>
            <a:ext cx="12180916" cy="1111250"/>
          </a:xfrm>
        </p:spPr>
        <p:txBody>
          <a:bodyPr>
            <a:normAutofit/>
          </a:bodyPr>
          <a:lstStyle>
            <a:lvl1pPr marL="0" indent="0" algn="ctr">
              <a:lnSpc>
                <a:spcPct val="100000"/>
              </a:lnSpc>
              <a:spcBef>
                <a:spcPts val="0"/>
              </a:spcBef>
              <a:buNone/>
              <a:defRPr sz="3000" cap="all" baseline="0">
                <a:solidFill>
                  <a:schemeClr val="tx1"/>
                </a:solidFill>
              </a:defRPr>
            </a:lvl1pPr>
          </a:lstStyle>
          <a:p>
            <a:pPr lvl="0"/>
            <a:r>
              <a:rPr lang="en-US" dirty="0"/>
              <a:t>Chapter title</a:t>
            </a:r>
          </a:p>
        </p:txBody>
      </p:sp>
      <p:sp>
        <p:nvSpPr>
          <p:cNvPr id="8" name="Title 1"/>
          <p:cNvSpPr>
            <a:spLocks noGrp="1"/>
          </p:cNvSpPr>
          <p:nvPr>
            <p:ph type="title" hasCustomPrompt="1"/>
          </p:nvPr>
        </p:nvSpPr>
        <p:spPr>
          <a:xfrm>
            <a:off x="2851" y="2256441"/>
            <a:ext cx="12191999" cy="478522"/>
          </a:xfrm>
        </p:spPr>
        <p:txBody>
          <a:bodyPr>
            <a:normAutofit/>
          </a:bodyPr>
          <a:lstStyle>
            <a:lvl1pPr algn="ctr">
              <a:defRPr sz="3000"/>
            </a:lvl1pPr>
          </a:lstStyle>
          <a:p>
            <a:pPr lvl="0"/>
            <a:r>
              <a:rPr lang="en-US" dirty="0"/>
              <a:t>Section Divider</a:t>
            </a:r>
          </a:p>
        </p:txBody>
      </p:sp>
    </p:spTree>
    <p:extLst>
      <p:ext uri="{BB962C8B-B14F-4D97-AF65-F5344CB8AC3E}">
        <p14:creationId xmlns:p14="http://schemas.microsoft.com/office/powerpoint/2010/main" val="31739118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8" name="Straight Connector 7"/>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70943" cy="4662833"/>
          </a:xfrm>
        </p:spPr>
        <p:txBody>
          <a:bodyPr>
            <a:noAutofit/>
          </a:bodyPr>
          <a:lstStyle>
            <a:lvl1pPr marL="0" indent="0">
              <a:buClr>
                <a:srgbClr val="57B6AF"/>
              </a:buClr>
              <a:buNone/>
              <a:defRPr sz="2200" baseline="0">
                <a:solidFill>
                  <a:schemeClr val="tx1"/>
                </a:solidFill>
                <a:latin typeface="+mn-lt"/>
              </a:defRPr>
            </a:lvl1pPr>
            <a:lvl2pPr>
              <a:buClr>
                <a:srgbClr val="57B6AF"/>
              </a:buClr>
              <a:defRPr sz="2000"/>
            </a:lvl2pPr>
            <a:lvl3pPr>
              <a:buClr>
                <a:srgbClr val="57B6AF"/>
              </a:buClr>
              <a:defRPr sz="1800"/>
            </a:lvl3pPr>
            <a:lvl4pPr>
              <a:buClr>
                <a:srgbClr val="57B6AF"/>
              </a:buClr>
              <a:defRPr sz="1800"/>
            </a:lvl4pPr>
          </a:lstStyle>
          <a:p>
            <a:pPr lvl="0"/>
            <a:r>
              <a:rPr lang="en-US" dirty="0"/>
              <a:t>Text…</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a:t>
            </a:r>
            <a:r>
              <a:rPr lang="en-US" sz="1800" baseline="0" dirty="0">
                <a:solidFill>
                  <a:srgbClr val="349D96"/>
                </a:solidFill>
                <a:latin typeface="Century Gothic" panose="020B0502020202020204" pitchFamily="34" charset="0"/>
              </a:rPr>
              <a:t> State Department of Health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1" name="Title 1"/>
          <p:cNvSpPr>
            <a:spLocks noGrp="1"/>
          </p:cNvSpPr>
          <p:nvPr>
            <p:ph type="title" hasCustomPrompt="1"/>
          </p:nvPr>
        </p:nvSpPr>
        <p:spPr>
          <a:xfrm>
            <a:off x="5542" y="673974"/>
            <a:ext cx="12180916" cy="482030"/>
          </a:xfrm>
        </p:spPr>
        <p:txBody>
          <a:bodyPr/>
          <a:lstStyle>
            <a:lvl1pPr algn="ctr">
              <a:defRPr sz="3000"/>
            </a:lvl1pPr>
          </a:lstStyle>
          <a:p>
            <a:r>
              <a:rPr lang="en-US" dirty="0"/>
              <a:t>Title</a:t>
            </a:r>
          </a:p>
        </p:txBody>
      </p:sp>
    </p:spTree>
    <p:extLst>
      <p:ext uri="{BB962C8B-B14F-4D97-AF65-F5344CB8AC3E}">
        <p14:creationId xmlns:p14="http://schemas.microsoft.com/office/powerpoint/2010/main" val="2966415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OH Strategic Plan">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78608" y="1487830"/>
            <a:ext cx="10674488" cy="4451286"/>
            <a:chOff x="892593" y="1460430"/>
            <a:chExt cx="8005866" cy="4451286"/>
          </a:xfrm>
        </p:grpSpPr>
        <p:sp>
          <p:nvSpPr>
            <p:cNvPr id="16" name="TextBox 15"/>
            <p:cNvSpPr txBox="1"/>
            <p:nvPr/>
          </p:nvSpPr>
          <p:spPr>
            <a:xfrm>
              <a:off x="4082659" y="4080445"/>
              <a:ext cx="2332018" cy="1831271"/>
            </a:xfrm>
            <a:prstGeom prst="rect">
              <a:avLst/>
            </a:prstGeom>
            <a:noFill/>
            <a:ln>
              <a:noFill/>
            </a:ln>
          </p:spPr>
          <p:txBody>
            <a:bodyPr wrap="square" rtlCol="0">
              <a:spAutoFit/>
            </a:bodyPr>
            <a:lstStyle/>
            <a:p>
              <a:r>
                <a:rPr lang="en-US" sz="1800" b="1" dirty="0">
                  <a:solidFill>
                    <a:schemeClr val="tx1"/>
                  </a:solidFill>
                  <a:latin typeface="Century Gothic" panose="020B0502020202020204" pitchFamily="34" charset="0"/>
                </a:rPr>
                <a:t>Strategy</a:t>
              </a:r>
            </a:p>
            <a:p>
              <a:pPr>
                <a:spcBef>
                  <a:spcPts val="600"/>
                </a:spcBef>
              </a:pPr>
              <a:r>
                <a:rPr lang="en-US" sz="1500" kern="1200" dirty="0">
                  <a:solidFill>
                    <a:schemeClr val="tx1"/>
                  </a:solidFill>
                  <a:latin typeface="+mn-lt"/>
                  <a:ea typeface="+mn-ea"/>
                  <a:cs typeface="+mn-cs"/>
                </a:rPr>
                <a:t>Through collaborations and partnerships, we will leverage the knowledge, relation-ships and resources necessary to influence the conditions that promote good health and safety for everyone.</a:t>
              </a:r>
            </a:p>
          </p:txBody>
        </p:sp>
        <p:sp>
          <p:nvSpPr>
            <p:cNvPr id="20" name="TextBox 19"/>
            <p:cNvSpPr txBox="1"/>
            <p:nvPr/>
          </p:nvSpPr>
          <p:spPr>
            <a:xfrm>
              <a:off x="6791671" y="4080608"/>
              <a:ext cx="2106788" cy="1369606"/>
            </a:xfrm>
            <a:prstGeom prst="rect">
              <a:avLst/>
            </a:prstGeom>
            <a:noFill/>
            <a:ln>
              <a:noFill/>
            </a:ln>
          </p:spPr>
          <p:txBody>
            <a:bodyPr wrap="square" rtlCol="0">
              <a:spAutoFit/>
            </a:bodyPr>
            <a:lstStyle/>
            <a:p>
              <a:r>
                <a:rPr lang="en-US" sz="1800" b="1" dirty="0">
                  <a:solidFill>
                    <a:schemeClr val="tx1"/>
                  </a:solidFill>
                  <a:latin typeface="Century Gothic" panose="020B0502020202020204" pitchFamily="34" charset="0"/>
                </a:rPr>
                <a:t>Mission</a:t>
              </a:r>
            </a:p>
            <a:p>
              <a:pPr>
                <a:spcBef>
                  <a:spcPts val="600"/>
                </a:spcBef>
              </a:pPr>
              <a:r>
                <a:rPr lang="en-US" sz="1500" kern="1200" dirty="0">
                  <a:solidFill>
                    <a:schemeClr val="tx1"/>
                  </a:solidFill>
                  <a:latin typeface="+mn-lt"/>
                  <a:ea typeface="+mn-ea"/>
                  <a:cs typeface="+mn-cs"/>
                </a:rPr>
                <a:t>The Department of Health works with others to protect and improve the health</a:t>
              </a:r>
            </a:p>
            <a:p>
              <a:pPr>
                <a:spcBef>
                  <a:spcPts val="0"/>
                </a:spcBef>
              </a:pPr>
              <a:r>
                <a:rPr lang="en-US" sz="1500" kern="1200" dirty="0">
                  <a:solidFill>
                    <a:schemeClr val="tx1"/>
                  </a:solidFill>
                  <a:latin typeface="+mn-lt"/>
                  <a:ea typeface="+mn-ea"/>
                  <a:cs typeface="+mn-cs"/>
                </a:rPr>
                <a:t>of all people in Washington.</a:t>
              </a:r>
            </a:p>
          </p:txBody>
        </p:sp>
        <p:sp>
          <p:nvSpPr>
            <p:cNvPr id="21" name="TextBox 20"/>
            <p:cNvSpPr txBox="1"/>
            <p:nvPr/>
          </p:nvSpPr>
          <p:spPr>
            <a:xfrm>
              <a:off x="1357926" y="4081738"/>
              <a:ext cx="2116475" cy="1369606"/>
            </a:xfrm>
            <a:prstGeom prst="rect">
              <a:avLst/>
            </a:prstGeom>
            <a:noFill/>
            <a:ln>
              <a:noFill/>
            </a:ln>
          </p:spPr>
          <p:txBody>
            <a:bodyPr wrap="square" rtlCol="0">
              <a:spAutoFit/>
            </a:bodyPr>
            <a:lstStyle/>
            <a:p>
              <a:r>
                <a:rPr lang="en-US" sz="1800" b="1" dirty="0">
                  <a:solidFill>
                    <a:schemeClr val="tx1"/>
                  </a:solidFill>
                  <a:latin typeface="Century Gothic" panose="020B0502020202020204" pitchFamily="34" charset="0"/>
                </a:rPr>
                <a:t>Vision</a:t>
              </a:r>
            </a:p>
            <a:p>
              <a:pPr>
                <a:spcBef>
                  <a:spcPts val="600"/>
                </a:spcBef>
              </a:pPr>
              <a:r>
                <a:rPr lang="en-US" sz="1500" kern="1200" dirty="0">
                  <a:solidFill>
                    <a:schemeClr val="tx1"/>
                  </a:solidFill>
                  <a:latin typeface="+mn-lt"/>
                  <a:ea typeface="+mn-ea"/>
                  <a:cs typeface="+mn-cs"/>
                </a:rPr>
                <a:t>People in Washington enjoy longer and healthier lives because they live in healthy families and communities.</a:t>
              </a:r>
            </a:p>
          </p:txBody>
        </p:sp>
        <p:grpSp>
          <p:nvGrpSpPr>
            <p:cNvPr id="28" name="Group 27"/>
            <p:cNvGrpSpPr/>
            <p:nvPr/>
          </p:nvGrpSpPr>
          <p:grpSpPr>
            <a:xfrm>
              <a:off x="892593" y="1460430"/>
              <a:ext cx="8005866" cy="2416050"/>
              <a:chOff x="846099" y="1909880"/>
              <a:chExt cx="8005866" cy="2416050"/>
            </a:xfrm>
          </p:grpSpPr>
          <p:sp>
            <p:nvSpPr>
              <p:cNvPr id="32" name="TextBox 31"/>
              <p:cNvSpPr txBox="1"/>
              <p:nvPr/>
            </p:nvSpPr>
            <p:spPr>
              <a:xfrm>
                <a:off x="1313790" y="2032497"/>
                <a:ext cx="1792023" cy="1754326"/>
              </a:xfrm>
              <a:prstGeom prst="rect">
                <a:avLst/>
              </a:prstGeom>
              <a:noFill/>
              <a:ln>
                <a:noFill/>
              </a:ln>
            </p:spPr>
            <p:txBody>
              <a:bodyPr wrap="square" rtlCol="0">
                <a:spAutoFit/>
              </a:bodyPr>
              <a:lstStyle/>
              <a:p>
                <a:r>
                  <a:rPr lang="en-US" sz="1800" b="1" dirty="0">
                    <a:solidFill>
                      <a:schemeClr val="tx1"/>
                    </a:solidFill>
                    <a:latin typeface="Century Gothic" panose="020B0502020202020204" pitchFamily="34" charset="0"/>
                  </a:rPr>
                  <a:t>What We Do</a:t>
                </a:r>
              </a:p>
              <a:p>
                <a:pPr>
                  <a:spcBef>
                    <a:spcPts val="600"/>
                  </a:spcBef>
                </a:pPr>
                <a:r>
                  <a:rPr lang="en-US" sz="1500" dirty="0">
                    <a:solidFill>
                      <a:schemeClr val="tx1"/>
                    </a:solidFill>
                    <a:latin typeface="+mn-lt"/>
                  </a:rPr>
                  <a:t>Ensure public safety</a:t>
                </a:r>
              </a:p>
              <a:p>
                <a:pPr>
                  <a:spcBef>
                    <a:spcPts val="600"/>
                  </a:spcBef>
                </a:pPr>
                <a:r>
                  <a:rPr lang="en-US" sz="1500" dirty="0">
                    <a:solidFill>
                      <a:schemeClr val="tx1"/>
                    </a:solidFill>
                    <a:latin typeface="+mn-lt"/>
                  </a:rPr>
                  <a:t>Create the healthiest next generation</a:t>
                </a:r>
              </a:p>
              <a:p>
                <a:pPr>
                  <a:spcBef>
                    <a:spcPts val="600"/>
                  </a:spcBef>
                </a:pPr>
                <a:r>
                  <a:rPr lang="en-US" sz="1500" dirty="0">
                    <a:solidFill>
                      <a:schemeClr val="tx1"/>
                    </a:solidFill>
                    <a:latin typeface="+mn-lt"/>
                  </a:rPr>
                  <a:t>Promote healthy living and healthy aging</a:t>
                </a:r>
              </a:p>
            </p:txBody>
          </p:sp>
          <p:sp>
            <p:nvSpPr>
              <p:cNvPr id="33" name="TextBox 32"/>
              <p:cNvSpPr txBox="1"/>
              <p:nvPr/>
            </p:nvSpPr>
            <p:spPr>
              <a:xfrm>
                <a:off x="4030709" y="1909880"/>
                <a:ext cx="2175037" cy="2262158"/>
              </a:xfrm>
              <a:prstGeom prst="rect">
                <a:avLst/>
              </a:prstGeom>
              <a:noFill/>
              <a:ln>
                <a:noFill/>
              </a:ln>
            </p:spPr>
            <p:txBody>
              <a:bodyPr wrap="square" rtlCol="0">
                <a:spAutoFit/>
              </a:bodyPr>
              <a:lstStyle/>
              <a:p>
                <a:r>
                  <a:rPr lang="en-US" sz="1800" b="1" dirty="0">
                    <a:solidFill>
                      <a:schemeClr val="tx1"/>
                    </a:solidFill>
                    <a:latin typeface="Century Gothic" panose="020B0502020202020204" pitchFamily="34" charset="0"/>
                  </a:rPr>
                  <a:t>How We Do</a:t>
                </a:r>
              </a:p>
              <a:p>
                <a:r>
                  <a:rPr lang="en-US" sz="1800" b="1" dirty="0">
                    <a:solidFill>
                      <a:schemeClr val="tx1"/>
                    </a:solidFill>
                    <a:latin typeface="Century Gothic" panose="020B0502020202020204" pitchFamily="34" charset="0"/>
                  </a:rPr>
                  <a:t>Our Work</a:t>
                </a:r>
              </a:p>
              <a:p>
                <a:pPr>
                  <a:spcBef>
                    <a:spcPts val="600"/>
                  </a:spcBef>
                </a:pPr>
                <a:r>
                  <a:rPr lang="en-US" sz="1500" kern="1200" dirty="0">
                    <a:solidFill>
                      <a:schemeClr val="tx1"/>
                    </a:solidFill>
                    <a:latin typeface="+mn-lt"/>
                    <a:ea typeface="+mn-ea"/>
                    <a:cs typeface="+mn-cs"/>
                  </a:rPr>
                  <a:t>Serve our customers and continue to improve</a:t>
                </a:r>
              </a:p>
              <a:p>
                <a:pPr>
                  <a:spcBef>
                    <a:spcPts val="600"/>
                  </a:spcBef>
                </a:pPr>
                <a:r>
                  <a:rPr lang="en-US" sz="1500" kern="1200" dirty="0">
                    <a:solidFill>
                      <a:schemeClr val="tx1"/>
                    </a:solidFill>
                    <a:latin typeface="+mn-lt"/>
                    <a:ea typeface="+mn-ea"/>
                    <a:cs typeface="+mn-cs"/>
                  </a:rPr>
                  <a:t>Be efficient, innovative and transparent</a:t>
                </a:r>
              </a:p>
              <a:p>
                <a:pPr>
                  <a:spcBef>
                    <a:spcPts val="600"/>
                  </a:spcBef>
                </a:pPr>
                <a:r>
                  <a:rPr lang="en-US" sz="1500" kern="1200" dirty="0">
                    <a:solidFill>
                      <a:schemeClr val="tx1"/>
                    </a:solidFill>
                    <a:latin typeface="+mn-lt"/>
                    <a:ea typeface="+mn-ea"/>
                    <a:cs typeface="+mn-cs"/>
                  </a:rPr>
                  <a:t>Develop and support our workforce</a:t>
                </a:r>
              </a:p>
            </p:txBody>
          </p:sp>
          <p:sp>
            <p:nvSpPr>
              <p:cNvPr id="34" name="TextBox 33"/>
              <p:cNvSpPr txBox="1"/>
              <p:nvPr/>
            </p:nvSpPr>
            <p:spPr>
              <a:xfrm>
                <a:off x="6742366" y="1909884"/>
                <a:ext cx="2109599" cy="2416046"/>
              </a:xfrm>
              <a:prstGeom prst="rect">
                <a:avLst/>
              </a:prstGeom>
              <a:noFill/>
              <a:ln>
                <a:noFill/>
              </a:ln>
            </p:spPr>
            <p:txBody>
              <a:bodyPr wrap="square" rtlCol="0">
                <a:spAutoFit/>
              </a:bodyPr>
              <a:lstStyle/>
              <a:p>
                <a:r>
                  <a:rPr lang="en-US" sz="1800" b="1" dirty="0">
                    <a:solidFill>
                      <a:schemeClr val="tx1"/>
                    </a:solidFill>
                    <a:latin typeface="Century Gothic" panose="020B0502020202020204" pitchFamily="34" charset="0"/>
                  </a:rPr>
                  <a:t>Guiding</a:t>
                </a:r>
              </a:p>
              <a:p>
                <a:r>
                  <a:rPr lang="en-US" sz="1800" b="1" dirty="0">
                    <a:solidFill>
                      <a:schemeClr val="tx1"/>
                    </a:solidFill>
                    <a:latin typeface="Century Gothic" panose="020B0502020202020204" pitchFamily="34" charset="0"/>
                  </a:rPr>
                  <a:t>Principles</a:t>
                </a:r>
              </a:p>
              <a:p>
                <a:pPr>
                  <a:spcBef>
                    <a:spcPts val="600"/>
                  </a:spcBef>
                </a:pPr>
                <a:r>
                  <a:rPr lang="en-US" sz="1500" kern="1200" dirty="0">
                    <a:solidFill>
                      <a:schemeClr val="tx1"/>
                    </a:solidFill>
                    <a:latin typeface="+mn-lt"/>
                    <a:ea typeface="+mn-ea"/>
                    <a:cs typeface="+mn-cs"/>
                  </a:rPr>
                  <a:t>Evidence-based public health practice</a:t>
                </a:r>
              </a:p>
              <a:p>
                <a:pPr>
                  <a:spcBef>
                    <a:spcPts val="600"/>
                  </a:spcBef>
                </a:pPr>
                <a:r>
                  <a:rPr lang="en-US" sz="1500" kern="1200" dirty="0">
                    <a:solidFill>
                      <a:schemeClr val="tx1"/>
                    </a:solidFill>
                    <a:latin typeface="+mn-lt"/>
                    <a:ea typeface="+mn-ea"/>
                    <a:cs typeface="+mn-cs"/>
                    <a:sym typeface="Wingdings"/>
                  </a:rPr>
                  <a:t>Partnership</a:t>
                </a:r>
              </a:p>
              <a:p>
                <a:pPr>
                  <a:spcBef>
                    <a:spcPts val="600"/>
                  </a:spcBef>
                </a:pPr>
                <a:r>
                  <a:rPr lang="en-US" sz="1500" kern="1200" dirty="0">
                    <a:solidFill>
                      <a:schemeClr val="tx1"/>
                    </a:solidFill>
                    <a:latin typeface="+mn-lt"/>
                    <a:ea typeface="+mn-ea"/>
                    <a:cs typeface="+mn-cs"/>
                    <a:sym typeface="Wingdings"/>
                  </a:rPr>
                  <a:t>Transparency</a:t>
                </a:r>
              </a:p>
              <a:p>
                <a:pPr>
                  <a:spcBef>
                    <a:spcPts val="600"/>
                  </a:spcBef>
                </a:pPr>
                <a:r>
                  <a:rPr lang="en-US" sz="1500" kern="1200" dirty="0">
                    <a:solidFill>
                      <a:schemeClr val="tx1"/>
                    </a:solidFill>
                    <a:latin typeface="+mn-lt"/>
                    <a:ea typeface="+mn-ea"/>
                    <a:cs typeface="+mn-cs"/>
                    <a:sym typeface="Wingdings"/>
                  </a:rPr>
                  <a:t>Health equity</a:t>
                </a:r>
              </a:p>
              <a:p>
                <a:pPr>
                  <a:spcBef>
                    <a:spcPts val="600"/>
                  </a:spcBef>
                </a:pPr>
                <a:r>
                  <a:rPr lang="en-US" sz="1500" kern="1200" dirty="0">
                    <a:solidFill>
                      <a:schemeClr val="tx1"/>
                    </a:solidFill>
                    <a:latin typeface="+mn-lt"/>
                    <a:ea typeface="+mn-ea"/>
                    <a:cs typeface="+mn-cs"/>
                    <a:sym typeface="Wingdings"/>
                  </a:rPr>
                  <a:t>Seven generations</a:t>
                </a:r>
                <a:endParaRPr lang="en-US" sz="1500" kern="1200" dirty="0">
                  <a:solidFill>
                    <a:schemeClr val="tx1"/>
                  </a:solidFill>
                  <a:latin typeface="+mn-lt"/>
                  <a:ea typeface="+mn-ea"/>
                  <a:cs typeface="+mn-cs"/>
                </a:endParaRPr>
              </a:p>
            </p:txBody>
          </p:sp>
          <p:sp>
            <p:nvSpPr>
              <p:cNvPr id="35" name="Oval 34">
                <a:extLst>
                  <a:ext uri="{C183D7F6-B498-43B3-948B-1728B52AA6E4}">
                    <adec:decorative xmlns:adec="http://schemas.microsoft.com/office/drawing/2017/decorative" val="1"/>
                  </a:ext>
                </a:extLst>
              </p:cNvPr>
              <p:cNvSpPr/>
              <p:nvPr/>
            </p:nvSpPr>
            <p:spPr>
              <a:xfrm>
                <a:off x="846099" y="2076018"/>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6" name="Oval 35">
                <a:extLst>
                  <a:ext uri="{C183D7F6-B498-43B3-948B-1728B52AA6E4}">
                    <adec:decorative xmlns:adec="http://schemas.microsoft.com/office/drawing/2017/decorative" val="1"/>
                  </a:ext>
                </a:extLst>
              </p:cNvPr>
              <p:cNvSpPr/>
              <p:nvPr/>
            </p:nvSpPr>
            <p:spPr>
              <a:xfrm>
                <a:off x="3557912" y="2076017"/>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7" name="Oval 36">
                <a:extLst>
                  <a:ext uri="{C183D7F6-B498-43B3-948B-1728B52AA6E4}">
                    <adec:decorative xmlns:adec="http://schemas.microsoft.com/office/drawing/2017/decorative" val="1"/>
                  </a:ext>
                </a:extLst>
              </p:cNvPr>
              <p:cNvSpPr/>
              <p:nvPr/>
            </p:nvSpPr>
            <p:spPr>
              <a:xfrm>
                <a:off x="6267797" y="2073135"/>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grpSp>
        <p:sp>
          <p:nvSpPr>
            <p:cNvPr id="29" name="Oval 28">
              <a:extLst>
                <a:ext uri="{C183D7F6-B498-43B3-948B-1728B52AA6E4}">
                  <adec:decorative xmlns:adec="http://schemas.microsoft.com/office/drawing/2017/decorative" val="1"/>
                </a:ext>
              </a:extLst>
            </p:cNvPr>
            <p:cNvSpPr/>
            <p:nvPr/>
          </p:nvSpPr>
          <p:spPr>
            <a:xfrm>
              <a:off x="892593" y="4125259"/>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0" name="Oval 29">
              <a:extLst>
                <a:ext uri="{C183D7F6-B498-43B3-948B-1728B52AA6E4}">
                  <adec:decorative xmlns:adec="http://schemas.microsoft.com/office/drawing/2017/decorative" val="1"/>
                </a:ext>
              </a:extLst>
            </p:cNvPr>
            <p:cNvSpPr/>
            <p:nvPr/>
          </p:nvSpPr>
          <p:spPr>
            <a:xfrm>
              <a:off x="3604406" y="4125258"/>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1" name="Oval 30">
              <a:extLst>
                <a:ext uri="{C183D7F6-B498-43B3-948B-1728B52AA6E4}">
                  <adec:decorative xmlns:adec="http://schemas.microsoft.com/office/drawing/2017/decorative" val="1"/>
                </a:ext>
              </a:extLst>
            </p:cNvPr>
            <p:cNvSpPr/>
            <p:nvPr/>
          </p:nvSpPr>
          <p:spPr>
            <a:xfrm>
              <a:off x="6314291" y="4122376"/>
              <a:ext cx="24698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grpSp>
      <p:sp>
        <p:nvSpPr>
          <p:cNvPr id="23" name="Title 2"/>
          <p:cNvSpPr>
            <a:spLocks noGrp="1"/>
          </p:cNvSpPr>
          <p:nvPr>
            <p:ph type="title" hasCustomPrompt="1"/>
          </p:nvPr>
        </p:nvSpPr>
        <p:spPr>
          <a:xfrm>
            <a:off x="2379" y="682993"/>
            <a:ext cx="12192000" cy="405063"/>
          </a:xfrm>
        </p:spPr>
        <p:txBody>
          <a:bodyPr>
            <a:normAutofit/>
          </a:bodyPr>
          <a:lstStyle>
            <a:lvl1pPr algn="ctr">
              <a:defRPr sz="3000"/>
            </a:lvl1pPr>
          </a:lstStyle>
          <a:p>
            <a:r>
              <a:rPr lang="en-US" dirty="0"/>
              <a:t>DOH Strategic Plan</a:t>
            </a:r>
          </a:p>
        </p:txBody>
      </p:sp>
    </p:spTree>
    <p:extLst>
      <p:ext uri="{BB962C8B-B14F-4D97-AF65-F5344CB8AC3E}">
        <p14:creationId xmlns:p14="http://schemas.microsoft.com/office/powerpoint/2010/main" val="3853660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Unordered List 1">
    <p:spTree>
      <p:nvGrpSpPr>
        <p:cNvPr id="1" name=""/>
        <p:cNvGrpSpPr/>
        <p:nvPr/>
      </p:nvGrpSpPr>
      <p:grpSpPr>
        <a:xfrm>
          <a:off x="0" y="0"/>
          <a:ext cx="0" cy="0"/>
          <a:chOff x="0" y="0"/>
          <a:chExt cx="0" cy="0"/>
        </a:xfrm>
      </p:grpSpPr>
      <p:sp>
        <p:nvSpPr>
          <p:cNvPr id="15" name="Oval 14">
            <a:extLst>
              <a:ext uri="{C183D7F6-B498-43B3-948B-1728B52AA6E4}">
                <adec:decorative xmlns:adec="http://schemas.microsoft.com/office/drawing/2017/decorative" val="1"/>
              </a:ext>
            </a:extLst>
          </p:cNvPr>
          <p:cNvSpPr/>
          <p:nvPr/>
        </p:nvSpPr>
        <p:spPr>
          <a:xfrm>
            <a:off x="1128133" y="2076019"/>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6" name="Oval 15">
            <a:extLst>
              <a:ext uri="{C183D7F6-B498-43B3-948B-1728B52AA6E4}">
                <adec:decorative xmlns:adec="http://schemas.microsoft.com/office/drawing/2017/decorative" val="1"/>
              </a:ext>
            </a:extLst>
          </p:cNvPr>
          <p:cNvSpPr/>
          <p:nvPr/>
        </p:nvSpPr>
        <p:spPr>
          <a:xfrm>
            <a:off x="6488154" y="2076018"/>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20" name="Text Placeholder 19"/>
          <p:cNvSpPr>
            <a:spLocks noGrp="1"/>
          </p:cNvSpPr>
          <p:nvPr userDrawn="1">
            <p:ph type="body" sz="quarter" idx="22" hasCustomPrompt="1"/>
          </p:nvPr>
        </p:nvSpPr>
        <p:spPr>
          <a:xfrm>
            <a:off x="1751719" y="2106227"/>
            <a:ext cx="4011964" cy="373362"/>
          </a:xfrm>
        </p:spPr>
        <p:txBody>
          <a:bodyPr>
            <a:noAutofit/>
          </a:bodyPr>
          <a:lstStyle>
            <a:lvl1pPr marL="0" indent="0">
              <a:buNone/>
              <a:defRPr sz="2200" b="1">
                <a:solidFill>
                  <a:schemeClr val="tx1"/>
                </a:solidFill>
                <a:latin typeface="+mn-lt"/>
              </a:defRPr>
            </a:lvl1pPr>
          </a:lstStyle>
          <a:p>
            <a:pPr lvl="0"/>
            <a:r>
              <a:rPr lang="en-US" dirty="0"/>
              <a:t>Text…</a:t>
            </a:r>
          </a:p>
        </p:txBody>
      </p:sp>
      <p:sp>
        <p:nvSpPr>
          <p:cNvPr id="21" name="Text Placeholder 19"/>
          <p:cNvSpPr>
            <a:spLocks noGrp="1"/>
          </p:cNvSpPr>
          <p:nvPr userDrawn="1">
            <p:ph type="body" sz="quarter" idx="23" hasCustomPrompt="1"/>
          </p:nvPr>
        </p:nvSpPr>
        <p:spPr>
          <a:xfrm>
            <a:off x="7118621" y="2106227"/>
            <a:ext cx="4011964" cy="373362"/>
          </a:xfrm>
        </p:spPr>
        <p:txBody>
          <a:bodyPr>
            <a:noAutofit/>
          </a:bodyPr>
          <a:lstStyle>
            <a:lvl1pPr marL="0" indent="0">
              <a:buNone/>
              <a:defRPr sz="2200" b="1">
                <a:solidFill>
                  <a:schemeClr val="tx1"/>
                </a:solidFill>
                <a:latin typeface="+mn-lt"/>
              </a:defRPr>
            </a:lvl1pPr>
          </a:lstStyle>
          <a:p>
            <a:pPr lvl="0"/>
            <a:r>
              <a:rPr lang="en-US" dirty="0"/>
              <a:t>Text…</a:t>
            </a:r>
          </a:p>
        </p:txBody>
      </p:sp>
      <p:sp>
        <p:nvSpPr>
          <p:cNvPr id="23" name="Text Placeholder 22"/>
          <p:cNvSpPr>
            <a:spLocks noGrp="1"/>
          </p:cNvSpPr>
          <p:nvPr userDrawn="1">
            <p:ph type="body" sz="quarter" idx="24" hasCustomPrompt="1"/>
          </p:nvPr>
        </p:nvSpPr>
        <p:spPr>
          <a:xfrm>
            <a:off x="1752601" y="2480365"/>
            <a:ext cx="4011084" cy="3617913"/>
          </a:xfrm>
        </p:spPr>
        <p:txBody>
          <a:bodyPr>
            <a:noAutofit/>
          </a:bodyPr>
          <a:lstStyle>
            <a:lvl1pPr marL="0" indent="0">
              <a:buNone/>
              <a:defRPr sz="2200" baseline="0">
                <a:solidFill>
                  <a:schemeClr val="tx1"/>
                </a:solidFill>
                <a:latin typeface="+mn-lt"/>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Text…</a:t>
            </a:r>
          </a:p>
        </p:txBody>
      </p:sp>
      <p:sp>
        <p:nvSpPr>
          <p:cNvPr id="24" name="Text Placeholder 22"/>
          <p:cNvSpPr>
            <a:spLocks noGrp="1"/>
          </p:cNvSpPr>
          <p:nvPr userDrawn="1">
            <p:ph type="body" sz="quarter" idx="25" hasCustomPrompt="1"/>
          </p:nvPr>
        </p:nvSpPr>
        <p:spPr>
          <a:xfrm>
            <a:off x="7119501" y="2486904"/>
            <a:ext cx="4011084" cy="3611426"/>
          </a:xfrm>
        </p:spPr>
        <p:txBody>
          <a:bodyPr>
            <a:noAutofit/>
          </a:bodyPr>
          <a:lstStyle>
            <a:lvl1pPr marL="0" indent="0">
              <a:buNone/>
              <a:defRPr sz="2200">
                <a:solidFill>
                  <a:schemeClr val="tx1"/>
                </a:solidFill>
                <a:latin typeface="+mn-lt"/>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Text…</a:t>
            </a:r>
          </a:p>
        </p:txBody>
      </p:sp>
      <p:cxnSp>
        <p:nvCxnSpPr>
          <p:cNvPr id="25" name="Straight Connector 24"/>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a:t>
            </a:r>
            <a:r>
              <a:rPr lang="en-US" sz="1800" baseline="0" dirty="0">
                <a:solidFill>
                  <a:srgbClr val="349D96"/>
                </a:solidFill>
                <a:latin typeface="Century Gothic" panose="020B0502020202020204" pitchFamily="34" charset="0"/>
              </a:rPr>
              <a:t> Department of Health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3" name="Title 1"/>
          <p:cNvSpPr>
            <a:spLocks noGrp="1"/>
          </p:cNvSpPr>
          <p:nvPr>
            <p:ph type="title" hasCustomPrompt="1"/>
          </p:nvPr>
        </p:nvSpPr>
        <p:spPr>
          <a:xfrm>
            <a:off x="0" y="673199"/>
            <a:ext cx="12191997" cy="482805"/>
          </a:xfrm>
        </p:spPr>
        <p:txBody>
          <a:bodyPr>
            <a:normAutofit/>
          </a:bodyPr>
          <a:lstStyle>
            <a:lvl1pPr algn="ctr">
              <a:defRPr sz="3000"/>
            </a:lvl1pPr>
          </a:lstStyle>
          <a:p>
            <a:pPr lvl="0"/>
            <a:r>
              <a:rPr lang="en-US" dirty="0"/>
              <a:t>Unordered List 1</a:t>
            </a:r>
          </a:p>
        </p:txBody>
      </p:sp>
    </p:spTree>
    <p:extLst>
      <p:ext uri="{BB962C8B-B14F-4D97-AF65-F5344CB8AC3E}">
        <p14:creationId xmlns:p14="http://schemas.microsoft.com/office/powerpoint/2010/main" val="38632397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Unordered List 2">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987461" y="2076019"/>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4" name="Oval 13"/>
          <p:cNvSpPr/>
          <p:nvPr userDrawn="1"/>
        </p:nvSpPr>
        <p:spPr>
          <a:xfrm>
            <a:off x="4603211" y="2076018"/>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17" name="Oval 16"/>
          <p:cNvSpPr/>
          <p:nvPr userDrawn="1"/>
        </p:nvSpPr>
        <p:spPr>
          <a:xfrm>
            <a:off x="8216391" y="2078052"/>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dirty="0">
                <a:solidFill>
                  <a:srgbClr val="349D96"/>
                </a:solidFill>
                <a:sym typeface="Wingdings" panose="05000000000000000000" pitchFamily="2" charset="2"/>
              </a:rPr>
              <a:t></a:t>
            </a:r>
            <a:endParaRPr lang="en-US" sz="4000" dirty="0">
              <a:solidFill>
                <a:srgbClr val="349D96"/>
              </a:solidFill>
            </a:endParaRPr>
          </a:p>
        </p:txBody>
      </p:sp>
      <p:sp>
        <p:nvSpPr>
          <p:cNvPr id="3" name="Text Placeholder 2"/>
          <p:cNvSpPr>
            <a:spLocks noGrp="1"/>
          </p:cNvSpPr>
          <p:nvPr>
            <p:ph type="body" sz="quarter" idx="22" hasCustomPrompt="1"/>
          </p:nvPr>
        </p:nvSpPr>
        <p:spPr>
          <a:xfrm>
            <a:off x="1611928" y="2097855"/>
            <a:ext cx="2387600" cy="372955"/>
          </a:xfrm>
        </p:spPr>
        <p:txBody>
          <a:bodyPr>
            <a:noAutofit/>
          </a:bodyPr>
          <a:lstStyle>
            <a:lvl1pPr marL="285750" indent="-285750">
              <a:buNone/>
              <a:defRPr lang="en-US" sz="2200" b="1"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9" name="Text Placeholder 2"/>
          <p:cNvSpPr>
            <a:spLocks noGrp="1"/>
          </p:cNvSpPr>
          <p:nvPr>
            <p:ph type="body" sz="quarter" idx="23" hasCustomPrompt="1"/>
          </p:nvPr>
        </p:nvSpPr>
        <p:spPr>
          <a:xfrm>
            <a:off x="5242703" y="2097855"/>
            <a:ext cx="2387600" cy="372955"/>
          </a:xfrm>
        </p:spPr>
        <p:txBody>
          <a:bodyPr>
            <a:noAutofit/>
          </a:bodyPr>
          <a:lstStyle>
            <a:lvl1pPr marL="285750" indent="-28575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2" name="Text Placeholder 2"/>
          <p:cNvSpPr>
            <a:spLocks noGrp="1"/>
          </p:cNvSpPr>
          <p:nvPr>
            <p:ph type="body" sz="quarter" idx="24" hasCustomPrompt="1"/>
          </p:nvPr>
        </p:nvSpPr>
        <p:spPr>
          <a:xfrm>
            <a:off x="8847297" y="2097855"/>
            <a:ext cx="2387600" cy="372955"/>
          </a:xfrm>
        </p:spPr>
        <p:txBody>
          <a:bodyPr>
            <a:noAutofit/>
          </a:bodyPr>
          <a:lstStyle>
            <a:lvl1pPr marL="285750" indent="-28575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5" name="Text Placeholder 4"/>
          <p:cNvSpPr>
            <a:spLocks noGrp="1"/>
          </p:cNvSpPr>
          <p:nvPr>
            <p:ph type="body" sz="quarter" idx="25" hasCustomPrompt="1"/>
          </p:nvPr>
        </p:nvSpPr>
        <p:spPr>
          <a:xfrm>
            <a:off x="1611928" y="2474230"/>
            <a:ext cx="2387600" cy="3702416"/>
          </a:xfrm>
        </p:spPr>
        <p:txBody>
          <a:bodyPr>
            <a:noAutofit/>
          </a:bodyPr>
          <a:lstStyle>
            <a:lvl1pPr marL="285750" indent="-28575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6" name="Text Placeholder 4"/>
          <p:cNvSpPr>
            <a:spLocks noGrp="1"/>
          </p:cNvSpPr>
          <p:nvPr>
            <p:ph type="body" sz="quarter" idx="26" hasCustomPrompt="1"/>
          </p:nvPr>
        </p:nvSpPr>
        <p:spPr>
          <a:xfrm>
            <a:off x="5242525" y="2474230"/>
            <a:ext cx="2387600" cy="3691680"/>
          </a:xfrm>
        </p:spPr>
        <p:txBody>
          <a:bodyPr>
            <a:noAutofit/>
          </a:bodyPr>
          <a:lstStyle>
            <a:lvl1pPr marL="285750" indent="-28575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7" name="Text Placeholder 4"/>
          <p:cNvSpPr>
            <a:spLocks noGrp="1"/>
          </p:cNvSpPr>
          <p:nvPr>
            <p:ph type="body" sz="quarter" idx="27" hasCustomPrompt="1"/>
          </p:nvPr>
        </p:nvSpPr>
        <p:spPr>
          <a:xfrm>
            <a:off x="8846711" y="2474230"/>
            <a:ext cx="2387600" cy="3691680"/>
          </a:xfrm>
        </p:spPr>
        <p:txBody>
          <a:bodyPr>
            <a:noAutofit/>
          </a:bodyPr>
          <a:lstStyle>
            <a:lvl1pPr marL="285750" indent="-28575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5" name="TextBox 14"/>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 </a:t>
            </a:r>
            <a:r>
              <a:rPr lang="en-US" sz="1800" baseline="0" dirty="0">
                <a:solidFill>
                  <a:srgbClr val="349D96"/>
                </a:solidFill>
                <a:latin typeface="Century Gothic" panose="020B0502020202020204" pitchFamily="34" charset="0"/>
              </a:rPr>
              <a:t>Department of Health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6" name="Title 1"/>
          <p:cNvSpPr>
            <a:spLocks noGrp="1"/>
          </p:cNvSpPr>
          <p:nvPr>
            <p:ph type="title" hasCustomPrompt="1"/>
          </p:nvPr>
        </p:nvSpPr>
        <p:spPr>
          <a:xfrm>
            <a:off x="1" y="673974"/>
            <a:ext cx="12180916" cy="482030"/>
          </a:xfrm>
        </p:spPr>
        <p:txBody>
          <a:bodyPr>
            <a:normAutofit/>
          </a:bodyPr>
          <a:lstStyle>
            <a:lvl1pPr algn="ctr">
              <a:defRPr sz="3000"/>
            </a:lvl1pPr>
          </a:lstStyle>
          <a:p>
            <a:pPr lvl="0"/>
            <a:r>
              <a:rPr lang="en-US" dirty="0"/>
              <a:t>Unordered List 2</a:t>
            </a:r>
          </a:p>
        </p:txBody>
      </p:sp>
    </p:spTree>
    <p:extLst>
      <p:ext uri="{BB962C8B-B14F-4D97-AF65-F5344CB8AC3E}">
        <p14:creationId xmlns:p14="http://schemas.microsoft.com/office/powerpoint/2010/main" val="38006229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Unordered List 3: Traditional">
    <p:spTree>
      <p:nvGrpSpPr>
        <p:cNvPr id="1" name=""/>
        <p:cNvGrpSpPr/>
        <p:nvPr/>
      </p:nvGrpSpPr>
      <p:grpSpPr>
        <a:xfrm>
          <a:off x="0" y="0"/>
          <a:ext cx="0" cy="0"/>
          <a:chOff x="0" y="0"/>
          <a:chExt cx="0" cy="0"/>
        </a:xfrm>
      </p:grpSpPr>
      <p:cxnSp>
        <p:nvCxnSpPr>
          <p:cNvPr id="8" name="Straight Connector 7"/>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70943" cy="4662833"/>
          </a:xfrm>
        </p:spPr>
        <p:txBody>
          <a:bodyPr>
            <a:noAutofit/>
          </a:bodyPr>
          <a:lstStyle>
            <a:lvl1pPr>
              <a:buClr>
                <a:srgbClr val="349D96"/>
              </a:buClr>
              <a:defRPr sz="2200" baseline="0">
                <a:solidFill>
                  <a:schemeClr val="tx1"/>
                </a:solidFill>
                <a:latin typeface="+mn-lt"/>
              </a:defRPr>
            </a:lvl1pPr>
            <a:lvl2pPr>
              <a:buClr>
                <a:srgbClr val="349D96"/>
              </a:buClr>
              <a:defRPr sz="2200">
                <a:solidFill>
                  <a:schemeClr val="tx1"/>
                </a:solidFill>
                <a:latin typeface="+mn-lt"/>
              </a:defRPr>
            </a:lvl2pPr>
            <a:lvl3pPr>
              <a:buClr>
                <a:srgbClr val="349D96"/>
              </a:buClr>
              <a:defRPr sz="2000">
                <a:solidFill>
                  <a:schemeClr val="tx1"/>
                </a:solidFill>
                <a:latin typeface="+mn-lt"/>
              </a:defRPr>
            </a:lvl3pPr>
            <a:lvl4pPr>
              <a:buClr>
                <a:srgbClr val="349D96"/>
              </a:buClr>
              <a:defRPr sz="1800">
                <a:solidFill>
                  <a:schemeClr val="tx1"/>
                </a:solidFill>
                <a:latin typeface="+mn-lt"/>
              </a:defRPr>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 Department of Health</a:t>
            </a:r>
            <a:r>
              <a:rPr lang="en-US" sz="1800"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3" y="667939"/>
            <a:ext cx="12191997" cy="488064"/>
          </a:xfrm>
        </p:spPr>
        <p:txBody>
          <a:bodyPr>
            <a:normAutofit/>
          </a:bodyPr>
          <a:lstStyle>
            <a:lvl1pPr algn="ctr">
              <a:defRPr sz="3000"/>
            </a:lvl1pPr>
          </a:lstStyle>
          <a:p>
            <a:pPr lvl="0"/>
            <a:r>
              <a:rPr lang="en-US" dirty="0"/>
              <a:t>Unordered List 3: Traditional </a:t>
            </a:r>
          </a:p>
        </p:txBody>
      </p:sp>
    </p:spTree>
    <p:extLst>
      <p:ext uri="{BB962C8B-B14F-4D97-AF65-F5344CB8AC3E}">
        <p14:creationId xmlns:p14="http://schemas.microsoft.com/office/powerpoint/2010/main" val="32062579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umber List 1">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518141" y="2097855"/>
            <a:ext cx="2681108" cy="372955"/>
          </a:xfrm>
        </p:spPr>
        <p:txBody>
          <a:bodyPr>
            <a:noAutofit/>
          </a:bodyPr>
          <a:lstStyle>
            <a:lvl1pPr marL="285750" indent="-285750">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9" name="Text Placeholder 2"/>
          <p:cNvSpPr>
            <a:spLocks noGrp="1"/>
          </p:cNvSpPr>
          <p:nvPr>
            <p:ph type="body" sz="quarter" idx="23" hasCustomPrompt="1"/>
          </p:nvPr>
        </p:nvSpPr>
        <p:spPr>
          <a:xfrm>
            <a:off x="5148916" y="2097855"/>
            <a:ext cx="2672099" cy="372955"/>
          </a:xfrm>
        </p:spPr>
        <p:txBody>
          <a:bodyPr>
            <a:noAutofit/>
          </a:bodyPr>
          <a:lstStyle>
            <a:lvl1pPr marL="285750" indent="-285750">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2" name="Text Placeholder 2"/>
          <p:cNvSpPr>
            <a:spLocks noGrp="1"/>
          </p:cNvSpPr>
          <p:nvPr>
            <p:ph type="body" sz="quarter" idx="24" hasCustomPrompt="1"/>
          </p:nvPr>
        </p:nvSpPr>
        <p:spPr>
          <a:xfrm>
            <a:off x="8753510" y="2097855"/>
            <a:ext cx="2641319" cy="372955"/>
          </a:xfrm>
        </p:spPr>
        <p:txBody>
          <a:bodyPr>
            <a:noAutofit/>
          </a:bodyPr>
          <a:lstStyle>
            <a:lvl1pPr marL="285750" indent="-285750">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5" name="Text Placeholder 4"/>
          <p:cNvSpPr>
            <a:spLocks noGrp="1"/>
          </p:cNvSpPr>
          <p:nvPr>
            <p:ph type="body" sz="quarter" idx="25" hasCustomPrompt="1"/>
          </p:nvPr>
        </p:nvSpPr>
        <p:spPr>
          <a:xfrm>
            <a:off x="1518141" y="2474230"/>
            <a:ext cx="2681107" cy="3702416"/>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6" name="Text Placeholder 4"/>
          <p:cNvSpPr>
            <a:spLocks noGrp="1"/>
          </p:cNvSpPr>
          <p:nvPr>
            <p:ph type="body" sz="quarter" idx="26" hasCustomPrompt="1"/>
          </p:nvPr>
        </p:nvSpPr>
        <p:spPr>
          <a:xfrm>
            <a:off x="5148738" y="2474230"/>
            <a:ext cx="2672276" cy="3691680"/>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7" name="Text Placeholder 4"/>
          <p:cNvSpPr>
            <a:spLocks noGrp="1"/>
          </p:cNvSpPr>
          <p:nvPr>
            <p:ph type="body" sz="quarter" idx="27" hasCustomPrompt="1"/>
          </p:nvPr>
        </p:nvSpPr>
        <p:spPr>
          <a:xfrm>
            <a:off x="8752924" y="2474230"/>
            <a:ext cx="2641904" cy="3691680"/>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5" name="Oval 14"/>
          <p:cNvSpPr/>
          <p:nvPr userDrawn="1"/>
        </p:nvSpPr>
        <p:spPr>
          <a:xfrm>
            <a:off x="816435" y="2038158"/>
            <a:ext cx="480291" cy="360219"/>
          </a:xfrm>
          <a:prstGeom prst="ellipse">
            <a:avLst/>
          </a:prstGeom>
          <a:solidFill>
            <a:srgbClr val="349D96"/>
          </a:solidFill>
          <a:ln w="5080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dirty="0">
                <a:solidFill>
                  <a:schemeClr val="bg1"/>
                </a:solidFill>
                <a:latin typeface="Century Gothic" panose="020B0502020202020204" pitchFamily="34" charset="0"/>
              </a:rPr>
              <a:t>1</a:t>
            </a:r>
          </a:p>
        </p:txBody>
      </p:sp>
      <p:sp>
        <p:nvSpPr>
          <p:cNvPr id="16" name="Oval 15"/>
          <p:cNvSpPr/>
          <p:nvPr userDrawn="1"/>
        </p:nvSpPr>
        <p:spPr>
          <a:xfrm>
            <a:off x="4433937" y="2038157"/>
            <a:ext cx="480291" cy="360219"/>
          </a:xfrm>
          <a:prstGeom prst="ellipse">
            <a:avLst/>
          </a:prstGeom>
          <a:solidFill>
            <a:srgbClr val="349D96"/>
          </a:solidFill>
          <a:ln w="5080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dirty="0">
                <a:solidFill>
                  <a:schemeClr val="bg1"/>
                </a:solidFill>
                <a:latin typeface="Century Gothic" panose="020B0502020202020204" pitchFamily="34" charset="0"/>
              </a:rPr>
              <a:t>2</a:t>
            </a:r>
          </a:p>
        </p:txBody>
      </p:sp>
      <p:sp>
        <p:nvSpPr>
          <p:cNvPr id="20" name="Oval 19"/>
          <p:cNvSpPr/>
          <p:nvPr userDrawn="1"/>
        </p:nvSpPr>
        <p:spPr>
          <a:xfrm>
            <a:off x="8047117" y="2038156"/>
            <a:ext cx="480291" cy="360219"/>
          </a:xfrm>
          <a:prstGeom prst="ellipse">
            <a:avLst/>
          </a:prstGeom>
          <a:solidFill>
            <a:srgbClr val="349D96"/>
          </a:solidFill>
          <a:ln w="5080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dirty="0">
                <a:solidFill>
                  <a:schemeClr val="bg1"/>
                </a:solidFill>
                <a:latin typeface="Century Gothic" panose="020B0502020202020204" pitchFamily="34" charset="0"/>
              </a:rPr>
              <a:t>3</a:t>
            </a:r>
          </a:p>
        </p:txBody>
      </p:sp>
      <p:sp>
        <p:nvSpPr>
          <p:cNvPr id="17" name="TextBox 16"/>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 Department of Health</a:t>
            </a:r>
            <a:r>
              <a:rPr lang="en-US" sz="1800"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21" name="Title 1"/>
          <p:cNvSpPr>
            <a:spLocks noGrp="1"/>
          </p:cNvSpPr>
          <p:nvPr>
            <p:ph type="title" hasCustomPrompt="1"/>
          </p:nvPr>
        </p:nvSpPr>
        <p:spPr>
          <a:xfrm>
            <a:off x="1" y="664077"/>
            <a:ext cx="12180916" cy="491926"/>
          </a:xfrm>
        </p:spPr>
        <p:txBody>
          <a:bodyPr>
            <a:normAutofit/>
          </a:bodyPr>
          <a:lstStyle>
            <a:lvl1pPr algn="ctr">
              <a:defRPr sz="3000"/>
            </a:lvl1pPr>
          </a:lstStyle>
          <a:p>
            <a:pPr lvl="0"/>
            <a:r>
              <a:rPr lang="en-US" dirty="0"/>
              <a:t>Number List 1</a:t>
            </a:r>
          </a:p>
        </p:txBody>
      </p:sp>
    </p:spTree>
    <p:extLst>
      <p:ext uri="{BB962C8B-B14F-4D97-AF65-F5344CB8AC3E}">
        <p14:creationId xmlns:p14="http://schemas.microsoft.com/office/powerpoint/2010/main" val="29588986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umber List 2: Traditional">
    <p:spTree>
      <p:nvGrpSpPr>
        <p:cNvPr id="1" name=""/>
        <p:cNvGrpSpPr/>
        <p:nvPr/>
      </p:nvGrpSpPr>
      <p:grpSpPr>
        <a:xfrm>
          <a:off x="0" y="0"/>
          <a:ext cx="0" cy="0"/>
          <a:chOff x="0" y="0"/>
          <a:chExt cx="0" cy="0"/>
        </a:xfrm>
      </p:grpSpPr>
      <p:cxnSp>
        <p:nvCxnSpPr>
          <p:cNvPr id="8" name="Straight Connector 7"/>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59219" cy="4662833"/>
          </a:xfrm>
        </p:spPr>
        <p:txBody>
          <a:bodyPr>
            <a:noAutofit/>
          </a:bodyPr>
          <a:lstStyle>
            <a:lvl1pPr marL="290513" indent="-290513">
              <a:buClr>
                <a:schemeClr val="tx1"/>
              </a:buClr>
              <a:buFont typeface="+mj-lt"/>
              <a:buAutoNum type="arabicPeriod"/>
              <a:tabLst/>
              <a:defRPr sz="2200">
                <a:solidFill>
                  <a:schemeClr val="tx1"/>
                </a:solidFill>
                <a:latin typeface="+mn-lt"/>
              </a:defRPr>
            </a:lvl1pPr>
            <a:lvl2pPr marL="571500" indent="-290513">
              <a:buClr>
                <a:schemeClr val="tx1"/>
              </a:buClr>
              <a:buFont typeface="+mj-lt"/>
              <a:buAutoNum type="alphaLcPeriod"/>
              <a:defRPr sz="2200">
                <a:solidFill>
                  <a:schemeClr val="tx1"/>
                </a:solidFill>
                <a:latin typeface="+mn-lt"/>
              </a:defRPr>
            </a:lvl2pPr>
            <a:lvl3pPr marL="747713" indent="-228600">
              <a:buClr>
                <a:schemeClr val="tx1"/>
              </a:buClr>
              <a:buFont typeface="+mj-lt"/>
              <a:buAutoNum type="romanLcPeriod"/>
              <a:defRPr sz="2000">
                <a:solidFill>
                  <a:schemeClr val="tx1"/>
                </a:solidFill>
                <a:latin typeface="+mn-lt"/>
              </a:defRPr>
            </a:lvl3pPr>
          </a:lstStyle>
          <a:p>
            <a:pPr lvl="0"/>
            <a:r>
              <a:rPr lang="en-US" dirty="0"/>
              <a:t>First Level</a:t>
            </a:r>
          </a:p>
          <a:p>
            <a:pPr lvl="1"/>
            <a:r>
              <a:rPr lang="en-US" dirty="0"/>
              <a:t>Second level</a:t>
            </a:r>
          </a:p>
          <a:p>
            <a:pPr lvl="2"/>
            <a:r>
              <a:rPr lang="en-US" dirty="0"/>
              <a:t>Third level</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a:t>
            </a:r>
            <a:r>
              <a:rPr lang="en-US" sz="1800" baseline="0" dirty="0">
                <a:solidFill>
                  <a:srgbClr val="349D96"/>
                </a:solidFill>
                <a:latin typeface="Century Gothic" panose="020B0502020202020204" pitchFamily="34" charset="0"/>
              </a:rPr>
              <a:t>State Department of Health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11081" y="673973"/>
            <a:ext cx="12180916" cy="482030"/>
          </a:xfrm>
        </p:spPr>
        <p:txBody>
          <a:bodyPr>
            <a:normAutofit/>
          </a:bodyPr>
          <a:lstStyle>
            <a:lvl1pPr algn="ctr">
              <a:defRPr sz="3000"/>
            </a:lvl1pPr>
          </a:lstStyle>
          <a:p>
            <a:pPr lvl="0"/>
            <a:r>
              <a:rPr lang="en-US" dirty="0"/>
              <a:t>Number List 2: Traditional</a:t>
            </a:r>
          </a:p>
        </p:txBody>
      </p:sp>
    </p:spTree>
    <p:extLst>
      <p:ext uri="{BB962C8B-B14F-4D97-AF65-F5344CB8AC3E}">
        <p14:creationId xmlns:p14="http://schemas.microsoft.com/office/powerpoint/2010/main" val="3016799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DOH 530-261 June 2024 </a:t>
            </a:r>
            <a:endParaRPr lang="en-US" dirty="0"/>
          </a:p>
        </p:txBody>
      </p:sp>
      <p:sp>
        <p:nvSpPr>
          <p:cNvPr id="7" name="Slide Number Placeholder 6"/>
          <p:cNvSpPr>
            <a:spLocks noGrp="1"/>
          </p:cNvSpPr>
          <p:nvPr>
            <p:ph type="sldNum" sz="quarter" idx="12"/>
          </p:nvPr>
        </p:nvSpPr>
        <p:spPr/>
        <p:txBody>
          <a:bodyPr/>
          <a:lstStyle/>
          <a:p>
            <a:fld id="{8E591227-F9EB-4B2B-9432-842143BA1678}" type="slidenum">
              <a:rPr lang="en-US" smtClean="0"/>
              <a:t>‹#›</a:t>
            </a:fld>
            <a:endParaRPr lang="en-US" dirty="0"/>
          </a:p>
        </p:txBody>
      </p:sp>
      <p:pic>
        <p:nvPicPr>
          <p:cNvPr id="8" name="Picture 7" descr="Washington State Department of Health">
            <a:extLst>
              <a:ext uri="{FF2B5EF4-FFF2-40B4-BE49-F238E27FC236}">
                <a16:creationId xmlns:a16="http://schemas.microsoft.com/office/drawing/2014/main" id="{B5DB2A9B-C43F-D35F-88DA-9C120CF3A77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896" y="5768596"/>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2417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con List">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693987" y="2483441"/>
            <a:ext cx="2387600" cy="372955"/>
          </a:xfrm>
        </p:spPr>
        <p:txBody>
          <a:bodyPr>
            <a:noAutofit/>
          </a:bodyPr>
          <a:lstStyle>
            <a:lvl1pPr marL="285750" indent="-285750" algn="l">
              <a:buFont typeface="Arial" panose="020B0604020202020204" pitchFamily="34" charset="0"/>
              <a:buNone/>
              <a:defRPr lang="en-US" sz="2200" b="1"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9" name="Text Placeholder 2"/>
          <p:cNvSpPr>
            <a:spLocks noGrp="1"/>
          </p:cNvSpPr>
          <p:nvPr>
            <p:ph type="body" sz="quarter" idx="23" hasCustomPrompt="1"/>
          </p:nvPr>
        </p:nvSpPr>
        <p:spPr>
          <a:xfrm>
            <a:off x="4902735" y="2483439"/>
            <a:ext cx="2387600" cy="372955"/>
          </a:xfrm>
        </p:spPr>
        <p:txBody>
          <a:bodyPr>
            <a:noAutofit/>
          </a:bodyPr>
          <a:lstStyle>
            <a:lvl1pPr marL="285750" indent="-285750" algn="l">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2" name="Text Placeholder 2"/>
          <p:cNvSpPr>
            <a:spLocks noGrp="1"/>
          </p:cNvSpPr>
          <p:nvPr>
            <p:ph type="body" sz="quarter" idx="24" hasCustomPrompt="1"/>
          </p:nvPr>
        </p:nvSpPr>
        <p:spPr>
          <a:xfrm>
            <a:off x="8132184" y="2483443"/>
            <a:ext cx="2387600" cy="372955"/>
          </a:xfrm>
        </p:spPr>
        <p:txBody>
          <a:bodyPr>
            <a:noAutofit/>
          </a:bodyPr>
          <a:lstStyle>
            <a:lvl1pPr marL="285750" indent="-285750" algn="l">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5" name="Text Placeholder 4"/>
          <p:cNvSpPr>
            <a:spLocks noGrp="1"/>
          </p:cNvSpPr>
          <p:nvPr>
            <p:ph type="body" sz="quarter" idx="25" hasCustomPrompt="1"/>
          </p:nvPr>
        </p:nvSpPr>
        <p:spPr>
          <a:xfrm>
            <a:off x="1693987" y="2859817"/>
            <a:ext cx="2387600" cy="3198287"/>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6" name="Text Placeholder 4"/>
          <p:cNvSpPr>
            <a:spLocks noGrp="1"/>
          </p:cNvSpPr>
          <p:nvPr>
            <p:ph type="body" sz="quarter" idx="26" hasCustomPrompt="1"/>
          </p:nvPr>
        </p:nvSpPr>
        <p:spPr>
          <a:xfrm>
            <a:off x="4902557" y="2859815"/>
            <a:ext cx="2387600" cy="3198289"/>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7" name="Text Placeholder 4"/>
          <p:cNvSpPr>
            <a:spLocks noGrp="1"/>
          </p:cNvSpPr>
          <p:nvPr>
            <p:ph type="body" sz="quarter" idx="27" hasCustomPrompt="1"/>
          </p:nvPr>
        </p:nvSpPr>
        <p:spPr>
          <a:xfrm>
            <a:off x="8131597" y="2859819"/>
            <a:ext cx="2387600" cy="3198285"/>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4" name="Oval 13">
            <a:extLst>
              <a:ext uri="{C183D7F6-B498-43B3-948B-1728B52AA6E4}">
                <adec:decorative xmlns:adec="http://schemas.microsoft.com/office/drawing/2017/decorative" val="1"/>
              </a:ext>
            </a:extLst>
          </p:cNvPr>
          <p:cNvSpPr/>
          <p:nvPr/>
        </p:nvSpPr>
        <p:spPr>
          <a:xfrm>
            <a:off x="2381156" y="1567694"/>
            <a:ext cx="986529" cy="740152"/>
          </a:xfrm>
          <a:prstGeom prst="ellipse">
            <a:avLst/>
          </a:prstGeom>
          <a:solidFill>
            <a:srgbClr val="349D96"/>
          </a:solidFill>
          <a:ln w="1905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7" name="Oval 16">
            <a:extLst>
              <a:ext uri="{C183D7F6-B498-43B3-948B-1728B52AA6E4}">
                <adec:decorative xmlns:adec="http://schemas.microsoft.com/office/drawing/2017/decorative" val="1"/>
              </a:ext>
            </a:extLst>
          </p:cNvPr>
          <p:cNvSpPr/>
          <p:nvPr/>
        </p:nvSpPr>
        <p:spPr>
          <a:xfrm>
            <a:off x="5602736" y="1567694"/>
            <a:ext cx="986529" cy="740152"/>
          </a:xfrm>
          <a:prstGeom prst="ellipse">
            <a:avLst/>
          </a:prstGeom>
          <a:solidFill>
            <a:srgbClr val="349D96"/>
          </a:solidFill>
          <a:ln w="1905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21" name="Oval 20">
            <a:extLst>
              <a:ext uri="{C183D7F6-B498-43B3-948B-1728B52AA6E4}">
                <adec:decorative xmlns:adec="http://schemas.microsoft.com/office/drawing/2017/decorative" val="1"/>
              </a:ext>
            </a:extLst>
          </p:cNvPr>
          <p:cNvSpPr/>
          <p:nvPr/>
        </p:nvSpPr>
        <p:spPr>
          <a:xfrm>
            <a:off x="8820774" y="1577212"/>
            <a:ext cx="986529" cy="740152"/>
          </a:xfrm>
          <a:prstGeom prst="ellipse">
            <a:avLst/>
          </a:prstGeom>
          <a:solidFill>
            <a:srgbClr val="349D96"/>
          </a:solidFill>
          <a:ln w="19050">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6" name="TextBox 15"/>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a:t>
            </a:r>
            <a:r>
              <a:rPr lang="en-US" sz="1800" baseline="0" dirty="0">
                <a:solidFill>
                  <a:srgbClr val="349D96"/>
                </a:solidFill>
                <a:latin typeface="Century Gothic" panose="020B0502020202020204" pitchFamily="34" charset="0"/>
              </a:rPr>
              <a:t>State Department of Health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5" name="Title 1"/>
          <p:cNvSpPr>
            <a:spLocks noGrp="1"/>
          </p:cNvSpPr>
          <p:nvPr>
            <p:ph type="title" hasCustomPrompt="1"/>
          </p:nvPr>
        </p:nvSpPr>
        <p:spPr>
          <a:xfrm>
            <a:off x="-11081" y="670552"/>
            <a:ext cx="12180916" cy="485451"/>
          </a:xfrm>
        </p:spPr>
        <p:txBody>
          <a:bodyPr>
            <a:normAutofit/>
          </a:bodyPr>
          <a:lstStyle>
            <a:lvl1pPr algn="ctr">
              <a:defRPr sz="3000"/>
            </a:lvl1pPr>
          </a:lstStyle>
          <a:p>
            <a:pPr lvl="0"/>
            <a:r>
              <a:rPr lang="en-US" dirty="0"/>
              <a:t>Icon List (insert icons inside the circles)</a:t>
            </a:r>
          </a:p>
        </p:txBody>
      </p:sp>
    </p:spTree>
    <p:extLst>
      <p:ext uri="{BB962C8B-B14F-4D97-AF65-F5344CB8AC3E}">
        <p14:creationId xmlns:p14="http://schemas.microsoft.com/office/powerpoint/2010/main" val="33156475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ashington State Map with Population">
    <p:spTree>
      <p:nvGrpSpPr>
        <p:cNvPr id="1" name=""/>
        <p:cNvGrpSpPr/>
        <p:nvPr/>
      </p:nvGrpSpPr>
      <p:grpSpPr>
        <a:xfrm>
          <a:off x="0" y="0"/>
          <a:ext cx="0" cy="0"/>
          <a:chOff x="0" y="0"/>
          <a:chExt cx="0" cy="0"/>
        </a:xfrm>
      </p:grpSpPr>
      <p:sp>
        <p:nvSpPr>
          <p:cNvPr id="5" name="Rectangle 4"/>
          <p:cNvSpPr/>
          <p:nvPr userDrawn="1"/>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6" name="Picture 15" descr="Washington State Department of Health Logo"/>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70118" y="6037360"/>
            <a:ext cx="1422005" cy="471857"/>
          </a:xfrm>
          <a:prstGeom prst="rect">
            <a:avLst/>
          </a:prstGeom>
        </p:spPr>
      </p:pic>
      <p:sp>
        <p:nvSpPr>
          <p:cNvPr id="129" name="Title 2"/>
          <p:cNvSpPr>
            <a:spLocks noGrp="1"/>
          </p:cNvSpPr>
          <p:nvPr>
            <p:ph type="title" hasCustomPrompt="1"/>
          </p:nvPr>
        </p:nvSpPr>
        <p:spPr>
          <a:xfrm>
            <a:off x="0" y="618424"/>
            <a:ext cx="12192000" cy="544750"/>
          </a:xfrm>
        </p:spPr>
        <p:txBody>
          <a:bodyPr>
            <a:normAutofit/>
          </a:bodyPr>
          <a:lstStyle>
            <a:lvl1pPr algn="ctr">
              <a:defRPr sz="2700" baseline="0"/>
            </a:lvl1pPr>
          </a:lstStyle>
          <a:p>
            <a:r>
              <a:rPr lang="en-US" dirty="0"/>
              <a:t>Washington State Population Served</a:t>
            </a:r>
          </a:p>
        </p:txBody>
      </p:sp>
      <p:grpSp>
        <p:nvGrpSpPr>
          <p:cNvPr id="2" name="Group 1"/>
          <p:cNvGrpSpPr/>
          <p:nvPr userDrawn="1"/>
        </p:nvGrpSpPr>
        <p:grpSpPr>
          <a:xfrm>
            <a:off x="799879" y="1246748"/>
            <a:ext cx="9665728" cy="5254671"/>
            <a:chOff x="599909" y="1246747"/>
            <a:chExt cx="7249296" cy="5254671"/>
          </a:xfrm>
        </p:grpSpPr>
        <p:sp>
          <p:nvSpPr>
            <p:cNvPr id="8" name="Rectangle 7"/>
            <p:cNvSpPr/>
            <p:nvPr userDrawn="1"/>
          </p:nvSpPr>
          <p:spPr>
            <a:xfrm>
              <a:off x="2773214" y="5894225"/>
              <a:ext cx="214952" cy="204716"/>
            </a:xfrm>
            <a:prstGeom prst="rect">
              <a:avLst/>
            </a:prstGeom>
            <a:solidFill>
              <a:srgbClr val="9999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200"/>
                </a:spcBef>
              </a:pPr>
              <a:endParaRPr lang="en-US" sz="800" dirty="0">
                <a:solidFill>
                  <a:schemeClr val="tx1">
                    <a:lumMod val="75000"/>
                    <a:lumOff val="25000"/>
                  </a:schemeClr>
                </a:solidFill>
                <a:latin typeface="Century Gothic" panose="020B0502020202020204" pitchFamily="34" charset="0"/>
              </a:endParaRPr>
            </a:p>
          </p:txBody>
        </p:sp>
        <p:sp>
          <p:nvSpPr>
            <p:cNvPr id="9" name="Rectangle 8"/>
            <p:cNvSpPr/>
            <p:nvPr userDrawn="1"/>
          </p:nvSpPr>
          <p:spPr>
            <a:xfrm>
              <a:off x="5701518" y="5890326"/>
              <a:ext cx="214952" cy="204716"/>
            </a:xfrm>
            <a:prstGeom prst="rect">
              <a:avLst/>
            </a:prstGeom>
            <a:solidFill>
              <a:srgbClr val="F3D17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200"/>
                </a:spcBef>
              </a:pPr>
              <a:endParaRPr lang="en-US" sz="1800" dirty="0"/>
            </a:p>
          </p:txBody>
        </p:sp>
        <p:sp>
          <p:nvSpPr>
            <p:cNvPr id="14" name="Rectangle 13"/>
            <p:cNvSpPr/>
            <p:nvPr userDrawn="1"/>
          </p:nvSpPr>
          <p:spPr>
            <a:xfrm>
              <a:off x="2774277" y="6272819"/>
              <a:ext cx="214952" cy="204716"/>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5" name="Rectangle 14"/>
            <p:cNvSpPr/>
            <p:nvPr userDrawn="1"/>
          </p:nvSpPr>
          <p:spPr>
            <a:xfrm>
              <a:off x="5709719" y="6272819"/>
              <a:ext cx="214952" cy="204716"/>
            </a:xfrm>
            <a:prstGeom prst="rect">
              <a:avLst/>
            </a:prstGeom>
            <a:solidFill>
              <a:srgbClr val="349D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7" name="TextBox 16"/>
            <p:cNvSpPr txBox="1"/>
            <p:nvPr userDrawn="1"/>
          </p:nvSpPr>
          <p:spPr>
            <a:xfrm>
              <a:off x="599909" y="5183825"/>
              <a:ext cx="1473881" cy="400110"/>
            </a:xfrm>
            <a:prstGeom prst="rect">
              <a:avLst/>
            </a:prstGeom>
            <a:noFill/>
            <a:effectLst/>
          </p:spPr>
          <p:txBody>
            <a:bodyPr wrap="square" rtlCol="0">
              <a:spAutoFit/>
            </a:bodyPr>
            <a:lstStyle/>
            <a:p>
              <a:r>
                <a:rPr lang="en-US" sz="1000" b="1" dirty="0">
                  <a:solidFill>
                    <a:schemeClr val="tx1"/>
                  </a:solidFill>
                  <a:latin typeface="+mn-lt"/>
                </a:rPr>
                <a:t>*</a:t>
              </a:r>
              <a:r>
                <a:rPr lang="en-US" sz="1000" b="1" kern="1200" dirty="0">
                  <a:solidFill>
                    <a:schemeClr val="tx1"/>
                  </a:solidFill>
                  <a:latin typeface="+mn-lt"/>
                  <a:ea typeface="+mn-ea"/>
                  <a:cs typeface="+mn-cs"/>
                </a:rPr>
                <a:t>Agency leader is both director and health officer (2)</a:t>
              </a:r>
            </a:p>
          </p:txBody>
        </p:sp>
        <p:grpSp>
          <p:nvGrpSpPr>
            <p:cNvPr id="19" name="Group 18"/>
            <p:cNvGrpSpPr/>
            <p:nvPr/>
          </p:nvGrpSpPr>
          <p:grpSpPr>
            <a:xfrm>
              <a:off x="1155570" y="1367868"/>
              <a:ext cx="6693635" cy="4194289"/>
              <a:chOff x="1777366" y="2155881"/>
              <a:chExt cx="4480731" cy="2843080"/>
            </a:xfrm>
            <a:effectLst/>
          </p:grpSpPr>
          <p:sp>
            <p:nvSpPr>
              <p:cNvPr id="63" name="Freeform 26"/>
              <p:cNvSpPr>
                <a:spLocks/>
              </p:cNvSpPr>
              <p:nvPr/>
            </p:nvSpPr>
            <p:spPr bwMode="auto">
              <a:xfrm>
                <a:off x="3095735" y="2769165"/>
                <a:ext cx="842722" cy="427767"/>
              </a:xfrm>
              <a:custGeom>
                <a:avLst/>
                <a:gdLst/>
                <a:ahLst/>
                <a:cxnLst>
                  <a:cxn ang="0">
                    <a:pos x="3" y="449"/>
                  </a:cxn>
                  <a:cxn ang="0">
                    <a:pos x="6" y="435"/>
                  </a:cxn>
                  <a:cxn ang="0">
                    <a:pos x="30" y="409"/>
                  </a:cxn>
                  <a:cxn ang="0">
                    <a:pos x="41" y="395"/>
                  </a:cxn>
                  <a:cxn ang="0">
                    <a:pos x="45" y="375"/>
                  </a:cxn>
                  <a:cxn ang="0">
                    <a:pos x="46" y="355"/>
                  </a:cxn>
                  <a:cxn ang="0">
                    <a:pos x="55" y="337"/>
                  </a:cxn>
                  <a:cxn ang="0">
                    <a:pos x="60" y="315"/>
                  </a:cxn>
                  <a:cxn ang="0">
                    <a:pos x="78" y="306"/>
                  </a:cxn>
                  <a:cxn ang="0">
                    <a:pos x="108" y="295"/>
                  </a:cxn>
                  <a:cxn ang="0">
                    <a:pos x="112" y="266"/>
                  </a:cxn>
                  <a:cxn ang="0">
                    <a:pos x="108" y="237"/>
                  </a:cxn>
                  <a:cxn ang="0">
                    <a:pos x="77" y="220"/>
                  </a:cxn>
                  <a:cxn ang="0">
                    <a:pos x="55" y="197"/>
                  </a:cxn>
                  <a:cxn ang="0">
                    <a:pos x="41" y="179"/>
                  </a:cxn>
                  <a:cxn ang="0">
                    <a:pos x="28" y="157"/>
                  </a:cxn>
                  <a:cxn ang="0">
                    <a:pos x="28" y="140"/>
                  </a:cxn>
                  <a:cxn ang="0">
                    <a:pos x="23" y="117"/>
                  </a:cxn>
                  <a:cxn ang="0">
                    <a:pos x="25" y="97"/>
                  </a:cxn>
                  <a:cxn ang="0">
                    <a:pos x="13" y="70"/>
                  </a:cxn>
                  <a:cxn ang="0">
                    <a:pos x="12" y="53"/>
                  </a:cxn>
                  <a:cxn ang="0">
                    <a:pos x="12" y="25"/>
                  </a:cxn>
                  <a:cxn ang="0">
                    <a:pos x="15" y="15"/>
                  </a:cxn>
                  <a:cxn ang="0">
                    <a:pos x="165" y="1"/>
                  </a:cxn>
                  <a:cxn ang="0">
                    <a:pos x="273" y="1"/>
                  </a:cxn>
                  <a:cxn ang="0">
                    <a:pos x="513" y="5"/>
                  </a:cxn>
                  <a:cxn ang="0">
                    <a:pos x="912" y="15"/>
                  </a:cxn>
                  <a:cxn ang="0">
                    <a:pos x="912" y="32"/>
                  </a:cxn>
                  <a:cxn ang="0">
                    <a:pos x="927" y="57"/>
                  </a:cxn>
                  <a:cxn ang="0">
                    <a:pos x="940" y="70"/>
                  </a:cxn>
                  <a:cxn ang="0">
                    <a:pos x="945" y="85"/>
                  </a:cxn>
                  <a:cxn ang="0">
                    <a:pos x="960" y="97"/>
                  </a:cxn>
                  <a:cxn ang="0">
                    <a:pos x="972" y="117"/>
                  </a:cxn>
                  <a:cxn ang="0">
                    <a:pos x="970" y="132"/>
                  </a:cxn>
                  <a:cxn ang="0">
                    <a:pos x="945" y="137"/>
                  </a:cxn>
                  <a:cxn ang="0">
                    <a:pos x="938" y="155"/>
                  </a:cxn>
                  <a:cxn ang="0">
                    <a:pos x="947" y="172"/>
                  </a:cxn>
                  <a:cxn ang="0">
                    <a:pos x="932" y="184"/>
                  </a:cxn>
                  <a:cxn ang="0">
                    <a:pos x="918" y="197"/>
                  </a:cxn>
                  <a:cxn ang="0">
                    <a:pos x="900" y="204"/>
                  </a:cxn>
                  <a:cxn ang="0">
                    <a:pos x="883" y="212"/>
                  </a:cxn>
                  <a:cxn ang="0">
                    <a:pos x="860" y="217"/>
                  </a:cxn>
                  <a:cxn ang="0">
                    <a:pos x="842" y="224"/>
                  </a:cxn>
                  <a:cxn ang="0">
                    <a:pos x="822" y="235"/>
                  </a:cxn>
                  <a:cxn ang="0">
                    <a:pos x="820" y="252"/>
                  </a:cxn>
                  <a:cxn ang="0">
                    <a:pos x="838" y="266"/>
                  </a:cxn>
                  <a:cxn ang="0">
                    <a:pos x="829" y="284"/>
                  </a:cxn>
                  <a:cxn ang="0">
                    <a:pos x="817" y="302"/>
                  </a:cxn>
                  <a:cxn ang="0">
                    <a:pos x="807" y="322"/>
                  </a:cxn>
                  <a:cxn ang="0">
                    <a:pos x="802" y="340"/>
                  </a:cxn>
                  <a:cxn ang="0">
                    <a:pos x="802" y="357"/>
                  </a:cxn>
                  <a:cxn ang="0">
                    <a:pos x="800" y="375"/>
                  </a:cxn>
                  <a:cxn ang="0">
                    <a:pos x="812" y="389"/>
                  </a:cxn>
                  <a:cxn ang="0">
                    <a:pos x="815" y="407"/>
                  </a:cxn>
                  <a:cxn ang="0">
                    <a:pos x="830" y="419"/>
                  </a:cxn>
                  <a:cxn ang="0">
                    <a:pos x="843" y="426"/>
                  </a:cxn>
                  <a:cxn ang="0">
                    <a:pos x="862" y="424"/>
                  </a:cxn>
                  <a:cxn ang="0">
                    <a:pos x="862" y="439"/>
                  </a:cxn>
                  <a:cxn ang="0">
                    <a:pos x="850" y="455"/>
                  </a:cxn>
                  <a:cxn ang="0">
                    <a:pos x="837" y="474"/>
                  </a:cxn>
                  <a:cxn ang="0">
                    <a:pos x="282" y="471"/>
                  </a:cxn>
                  <a:cxn ang="0">
                    <a:pos x="133" y="467"/>
                  </a:cxn>
                  <a:cxn ang="0">
                    <a:pos x="1" y="459"/>
                  </a:cxn>
                </a:cxnLst>
                <a:rect l="0" t="0" r="r" b="b"/>
                <a:pathLst>
                  <a:path w="978" h="475">
                    <a:moveTo>
                      <a:pt x="1" y="459"/>
                    </a:moveTo>
                    <a:lnTo>
                      <a:pt x="3" y="449"/>
                    </a:lnTo>
                    <a:lnTo>
                      <a:pt x="0" y="442"/>
                    </a:lnTo>
                    <a:lnTo>
                      <a:pt x="6" y="435"/>
                    </a:lnTo>
                    <a:lnTo>
                      <a:pt x="13" y="426"/>
                    </a:lnTo>
                    <a:lnTo>
                      <a:pt x="30" y="409"/>
                    </a:lnTo>
                    <a:lnTo>
                      <a:pt x="35" y="404"/>
                    </a:lnTo>
                    <a:lnTo>
                      <a:pt x="41" y="395"/>
                    </a:lnTo>
                    <a:lnTo>
                      <a:pt x="45" y="384"/>
                    </a:lnTo>
                    <a:lnTo>
                      <a:pt x="45" y="375"/>
                    </a:lnTo>
                    <a:lnTo>
                      <a:pt x="45" y="366"/>
                    </a:lnTo>
                    <a:lnTo>
                      <a:pt x="46" y="355"/>
                    </a:lnTo>
                    <a:lnTo>
                      <a:pt x="52" y="342"/>
                    </a:lnTo>
                    <a:lnTo>
                      <a:pt x="55" y="337"/>
                    </a:lnTo>
                    <a:lnTo>
                      <a:pt x="57" y="324"/>
                    </a:lnTo>
                    <a:lnTo>
                      <a:pt x="60" y="315"/>
                    </a:lnTo>
                    <a:lnTo>
                      <a:pt x="73" y="312"/>
                    </a:lnTo>
                    <a:lnTo>
                      <a:pt x="78" y="306"/>
                    </a:lnTo>
                    <a:lnTo>
                      <a:pt x="97" y="306"/>
                    </a:lnTo>
                    <a:lnTo>
                      <a:pt x="108" y="295"/>
                    </a:lnTo>
                    <a:lnTo>
                      <a:pt x="112" y="279"/>
                    </a:lnTo>
                    <a:lnTo>
                      <a:pt x="112" y="266"/>
                    </a:lnTo>
                    <a:lnTo>
                      <a:pt x="115" y="252"/>
                    </a:lnTo>
                    <a:lnTo>
                      <a:pt x="108" y="237"/>
                    </a:lnTo>
                    <a:lnTo>
                      <a:pt x="88" y="225"/>
                    </a:lnTo>
                    <a:lnTo>
                      <a:pt x="77" y="220"/>
                    </a:lnTo>
                    <a:lnTo>
                      <a:pt x="68" y="205"/>
                    </a:lnTo>
                    <a:lnTo>
                      <a:pt x="55" y="197"/>
                    </a:lnTo>
                    <a:lnTo>
                      <a:pt x="52" y="186"/>
                    </a:lnTo>
                    <a:lnTo>
                      <a:pt x="41" y="179"/>
                    </a:lnTo>
                    <a:lnTo>
                      <a:pt x="35" y="170"/>
                    </a:lnTo>
                    <a:lnTo>
                      <a:pt x="28" y="157"/>
                    </a:lnTo>
                    <a:lnTo>
                      <a:pt x="28" y="146"/>
                    </a:lnTo>
                    <a:lnTo>
                      <a:pt x="28" y="140"/>
                    </a:lnTo>
                    <a:lnTo>
                      <a:pt x="25" y="128"/>
                    </a:lnTo>
                    <a:lnTo>
                      <a:pt x="23" y="117"/>
                    </a:lnTo>
                    <a:lnTo>
                      <a:pt x="28" y="108"/>
                    </a:lnTo>
                    <a:lnTo>
                      <a:pt x="25" y="97"/>
                    </a:lnTo>
                    <a:lnTo>
                      <a:pt x="18" y="88"/>
                    </a:lnTo>
                    <a:lnTo>
                      <a:pt x="13" y="70"/>
                    </a:lnTo>
                    <a:lnTo>
                      <a:pt x="6" y="65"/>
                    </a:lnTo>
                    <a:lnTo>
                      <a:pt x="12" y="53"/>
                    </a:lnTo>
                    <a:lnTo>
                      <a:pt x="8" y="32"/>
                    </a:lnTo>
                    <a:lnTo>
                      <a:pt x="12" y="25"/>
                    </a:lnTo>
                    <a:lnTo>
                      <a:pt x="5" y="15"/>
                    </a:lnTo>
                    <a:lnTo>
                      <a:pt x="15" y="15"/>
                    </a:lnTo>
                    <a:lnTo>
                      <a:pt x="18" y="0"/>
                    </a:lnTo>
                    <a:lnTo>
                      <a:pt x="165" y="1"/>
                    </a:lnTo>
                    <a:lnTo>
                      <a:pt x="265" y="1"/>
                    </a:lnTo>
                    <a:lnTo>
                      <a:pt x="273" y="1"/>
                    </a:lnTo>
                    <a:lnTo>
                      <a:pt x="378" y="5"/>
                    </a:lnTo>
                    <a:lnTo>
                      <a:pt x="513" y="5"/>
                    </a:lnTo>
                    <a:lnTo>
                      <a:pt x="912" y="8"/>
                    </a:lnTo>
                    <a:lnTo>
                      <a:pt x="912" y="15"/>
                    </a:lnTo>
                    <a:lnTo>
                      <a:pt x="907" y="21"/>
                    </a:lnTo>
                    <a:lnTo>
                      <a:pt x="912" y="32"/>
                    </a:lnTo>
                    <a:lnTo>
                      <a:pt x="923" y="46"/>
                    </a:lnTo>
                    <a:lnTo>
                      <a:pt x="927" y="57"/>
                    </a:lnTo>
                    <a:lnTo>
                      <a:pt x="932" y="65"/>
                    </a:lnTo>
                    <a:lnTo>
                      <a:pt x="940" y="70"/>
                    </a:lnTo>
                    <a:lnTo>
                      <a:pt x="938" y="83"/>
                    </a:lnTo>
                    <a:lnTo>
                      <a:pt x="945" y="85"/>
                    </a:lnTo>
                    <a:lnTo>
                      <a:pt x="949" y="93"/>
                    </a:lnTo>
                    <a:lnTo>
                      <a:pt x="960" y="97"/>
                    </a:lnTo>
                    <a:lnTo>
                      <a:pt x="967" y="102"/>
                    </a:lnTo>
                    <a:lnTo>
                      <a:pt x="972" y="117"/>
                    </a:lnTo>
                    <a:lnTo>
                      <a:pt x="977" y="126"/>
                    </a:lnTo>
                    <a:lnTo>
                      <a:pt x="970" y="132"/>
                    </a:lnTo>
                    <a:lnTo>
                      <a:pt x="960" y="133"/>
                    </a:lnTo>
                    <a:lnTo>
                      <a:pt x="945" y="137"/>
                    </a:lnTo>
                    <a:lnTo>
                      <a:pt x="940" y="146"/>
                    </a:lnTo>
                    <a:lnTo>
                      <a:pt x="938" y="155"/>
                    </a:lnTo>
                    <a:lnTo>
                      <a:pt x="943" y="165"/>
                    </a:lnTo>
                    <a:lnTo>
                      <a:pt x="947" y="172"/>
                    </a:lnTo>
                    <a:lnTo>
                      <a:pt x="940" y="179"/>
                    </a:lnTo>
                    <a:lnTo>
                      <a:pt x="932" y="184"/>
                    </a:lnTo>
                    <a:lnTo>
                      <a:pt x="923" y="192"/>
                    </a:lnTo>
                    <a:lnTo>
                      <a:pt x="918" y="197"/>
                    </a:lnTo>
                    <a:lnTo>
                      <a:pt x="909" y="200"/>
                    </a:lnTo>
                    <a:lnTo>
                      <a:pt x="900" y="204"/>
                    </a:lnTo>
                    <a:lnTo>
                      <a:pt x="892" y="205"/>
                    </a:lnTo>
                    <a:lnTo>
                      <a:pt x="883" y="212"/>
                    </a:lnTo>
                    <a:lnTo>
                      <a:pt x="869" y="215"/>
                    </a:lnTo>
                    <a:lnTo>
                      <a:pt x="860" y="217"/>
                    </a:lnTo>
                    <a:lnTo>
                      <a:pt x="850" y="217"/>
                    </a:lnTo>
                    <a:lnTo>
                      <a:pt x="842" y="224"/>
                    </a:lnTo>
                    <a:lnTo>
                      <a:pt x="829" y="233"/>
                    </a:lnTo>
                    <a:lnTo>
                      <a:pt x="822" y="235"/>
                    </a:lnTo>
                    <a:lnTo>
                      <a:pt x="815" y="237"/>
                    </a:lnTo>
                    <a:lnTo>
                      <a:pt x="820" y="252"/>
                    </a:lnTo>
                    <a:lnTo>
                      <a:pt x="830" y="260"/>
                    </a:lnTo>
                    <a:lnTo>
                      <a:pt x="838" y="266"/>
                    </a:lnTo>
                    <a:lnTo>
                      <a:pt x="835" y="279"/>
                    </a:lnTo>
                    <a:lnTo>
                      <a:pt x="829" y="284"/>
                    </a:lnTo>
                    <a:lnTo>
                      <a:pt x="820" y="292"/>
                    </a:lnTo>
                    <a:lnTo>
                      <a:pt x="817" y="302"/>
                    </a:lnTo>
                    <a:lnTo>
                      <a:pt x="807" y="312"/>
                    </a:lnTo>
                    <a:lnTo>
                      <a:pt x="807" y="322"/>
                    </a:lnTo>
                    <a:lnTo>
                      <a:pt x="803" y="332"/>
                    </a:lnTo>
                    <a:lnTo>
                      <a:pt x="802" y="340"/>
                    </a:lnTo>
                    <a:lnTo>
                      <a:pt x="797" y="347"/>
                    </a:lnTo>
                    <a:lnTo>
                      <a:pt x="802" y="357"/>
                    </a:lnTo>
                    <a:lnTo>
                      <a:pt x="797" y="364"/>
                    </a:lnTo>
                    <a:lnTo>
                      <a:pt x="800" y="375"/>
                    </a:lnTo>
                    <a:lnTo>
                      <a:pt x="807" y="384"/>
                    </a:lnTo>
                    <a:lnTo>
                      <a:pt x="812" y="389"/>
                    </a:lnTo>
                    <a:lnTo>
                      <a:pt x="817" y="399"/>
                    </a:lnTo>
                    <a:lnTo>
                      <a:pt x="815" y="407"/>
                    </a:lnTo>
                    <a:lnTo>
                      <a:pt x="817" y="415"/>
                    </a:lnTo>
                    <a:lnTo>
                      <a:pt x="830" y="419"/>
                    </a:lnTo>
                    <a:lnTo>
                      <a:pt x="837" y="426"/>
                    </a:lnTo>
                    <a:lnTo>
                      <a:pt x="843" y="426"/>
                    </a:lnTo>
                    <a:lnTo>
                      <a:pt x="852" y="424"/>
                    </a:lnTo>
                    <a:lnTo>
                      <a:pt x="862" y="424"/>
                    </a:lnTo>
                    <a:lnTo>
                      <a:pt x="865" y="433"/>
                    </a:lnTo>
                    <a:lnTo>
                      <a:pt x="862" y="439"/>
                    </a:lnTo>
                    <a:lnTo>
                      <a:pt x="858" y="449"/>
                    </a:lnTo>
                    <a:lnTo>
                      <a:pt x="850" y="455"/>
                    </a:lnTo>
                    <a:lnTo>
                      <a:pt x="843" y="464"/>
                    </a:lnTo>
                    <a:lnTo>
                      <a:pt x="837" y="474"/>
                    </a:lnTo>
                    <a:lnTo>
                      <a:pt x="535" y="471"/>
                    </a:lnTo>
                    <a:lnTo>
                      <a:pt x="282" y="471"/>
                    </a:lnTo>
                    <a:lnTo>
                      <a:pt x="265" y="471"/>
                    </a:lnTo>
                    <a:lnTo>
                      <a:pt x="133" y="467"/>
                    </a:lnTo>
                    <a:lnTo>
                      <a:pt x="92" y="467"/>
                    </a:lnTo>
                    <a:lnTo>
                      <a:pt x="1" y="45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4" name="Freeform 5"/>
              <p:cNvSpPr>
                <a:spLocks/>
              </p:cNvSpPr>
              <p:nvPr/>
            </p:nvSpPr>
            <p:spPr bwMode="auto">
              <a:xfrm>
                <a:off x="4821678" y="3587777"/>
                <a:ext cx="809978" cy="446680"/>
              </a:xfrm>
              <a:custGeom>
                <a:avLst/>
                <a:gdLst/>
                <a:ahLst/>
                <a:cxnLst>
                  <a:cxn ang="0">
                    <a:pos x="854" y="436"/>
                  </a:cxn>
                  <a:cxn ang="0">
                    <a:pos x="845" y="441"/>
                  </a:cxn>
                  <a:cxn ang="0">
                    <a:pos x="837" y="448"/>
                  </a:cxn>
                  <a:cxn ang="0">
                    <a:pos x="815" y="454"/>
                  </a:cxn>
                  <a:cxn ang="0">
                    <a:pos x="809" y="461"/>
                  </a:cxn>
                  <a:cxn ang="0">
                    <a:pos x="797" y="465"/>
                  </a:cxn>
                  <a:cxn ang="0">
                    <a:pos x="789" y="461"/>
                  </a:cxn>
                  <a:cxn ang="0">
                    <a:pos x="782" y="470"/>
                  </a:cxn>
                  <a:cxn ang="0">
                    <a:pos x="778" y="473"/>
                  </a:cxn>
                  <a:cxn ang="0">
                    <a:pos x="482" y="483"/>
                  </a:cxn>
                  <a:cxn ang="0">
                    <a:pos x="315" y="485"/>
                  </a:cxn>
                  <a:cxn ang="0">
                    <a:pos x="3" y="495"/>
                  </a:cxn>
                  <a:cxn ang="0">
                    <a:pos x="0" y="334"/>
                  </a:cxn>
                  <a:cxn ang="0">
                    <a:pos x="80" y="334"/>
                  </a:cxn>
                  <a:cxn ang="0">
                    <a:pos x="257" y="332"/>
                  </a:cxn>
                  <a:cxn ang="0">
                    <a:pos x="252" y="175"/>
                  </a:cxn>
                  <a:cxn ang="0">
                    <a:pos x="249" y="90"/>
                  </a:cxn>
                  <a:cxn ang="0">
                    <a:pos x="249" y="15"/>
                  </a:cxn>
                  <a:cxn ang="0">
                    <a:pos x="925" y="0"/>
                  </a:cxn>
                  <a:cxn ang="0">
                    <a:pos x="932" y="167"/>
                  </a:cxn>
                  <a:cxn ang="0">
                    <a:pos x="939" y="308"/>
                  </a:cxn>
                  <a:cxn ang="0">
                    <a:pos x="932" y="352"/>
                  </a:cxn>
                  <a:cxn ang="0">
                    <a:pos x="924" y="358"/>
                  </a:cxn>
                  <a:cxn ang="0">
                    <a:pos x="917" y="366"/>
                  </a:cxn>
                  <a:cxn ang="0">
                    <a:pos x="911" y="376"/>
                  </a:cxn>
                  <a:cxn ang="0">
                    <a:pos x="917" y="381"/>
                  </a:cxn>
                  <a:cxn ang="0">
                    <a:pos x="914" y="390"/>
                  </a:cxn>
                  <a:cxn ang="0">
                    <a:pos x="909" y="399"/>
                  </a:cxn>
                  <a:cxn ang="0">
                    <a:pos x="902" y="405"/>
                  </a:cxn>
                  <a:cxn ang="0">
                    <a:pos x="904" y="413"/>
                  </a:cxn>
                  <a:cxn ang="0">
                    <a:pos x="907" y="425"/>
                  </a:cxn>
                  <a:cxn ang="0">
                    <a:pos x="898" y="425"/>
                  </a:cxn>
                  <a:cxn ang="0">
                    <a:pos x="887" y="430"/>
                  </a:cxn>
                  <a:cxn ang="0">
                    <a:pos x="887" y="441"/>
                  </a:cxn>
                  <a:cxn ang="0">
                    <a:pos x="871" y="441"/>
                  </a:cxn>
                  <a:cxn ang="0">
                    <a:pos x="854" y="436"/>
                  </a:cxn>
                </a:cxnLst>
                <a:rect l="0" t="0" r="r" b="b"/>
                <a:pathLst>
                  <a:path w="940" h="496">
                    <a:moveTo>
                      <a:pt x="854" y="436"/>
                    </a:moveTo>
                    <a:lnTo>
                      <a:pt x="845" y="441"/>
                    </a:lnTo>
                    <a:lnTo>
                      <a:pt x="837" y="448"/>
                    </a:lnTo>
                    <a:lnTo>
                      <a:pt x="815" y="454"/>
                    </a:lnTo>
                    <a:lnTo>
                      <a:pt x="809" y="461"/>
                    </a:lnTo>
                    <a:lnTo>
                      <a:pt x="797" y="465"/>
                    </a:lnTo>
                    <a:lnTo>
                      <a:pt x="789" y="461"/>
                    </a:lnTo>
                    <a:lnTo>
                      <a:pt x="782" y="470"/>
                    </a:lnTo>
                    <a:lnTo>
                      <a:pt x="778" y="473"/>
                    </a:lnTo>
                    <a:lnTo>
                      <a:pt x="482" y="483"/>
                    </a:lnTo>
                    <a:lnTo>
                      <a:pt x="315" y="485"/>
                    </a:lnTo>
                    <a:lnTo>
                      <a:pt x="3" y="495"/>
                    </a:lnTo>
                    <a:lnTo>
                      <a:pt x="0" y="334"/>
                    </a:lnTo>
                    <a:lnTo>
                      <a:pt x="80" y="334"/>
                    </a:lnTo>
                    <a:lnTo>
                      <a:pt x="257" y="332"/>
                    </a:lnTo>
                    <a:lnTo>
                      <a:pt x="252" y="175"/>
                    </a:lnTo>
                    <a:lnTo>
                      <a:pt x="249" y="90"/>
                    </a:lnTo>
                    <a:lnTo>
                      <a:pt x="249" y="15"/>
                    </a:lnTo>
                    <a:lnTo>
                      <a:pt x="925" y="0"/>
                    </a:lnTo>
                    <a:lnTo>
                      <a:pt x="932" y="167"/>
                    </a:lnTo>
                    <a:lnTo>
                      <a:pt x="939" y="308"/>
                    </a:lnTo>
                    <a:lnTo>
                      <a:pt x="932" y="352"/>
                    </a:lnTo>
                    <a:lnTo>
                      <a:pt x="924" y="358"/>
                    </a:lnTo>
                    <a:lnTo>
                      <a:pt x="917" y="366"/>
                    </a:lnTo>
                    <a:lnTo>
                      <a:pt x="911" y="376"/>
                    </a:lnTo>
                    <a:lnTo>
                      <a:pt x="917" y="381"/>
                    </a:lnTo>
                    <a:lnTo>
                      <a:pt x="914" y="390"/>
                    </a:lnTo>
                    <a:lnTo>
                      <a:pt x="909" y="399"/>
                    </a:lnTo>
                    <a:lnTo>
                      <a:pt x="902" y="405"/>
                    </a:lnTo>
                    <a:lnTo>
                      <a:pt x="904" y="413"/>
                    </a:lnTo>
                    <a:lnTo>
                      <a:pt x="907" y="425"/>
                    </a:lnTo>
                    <a:lnTo>
                      <a:pt x="898" y="425"/>
                    </a:lnTo>
                    <a:lnTo>
                      <a:pt x="887" y="430"/>
                    </a:lnTo>
                    <a:lnTo>
                      <a:pt x="887" y="441"/>
                    </a:lnTo>
                    <a:lnTo>
                      <a:pt x="871" y="441"/>
                    </a:lnTo>
                    <a:lnTo>
                      <a:pt x="854" y="43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5" name="Freeform 6"/>
              <p:cNvSpPr>
                <a:spLocks/>
              </p:cNvSpPr>
              <p:nvPr/>
            </p:nvSpPr>
            <p:spPr bwMode="auto">
              <a:xfrm>
                <a:off x="5927212" y="4217271"/>
                <a:ext cx="330885" cy="384541"/>
              </a:xfrm>
              <a:custGeom>
                <a:avLst/>
                <a:gdLst/>
                <a:ahLst/>
                <a:cxnLst>
                  <a:cxn ang="0">
                    <a:pos x="150" y="0"/>
                  </a:cxn>
                  <a:cxn ang="0">
                    <a:pos x="165" y="12"/>
                  </a:cxn>
                  <a:cxn ang="0">
                    <a:pos x="165" y="33"/>
                  </a:cxn>
                  <a:cxn ang="0">
                    <a:pos x="184" y="37"/>
                  </a:cxn>
                  <a:cxn ang="0">
                    <a:pos x="212" y="28"/>
                  </a:cxn>
                  <a:cxn ang="0">
                    <a:pos x="231" y="33"/>
                  </a:cxn>
                  <a:cxn ang="0">
                    <a:pos x="264" y="28"/>
                  </a:cxn>
                  <a:cxn ang="0">
                    <a:pos x="279" y="28"/>
                  </a:cxn>
                  <a:cxn ang="0">
                    <a:pos x="281" y="50"/>
                  </a:cxn>
                  <a:cxn ang="0">
                    <a:pos x="279" y="70"/>
                  </a:cxn>
                  <a:cxn ang="0">
                    <a:pos x="269" y="86"/>
                  </a:cxn>
                  <a:cxn ang="0">
                    <a:pos x="279" y="101"/>
                  </a:cxn>
                  <a:cxn ang="0">
                    <a:pos x="296" y="106"/>
                  </a:cxn>
                  <a:cxn ang="0">
                    <a:pos x="300" y="126"/>
                  </a:cxn>
                  <a:cxn ang="0">
                    <a:pos x="316" y="139"/>
                  </a:cxn>
                  <a:cxn ang="0">
                    <a:pos x="320" y="156"/>
                  </a:cxn>
                  <a:cxn ang="0">
                    <a:pos x="336" y="170"/>
                  </a:cxn>
                  <a:cxn ang="0">
                    <a:pos x="346" y="192"/>
                  </a:cxn>
                  <a:cxn ang="0">
                    <a:pos x="346" y="213"/>
                  </a:cxn>
                  <a:cxn ang="0">
                    <a:pos x="355" y="238"/>
                  </a:cxn>
                  <a:cxn ang="0">
                    <a:pos x="364" y="250"/>
                  </a:cxn>
                  <a:cxn ang="0">
                    <a:pos x="369" y="266"/>
                  </a:cxn>
                  <a:cxn ang="0">
                    <a:pos x="366" y="283"/>
                  </a:cxn>
                  <a:cxn ang="0">
                    <a:pos x="356" y="308"/>
                  </a:cxn>
                  <a:cxn ang="0">
                    <a:pos x="341" y="321"/>
                  </a:cxn>
                  <a:cxn ang="0">
                    <a:pos x="341" y="339"/>
                  </a:cxn>
                  <a:cxn ang="0">
                    <a:pos x="361" y="352"/>
                  </a:cxn>
                  <a:cxn ang="0">
                    <a:pos x="369" y="371"/>
                  </a:cxn>
                  <a:cxn ang="0">
                    <a:pos x="378" y="391"/>
                  </a:cxn>
                  <a:cxn ang="0">
                    <a:pos x="256" y="418"/>
                  </a:cxn>
                  <a:cxn ang="0">
                    <a:pos x="0" y="312"/>
                  </a:cxn>
                  <a:cxn ang="0">
                    <a:pos x="30" y="153"/>
                  </a:cxn>
                  <a:cxn ang="0">
                    <a:pos x="41" y="78"/>
                  </a:cxn>
                  <a:cxn ang="0">
                    <a:pos x="67" y="63"/>
                  </a:cxn>
                  <a:cxn ang="0">
                    <a:pos x="152" y="46"/>
                  </a:cxn>
                </a:cxnLst>
                <a:rect l="0" t="0" r="r" b="b"/>
                <a:pathLst>
                  <a:path w="384" h="427">
                    <a:moveTo>
                      <a:pt x="152" y="46"/>
                    </a:moveTo>
                    <a:lnTo>
                      <a:pt x="150" y="0"/>
                    </a:lnTo>
                    <a:lnTo>
                      <a:pt x="159" y="1"/>
                    </a:lnTo>
                    <a:lnTo>
                      <a:pt x="165" y="12"/>
                    </a:lnTo>
                    <a:lnTo>
                      <a:pt x="164" y="25"/>
                    </a:lnTo>
                    <a:lnTo>
                      <a:pt x="165" y="33"/>
                    </a:lnTo>
                    <a:lnTo>
                      <a:pt x="174" y="37"/>
                    </a:lnTo>
                    <a:lnTo>
                      <a:pt x="184" y="37"/>
                    </a:lnTo>
                    <a:lnTo>
                      <a:pt x="202" y="28"/>
                    </a:lnTo>
                    <a:lnTo>
                      <a:pt x="212" y="28"/>
                    </a:lnTo>
                    <a:lnTo>
                      <a:pt x="219" y="32"/>
                    </a:lnTo>
                    <a:lnTo>
                      <a:pt x="231" y="33"/>
                    </a:lnTo>
                    <a:lnTo>
                      <a:pt x="239" y="33"/>
                    </a:lnTo>
                    <a:lnTo>
                      <a:pt x="264" y="28"/>
                    </a:lnTo>
                    <a:lnTo>
                      <a:pt x="269" y="25"/>
                    </a:lnTo>
                    <a:lnTo>
                      <a:pt x="279" y="28"/>
                    </a:lnTo>
                    <a:lnTo>
                      <a:pt x="284" y="37"/>
                    </a:lnTo>
                    <a:lnTo>
                      <a:pt x="281" y="50"/>
                    </a:lnTo>
                    <a:lnTo>
                      <a:pt x="279" y="57"/>
                    </a:lnTo>
                    <a:lnTo>
                      <a:pt x="279" y="70"/>
                    </a:lnTo>
                    <a:lnTo>
                      <a:pt x="271" y="78"/>
                    </a:lnTo>
                    <a:lnTo>
                      <a:pt x="269" y="86"/>
                    </a:lnTo>
                    <a:lnTo>
                      <a:pt x="269" y="98"/>
                    </a:lnTo>
                    <a:lnTo>
                      <a:pt x="279" y="101"/>
                    </a:lnTo>
                    <a:lnTo>
                      <a:pt x="287" y="105"/>
                    </a:lnTo>
                    <a:lnTo>
                      <a:pt x="296" y="106"/>
                    </a:lnTo>
                    <a:lnTo>
                      <a:pt x="298" y="119"/>
                    </a:lnTo>
                    <a:lnTo>
                      <a:pt x="300" y="126"/>
                    </a:lnTo>
                    <a:lnTo>
                      <a:pt x="309" y="132"/>
                    </a:lnTo>
                    <a:lnTo>
                      <a:pt x="316" y="139"/>
                    </a:lnTo>
                    <a:lnTo>
                      <a:pt x="324" y="143"/>
                    </a:lnTo>
                    <a:lnTo>
                      <a:pt x="320" y="156"/>
                    </a:lnTo>
                    <a:lnTo>
                      <a:pt x="326" y="165"/>
                    </a:lnTo>
                    <a:lnTo>
                      <a:pt x="336" y="170"/>
                    </a:lnTo>
                    <a:lnTo>
                      <a:pt x="341" y="179"/>
                    </a:lnTo>
                    <a:lnTo>
                      <a:pt x="346" y="192"/>
                    </a:lnTo>
                    <a:lnTo>
                      <a:pt x="349" y="203"/>
                    </a:lnTo>
                    <a:lnTo>
                      <a:pt x="346" y="213"/>
                    </a:lnTo>
                    <a:lnTo>
                      <a:pt x="341" y="223"/>
                    </a:lnTo>
                    <a:lnTo>
                      <a:pt x="355" y="238"/>
                    </a:lnTo>
                    <a:lnTo>
                      <a:pt x="360" y="243"/>
                    </a:lnTo>
                    <a:lnTo>
                      <a:pt x="364" y="250"/>
                    </a:lnTo>
                    <a:lnTo>
                      <a:pt x="371" y="256"/>
                    </a:lnTo>
                    <a:lnTo>
                      <a:pt x="369" y="266"/>
                    </a:lnTo>
                    <a:lnTo>
                      <a:pt x="364" y="276"/>
                    </a:lnTo>
                    <a:lnTo>
                      <a:pt x="366" y="283"/>
                    </a:lnTo>
                    <a:lnTo>
                      <a:pt x="360" y="292"/>
                    </a:lnTo>
                    <a:lnTo>
                      <a:pt x="356" y="308"/>
                    </a:lnTo>
                    <a:lnTo>
                      <a:pt x="355" y="316"/>
                    </a:lnTo>
                    <a:lnTo>
                      <a:pt x="341" y="321"/>
                    </a:lnTo>
                    <a:lnTo>
                      <a:pt x="336" y="331"/>
                    </a:lnTo>
                    <a:lnTo>
                      <a:pt x="341" y="339"/>
                    </a:lnTo>
                    <a:lnTo>
                      <a:pt x="355" y="343"/>
                    </a:lnTo>
                    <a:lnTo>
                      <a:pt x="361" y="352"/>
                    </a:lnTo>
                    <a:lnTo>
                      <a:pt x="364" y="361"/>
                    </a:lnTo>
                    <a:lnTo>
                      <a:pt x="369" y="371"/>
                    </a:lnTo>
                    <a:lnTo>
                      <a:pt x="375" y="379"/>
                    </a:lnTo>
                    <a:lnTo>
                      <a:pt x="378" y="391"/>
                    </a:lnTo>
                    <a:lnTo>
                      <a:pt x="383" y="407"/>
                    </a:lnTo>
                    <a:lnTo>
                      <a:pt x="256" y="418"/>
                    </a:lnTo>
                    <a:lnTo>
                      <a:pt x="3" y="426"/>
                    </a:lnTo>
                    <a:lnTo>
                      <a:pt x="0" y="312"/>
                    </a:lnTo>
                    <a:lnTo>
                      <a:pt x="39" y="311"/>
                    </a:lnTo>
                    <a:lnTo>
                      <a:pt x="30" y="153"/>
                    </a:lnTo>
                    <a:lnTo>
                      <a:pt x="28" y="78"/>
                    </a:lnTo>
                    <a:lnTo>
                      <a:pt x="41" y="78"/>
                    </a:lnTo>
                    <a:lnTo>
                      <a:pt x="41" y="63"/>
                    </a:lnTo>
                    <a:lnTo>
                      <a:pt x="67" y="63"/>
                    </a:lnTo>
                    <a:lnTo>
                      <a:pt x="68" y="50"/>
                    </a:lnTo>
                    <a:lnTo>
                      <a:pt x="152" y="46"/>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6" name="Freeform 7"/>
              <p:cNvSpPr>
                <a:spLocks/>
              </p:cNvSpPr>
              <p:nvPr/>
            </p:nvSpPr>
            <p:spPr bwMode="auto">
              <a:xfrm>
                <a:off x="4527845" y="4040761"/>
                <a:ext cx="553198" cy="727656"/>
              </a:xfrm>
              <a:custGeom>
                <a:avLst/>
                <a:gdLst/>
                <a:ahLst/>
                <a:cxnLst>
                  <a:cxn ang="0">
                    <a:pos x="57" y="797"/>
                  </a:cxn>
                  <a:cxn ang="0">
                    <a:pos x="13" y="624"/>
                  </a:cxn>
                  <a:cxn ang="0">
                    <a:pos x="8" y="475"/>
                  </a:cxn>
                  <a:cxn ang="0">
                    <a:pos x="0" y="93"/>
                  </a:cxn>
                  <a:cxn ang="0">
                    <a:pos x="33" y="97"/>
                  </a:cxn>
                  <a:cxn ang="0">
                    <a:pos x="55" y="90"/>
                  </a:cxn>
                  <a:cxn ang="0">
                    <a:pos x="83" y="88"/>
                  </a:cxn>
                  <a:cxn ang="0">
                    <a:pos x="126" y="75"/>
                  </a:cxn>
                  <a:cxn ang="0">
                    <a:pos x="164" y="77"/>
                  </a:cxn>
                  <a:cxn ang="0">
                    <a:pos x="184" y="68"/>
                  </a:cxn>
                  <a:cxn ang="0">
                    <a:pos x="226" y="17"/>
                  </a:cxn>
                  <a:cxn ang="0">
                    <a:pos x="240" y="0"/>
                  </a:cxn>
                  <a:cxn ang="0">
                    <a:pos x="259" y="12"/>
                  </a:cxn>
                  <a:cxn ang="0">
                    <a:pos x="277" y="32"/>
                  </a:cxn>
                  <a:cxn ang="0">
                    <a:pos x="282" y="45"/>
                  </a:cxn>
                  <a:cxn ang="0">
                    <a:pos x="293" y="61"/>
                  </a:cxn>
                  <a:cxn ang="0">
                    <a:pos x="309" y="70"/>
                  </a:cxn>
                  <a:cxn ang="0">
                    <a:pos x="315" y="99"/>
                  </a:cxn>
                  <a:cxn ang="0">
                    <a:pos x="342" y="133"/>
                  </a:cxn>
                  <a:cxn ang="0">
                    <a:pos x="366" y="146"/>
                  </a:cxn>
                  <a:cxn ang="0">
                    <a:pos x="406" y="183"/>
                  </a:cxn>
                  <a:cxn ang="0">
                    <a:pos x="412" y="208"/>
                  </a:cxn>
                  <a:cxn ang="0">
                    <a:pos x="412" y="228"/>
                  </a:cxn>
                  <a:cxn ang="0">
                    <a:pos x="412" y="255"/>
                  </a:cxn>
                  <a:cxn ang="0">
                    <a:pos x="411" y="286"/>
                  </a:cxn>
                  <a:cxn ang="0">
                    <a:pos x="412" y="310"/>
                  </a:cxn>
                  <a:cxn ang="0">
                    <a:pos x="412" y="337"/>
                  </a:cxn>
                  <a:cxn ang="0">
                    <a:pos x="422" y="362"/>
                  </a:cxn>
                  <a:cxn ang="0">
                    <a:pos x="412" y="392"/>
                  </a:cxn>
                  <a:cxn ang="0">
                    <a:pos x="419" y="412"/>
                  </a:cxn>
                  <a:cxn ang="0">
                    <a:pos x="453" y="437"/>
                  </a:cxn>
                  <a:cxn ang="0">
                    <a:pos x="479" y="446"/>
                  </a:cxn>
                  <a:cxn ang="0">
                    <a:pos x="509" y="448"/>
                  </a:cxn>
                  <a:cxn ang="0">
                    <a:pos x="582" y="490"/>
                  </a:cxn>
                  <a:cxn ang="0">
                    <a:pos x="614" y="528"/>
                  </a:cxn>
                  <a:cxn ang="0">
                    <a:pos x="622" y="548"/>
                  </a:cxn>
                  <a:cxn ang="0">
                    <a:pos x="634" y="592"/>
                  </a:cxn>
                  <a:cxn ang="0">
                    <a:pos x="641" y="620"/>
                  </a:cxn>
                  <a:cxn ang="0">
                    <a:pos x="627" y="630"/>
                  </a:cxn>
                  <a:cxn ang="0">
                    <a:pos x="594" y="670"/>
                  </a:cxn>
                  <a:cxn ang="0">
                    <a:pos x="514" y="713"/>
                  </a:cxn>
                  <a:cxn ang="0">
                    <a:pos x="486" y="719"/>
                  </a:cxn>
                  <a:cxn ang="0">
                    <a:pos x="427" y="708"/>
                  </a:cxn>
                  <a:cxn ang="0">
                    <a:pos x="355" y="724"/>
                  </a:cxn>
                  <a:cxn ang="0">
                    <a:pos x="295" y="730"/>
                  </a:cxn>
                  <a:cxn ang="0">
                    <a:pos x="247" y="739"/>
                  </a:cxn>
                  <a:cxn ang="0">
                    <a:pos x="193" y="730"/>
                  </a:cxn>
                  <a:cxn ang="0">
                    <a:pos x="148" y="788"/>
                  </a:cxn>
                </a:cxnLst>
                <a:rect l="0" t="0" r="r" b="b"/>
                <a:pathLst>
                  <a:path w="642" h="808">
                    <a:moveTo>
                      <a:pt x="79" y="797"/>
                    </a:moveTo>
                    <a:lnTo>
                      <a:pt x="57" y="797"/>
                    </a:lnTo>
                    <a:lnTo>
                      <a:pt x="13" y="807"/>
                    </a:lnTo>
                    <a:lnTo>
                      <a:pt x="13" y="624"/>
                    </a:lnTo>
                    <a:lnTo>
                      <a:pt x="10" y="546"/>
                    </a:lnTo>
                    <a:lnTo>
                      <a:pt x="8" y="475"/>
                    </a:lnTo>
                    <a:lnTo>
                      <a:pt x="1" y="195"/>
                    </a:lnTo>
                    <a:lnTo>
                      <a:pt x="0" y="93"/>
                    </a:lnTo>
                    <a:lnTo>
                      <a:pt x="13" y="97"/>
                    </a:lnTo>
                    <a:lnTo>
                      <a:pt x="33" y="97"/>
                    </a:lnTo>
                    <a:lnTo>
                      <a:pt x="45" y="93"/>
                    </a:lnTo>
                    <a:lnTo>
                      <a:pt x="55" y="90"/>
                    </a:lnTo>
                    <a:lnTo>
                      <a:pt x="70" y="88"/>
                    </a:lnTo>
                    <a:lnTo>
                      <a:pt x="83" y="88"/>
                    </a:lnTo>
                    <a:lnTo>
                      <a:pt x="102" y="75"/>
                    </a:lnTo>
                    <a:lnTo>
                      <a:pt x="126" y="75"/>
                    </a:lnTo>
                    <a:lnTo>
                      <a:pt x="142" y="81"/>
                    </a:lnTo>
                    <a:lnTo>
                      <a:pt x="164" y="77"/>
                    </a:lnTo>
                    <a:lnTo>
                      <a:pt x="173" y="72"/>
                    </a:lnTo>
                    <a:lnTo>
                      <a:pt x="184" y="68"/>
                    </a:lnTo>
                    <a:lnTo>
                      <a:pt x="192" y="59"/>
                    </a:lnTo>
                    <a:lnTo>
                      <a:pt x="226" y="17"/>
                    </a:lnTo>
                    <a:lnTo>
                      <a:pt x="232" y="6"/>
                    </a:lnTo>
                    <a:lnTo>
                      <a:pt x="240" y="0"/>
                    </a:lnTo>
                    <a:lnTo>
                      <a:pt x="247" y="6"/>
                    </a:lnTo>
                    <a:lnTo>
                      <a:pt x="259" y="12"/>
                    </a:lnTo>
                    <a:lnTo>
                      <a:pt x="267" y="23"/>
                    </a:lnTo>
                    <a:lnTo>
                      <a:pt x="277" y="32"/>
                    </a:lnTo>
                    <a:lnTo>
                      <a:pt x="282" y="39"/>
                    </a:lnTo>
                    <a:lnTo>
                      <a:pt x="282" y="45"/>
                    </a:lnTo>
                    <a:lnTo>
                      <a:pt x="282" y="52"/>
                    </a:lnTo>
                    <a:lnTo>
                      <a:pt x="293" y="61"/>
                    </a:lnTo>
                    <a:lnTo>
                      <a:pt x="302" y="65"/>
                    </a:lnTo>
                    <a:lnTo>
                      <a:pt x="309" y="70"/>
                    </a:lnTo>
                    <a:lnTo>
                      <a:pt x="315" y="81"/>
                    </a:lnTo>
                    <a:lnTo>
                      <a:pt x="315" y="99"/>
                    </a:lnTo>
                    <a:lnTo>
                      <a:pt x="319" y="108"/>
                    </a:lnTo>
                    <a:lnTo>
                      <a:pt x="342" y="133"/>
                    </a:lnTo>
                    <a:lnTo>
                      <a:pt x="355" y="139"/>
                    </a:lnTo>
                    <a:lnTo>
                      <a:pt x="366" y="146"/>
                    </a:lnTo>
                    <a:lnTo>
                      <a:pt x="380" y="163"/>
                    </a:lnTo>
                    <a:lnTo>
                      <a:pt x="406" y="183"/>
                    </a:lnTo>
                    <a:lnTo>
                      <a:pt x="411" y="195"/>
                    </a:lnTo>
                    <a:lnTo>
                      <a:pt x="412" y="208"/>
                    </a:lnTo>
                    <a:lnTo>
                      <a:pt x="412" y="217"/>
                    </a:lnTo>
                    <a:lnTo>
                      <a:pt x="412" y="228"/>
                    </a:lnTo>
                    <a:lnTo>
                      <a:pt x="412" y="245"/>
                    </a:lnTo>
                    <a:lnTo>
                      <a:pt x="412" y="255"/>
                    </a:lnTo>
                    <a:lnTo>
                      <a:pt x="412" y="266"/>
                    </a:lnTo>
                    <a:lnTo>
                      <a:pt x="411" y="286"/>
                    </a:lnTo>
                    <a:lnTo>
                      <a:pt x="412" y="299"/>
                    </a:lnTo>
                    <a:lnTo>
                      <a:pt x="412" y="310"/>
                    </a:lnTo>
                    <a:lnTo>
                      <a:pt x="411" y="323"/>
                    </a:lnTo>
                    <a:lnTo>
                      <a:pt x="412" y="337"/>
                    </a:lnTo>
                    <a:lnTo>
                      <a:pt x="419" y="346"/>
                    </a:lnTo>
                    <a:lnTo>
                      <a:pt x="422" y="362"/>
                    </a:lnTo>
                    <a:lnTo>
                      <a:pt x="422" y="375"/>
                    </a:lnTo>
                    <a:lnTo>
                      <a:pt x="412" y="392"/>
                    </a:lnTo>
                    <a:lnTo>
                      <a:pt x="412" y="405"/>
                    </a:lnTo>
                    <a:lnTo>
                      <a:pt x="419" y="412"/>
                    </a:lnTo>
                    <a:lnTo>
                      <a:pt x="427" y="415"/>
                    </a:lnTo>
                    <a:lnTo>
                      <a:pt x="453" y="437"/>
                    </a:lnTo>
                    <a:lnTo>
                      <a:pt x="466" y="445"/>
                    </a:lnTo>
                    <a:lnTo>
                      <a:pt x="479" y="446"/>
                    </a:lnTo>
                    <a:lnTo>
                      <a:pt x="499" y="448"/>
                    </a:lnTo>
                    <a:lnTo>
                      <a:pt x="509" y="448"/>
                    </a:lnTo>
                    <a:lnTo>
                      <a:pt x="567" y="479"/>
                    </a:lnTo>
                    <a:lnTo>
                      <a:pt x="582" y="490"/>
                    </a:lnTo>
                    <a:lnTo>
                      <a:pt x="607" y="519"/>
                    </a:lnTo>
                    <a:lnTo>
                      <a:pt x="614" y="528"/>
                    </a:lnTo>
                    <a:lnTo>
                      <a:pt x="618" y="535"/>
                    </a:lnTo>
                    <a:lnTo>
                      <a:pt x="622" y="548"/>
                    </a:lnTo>
                    <a:lnTo>
                      <a:pt x="634" y="579"/>
                    </a:lnTo>
                    <a:lnTo>
                      <a:pt x="634" y="592"/>
                    </a:lnTo>
                    <a:lnTo>
                      <a:pt x="633" y="602"/>
                    </a:lnTo>
                    <a:lnTo>
                      <a:pt x="641" y="620"/>
                    </a:lnTo>
                    <a:lnTo>
                      <a:pt x="634" y="626"/>
                    </a:lnTo>
                    <a:lnTo>
                      <a:pt x="627" y="630"/>
                    </a:lnTo>
                    <a:lnTo>
                      <a:pt x="607" y="650"/>
                    </a:lnTo>
                    <a:lnTo>
                      <a:pt x="594" y="670"/>
                    </a:lnTo>
                    <a:lnTo>
                      <a:pt x="582" y="679"/>
                    </a:lnTo>
                    <a:lnTo>
                      <a:pt x="514" y="713"/>
                    </a:lnTo>
                    <a:lnTo>
                      <a:pt x="504" y="713"/>
                    </a:lnTo>
                    <a:lnTo>
                      <a:pt x="486" y="719"/>
                    </a:lnTo>
                    <a:lnTo>
                      <a:pt x="469" y="719"/>
                    </a:lnTo>
                    <a:lnTo>
                      <a:pt x="427" y="708"/>
                    </a:lnTo>
                    <a:lnTo>
                      <a:pt x="382" y="713"/>
                    </a:lnTo>
                    <a:lnTo>
                      <a:pt x="355" y="724"/>
                    </a:lnTo>
                    <a:lnTo>
                      <a:pt x="309" y="728"/>
                    </a:lnTo>
                    <a:lnTo>
                      <a:pt x="295" y="730"/>
                    </a:lnTo>
                    <a:lnTo>
                      <a:pt x="272" y="739"/>
                    </a:lnTo>
                    <a:lnTo>
                      <a:pt x="247" y="739"/>
                    </a:lnTo>
                    <a:lnTo>
                      <a:pt x="215" y="724"/>
                    </a:lnTo>
                    <a:lnTo>
                      <a:pt x="193" y="730"/>
                    </a:lnTo>
                    <a:lnTo>
                      <a:pt x="177" y="742"/>
                    </a:lnTo>
                    <a:lnTo>
                      <a:pt x="148" y="788"/>
                    </a:lnTo>
                    <a:lnTo>
                      <a:pt x="79" y="797"/>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7" name="Freeform 8"/>
              <p:cNvSpPr>
                <a:spLocks/>
              </p:cNvSpPr>
              <p:nvPr/>
            </p:nvSpPr>
            <p:spPr bwMode="auto">
              <a:xfrm>
                <a:off x="3783355" y="2572842"/>
                <a:ext cx="742767" cy="1045554"/>
              </a:xfrm>
              <a:custGeom>
                <a:avLst/>
                <a:gdLst/>
                <a:ahLst/>
                <a:cxnLst>
                  <a:cxn ang="0">
                    <a:pos x="450" y="1112"/>
                  </a:cxn>
                  <a:cxn ang="0">
                    <a:pos x="399" y="1113"/>
                  </a:cxn>
                  <a:cxn ang="0">
                    <a:pos x="349" y="1086"/>
                  </a:cxn>
                  <a:cxn ang="0">
                    <a:pos x="299" y="1057"/>
                  </a:cxn>
                  <a:cxn ang="0">
                    <a:pos x="254" y="1026"/>
                  </a:cxn>
                  <a:cxn ang="0">
                    <a:pos x="207" y="1018"/>
                  </a:cxn>
                  <a:cxn ang="0">
                    <a:pos x="150" y="979"/>
                  </a:cxn>
                  <a:cxn ang="0">
                    <a:pos x="101" y="921"/>
                  </a:cxn>
                  <a:cxn ang="0">
                    <a:pos x="57" y="873"/>
                  </a:cxn>
                  <a:cxn ang="0">
                    <a:pos x="35" y="828"/>
                  </a:cxn>
                  <a:cxn ang="0">
                    <a:pos x="45" y="774"/>
                  </a:cxn>
                  <a:cxn ang="0">
                    <a:pos x="61" y="743"/>
                  </a:cxn>
                  <a:cxn ang="0">
                    <a:pos x="39" y="692"/>
                  </a:cxn>
                  <a:cxn ang="0">
                    <a:pos x="63" y="643"/>
                  </a:cxn>
                  <a:cxn ang="0">
                    <a:pos x="15" y="626"/>
                  </a:cxn>
                  <a:cxn ang="0">
                    <a:pos x="5" y="576"/>
                  </a:cxn>
                  <a:cxn ang="0">
                    <a:pos x="17" y="522"/>
                  </a:cxn>
                  <a:cxn ang="0">
                    <a:pos x="23" y="470"/>
                  </a:cxn>
                  <a:cxn ang="0">
                    <a:pos x="63" y="437"/>
                  </a:cxn>
                  <a:cxn ang="0">
                    <a:pos x="121" y="415"/>
                  </a:cxn>
                  <a:cxn ang="0">
                    <a:pos x="139" y="374"/>
                  </a:cxn>
                  <a:cxn ang="0">
                    <a:pos x="174" y="335"/>
                  </a:cxn>
                  <a:cxn ang="0">
                    <a:pos x="143" y="288"/>
                  </a:cxn>
                  <a:cxn ang="0">
                    <a:pos x="115" y="234"/>
                  </a:cxn>
                  <a:cxn ang="0">
                    <a:pos x="73" y="195"/>
                  </a:cxn>
                  <a:cxn ang="0">
                    <a:pos x="79" y="150"/>
                  </a:cxn>
                  <a:cxn ang="0">
                    <a:pos x="92" y="95"/>
                  </a:cxn>
                  <a:cxn ang="0">
                    <a:pos x="119" y="50"/>
                  </a:cxn>
                  <a:cxn ang="0">
                    <a:pos x="167" y="19"/>
                  </a:cxn>
                  <a:cxn ang="0">
                    <a:pos x="214" y="0"/>
                  </a:cxn>
                  <a:cxn ang="0">
                    <a:pos x="252" y="37"/>
                  </a:cxn>
                  <a:cxn ang="0">
                    <a:pos x="312" y="13"/>
                  </a:cxn>
                  <a:cxn ang="0">
                    <a:pos x="343" y="37"/>
                  </a:cxn>
                  <a:cxn ang="0">
                    <a:pos x="342" y="86"/>
                  </a:cxn>
                  <a:cxn ang="0">
                    <a:pos x="357" y="135"/>
                  </a:cxn>
                  <a:cxn ang="0">
                    <a:pos x="397" y="179"/>
                  </a:cxn>
                  <a:cxn ang="0">
                    <a:pos x="432" y="210"/>
                  </a:cxn>
                  <a:cxn ang="0">
                    <a:pos x="484" y="262"/>
                  </a:cxn>
                  <a:cxn ang="0">
                    <a:pos x="524" y="295"/>
                  </a:cxn>
                  <a:cxn ang="0">
                    <a:pos x="534" y="342"/>
                  </a:cxn>
                  <a:cxn ang="0">
                    <a:pos x="579" y="379"/>
                  </a:cxn>
                  <a:cxn ang="0">
                    <a:pos x="632" y="422"/>
                  </a:cxn>
                  <a:cxn ang="0">
                    <a:pos x="679" y="442"/>
                  </a:cxn>
                  <a:cxn ang="0">
                    <a:pos x="714" y="481"/>
                  </a:cxn>
                  <a:cxn ang="0">
                    <a:pos x="854" y="526"/>
                  </a:cxn>
                  <a:cxn ang="0">
                    <a:pos x="833" y="574"/>
                  </a:cxn>
                  <a:cxn ang="0">
                    <a:pos x="796" y="637"/>
                  </a:cxn>
                  <a:cxn ang="0">
                    <a:pos x="762" y="689"/>
                  </a:cxn>
                  <a:cxn ang="0">
                    <a:pos x="632" y="724"/>
                  </a:cxn>
                  <a:cxn ang="0">
                    <a:pos x="634" y="794"/>
                  </a:cxn>
                  <a:cxn ang="0">
                    <a:pos x="619" y="853"/>
                  </a:cxn>
                  <a:cxn ang="0">
                    <a:pos x="574" y="926"/>
                  </a:cxn>
                  <a:cxn ang="0">
                    <a:pos x="579" y="1021"/>
                  </a:cxn>
                  <a:cxn ang="0">
                    <a:pos x="644" y="1053"/>
                  </a:cxn>
                  <a:cxn ang="0">
                    <a:pos x="722" y="1086"/>
                  </a:cxn>
                  <a:cxn ang="0">
                    <a:pos x="714" y="1157"/>
                  </a:cxn>
                </a:cxnLst>
                <a:rect l="0" t="0" r="r" b="b"/>
                <a:pathLst>
                  <a:path w="862" h="1161">
                    <a:moveTo>
                      <a:pt x="490" y="1145"/>
                    </a:moveTo>
                    <a:lnTo>
                      <a:pt x="482" y="1133"/>
                    </a:lnTo>
                    <a:lnTo>
                      <a:pt x="474" y="1125"/>
                    </a:lnTo>
                    <a:lnTo>
                      <a:pt x="469" y="1123"/>
                    </a:lnTo>
                    <a:lnTo>
                      <a:pt x="456" y="1118"/>
                    </a:lnTo>
                    <a:lnTo>
                      <a:pt x="450" y="1112"/>
                    </a:lnTo>
                    <a:lnTo>
                      <a:pt x="442" y="1108"/>
                    </a:lnTo>
                    <a:lnTo>
                      <a:pt x="430" y="1099"/>
                    </a:lnTo>
                    <a:lnTo>
                      <a:pt x="425" y="1105"/>
                    </a:lnTo>
                    <a:lnTo>
                      <a:pt x="417" y="1113"/>
                    </a:lnTo>
                    <a:lnTo>
                      <a:pt x="407" y="1118"/>
                    </a:lnTo>
                    <a:lnTo>
                      <a:pt x="399" y="1113"/>
                    </a:lnTo>
                    <a:lnTo>
                      <a:pt x="397" y="1103"/>
                    </a:lnTo>
                    <a:lnTo>
                      <a:pt x="394" y="1092"/>
                    </a:lnTo>
                    <a:lnTo>
                      <a:pt x="383" y="1086"/>
                    </a:lnTo>
                    <a:lnTo>
                      <a:pt x="370" y="1085"/>
                    </a:lnTo>
                    <a:lnTo>
                      <a:pt x="357" y="1086"/>
                    </a:lnTo>
                    <a:lnTo>
                      <a:pt x="349" y="1086"/>
                    </a:lnTo>
                    <a:lnTo>
                      <a:pt x="342" y="1086"/>
                    </a:lnTo>
                    <a:lnTo>
                      <a:pt x="332" y="1081"/>
                    </a:lnTo>
                    <a:lnTo>
                      <a:pt x="319" y="1072"/>
                    </a:lnTo>
                    <a:lnTo>
                      <a:pt x="312" y="1066"/>
                    </a:lnTo>
                    <a:lnTo>
                      <a:pt x="305" y="1063"/>
                    </a:lnTo>
                    <a:lnTo>
                      <a:pt x="299" y="1057"/>
                    </a:lnTo>
                    <a:lnTo>
                      <a:pt x="295" y="1046"/>
                    </a:lnTo>
                    <a:lnTo>
                      <a:pt x="290" y="1041"/>
                    </a:lnTo>
                    <a:lnTo>
                      <a:pt x="279" y="1041"/>
                    </a:lnTo>
                    <a:lnTo>
                      <a:pt x="268" y="1033"/>
                    </a:lnTo>
                    <a:lnTo>
                      <a:pt x="262" y="1033"/>
                    </a:lnTo>
                    <a:lnTo>
                      <a:pt x="254" y="1026"/>
                    </a:lnTo>
                    <a:lnTo>
                      <a:pt x="248" y="1018"/>
                    </a:lnTo>
                    <a:lnTo>
                      <a:pt x="239" y="1018"/>
                    </a:lnTo>
                    <a:lnTo>
                      <a:pt x="230" y="1013"/>
                    </a:lnTo>
                    <a:lnTo>
                      <a:pt x="223" y="1021"/>
                    </a:lnTo>
                    <a:lnTo>
                      <a:pt x="215" y="1021"/>
                    </a:lnTo>
                    <a:lnTo>
                      <a:pt x="207" y="1018"/>
                    </a:lnTo>
                    <a:lnTo>
                      <a:pt x="187" y="1008"/>
                    </a:lnTo>
                    <a:lnTo>
                      <a:pt x="175" y="1011"/>
                    </a:lnTo>
                    <a:lnTo>
                      <a:pt x="168" y="1006"/>
                    </a:lnTo>
                    <a:lnTo>
                      <a:pt x="167" y="991"/>
                    </a:lnTo>
                    <a:lnTo>
                      <a:pt x="159" y="979"/>
                    </a:lnTo>
                    <a:lnTo>
                      <a:pt x="150" y="979"/>
                    </a:lnTo>
                    <a:lnTo>
                      <a:pt x="150" y="966"/>
                    </a:lnTo>
                    <a:lnTo>
                      <a:pt x="143" y="963"/>
                    </a:lnTo>
                    <a:lnTo>
                      <a:pt x="137" y="953"/>
                    </a:lnTo>
                    <a:lnTo>
                      <a:pt x="121" y="943"/>
                    </a:lnTo>
                    <a:lnTo>
                      <a:pt x="119" y="930"/>
                    </a:lnTo>
                    <a:lnTo>
                      <a:pt x="101" y="921"/>
                    </a:lnTo>
                    <a:lnTo>
                      <a:pt x="93" y="916"/>
                    </a:lnTo>
                    <a:lnTo>
                      <a:pt x="85" y="911"/>
                    </a:lnTo>
                    <a:lnTo>
                      <a:pt x="70" y="898"/>
                    </a:lnTo>
                    <a:lnTo>
                      <a:pt x="63" y="893"/>
                    </a:lnTo>
                    <a:lnTo>
                      <a:pt x="61" y="883"/>
                    </a:lnTo>
                    <a:lnTo>
                      <a:pt x="57" y="873"/>
                    </a:lnTo>
                    <a:lnTo>
                      <a:pt x="53" y="866"/>
                    </a:lnTo>
                    <a:lnTo>
                      <a:pt x="45" y="861"/>
                    </a:lnTo>
                    <a:lnTo>
                      <a:pt x="41" y="858"/>
                    </a:lnTo>
                    <a:lnTo>
                      <a:pt x="39" y="848"/>
                    </a:lnTo>
                    <a:lnTo>
                      <a:pt x="39" y="837"/>
                    </a:lnTo>
                    <a:lnTo>
                      <a:pt x="35" y="828"/>
                    </a:lnTo>
                    <a:lnTo>
                      <a:pt x="33" y="819"/>
                    </a:lnTo>
                    <a:lnTo>
                      <a:pt x="28" y="811"/>
                    </a:lnTo>
                    <a:lnTo>
                      <a:pt x="33" y="803"/>
                    </a:lnTo>
                    <a:lnTo>
                      <a:pt x="30" y="788"/>
                    </a:lnTo>
                    <a:lnTo>
                      <a:pt x="35" y="777"/>
                    </a:lnTo>
                    <a:lnTo>
                      <a:pt x="45" y="774"/>
                    </a:lnTo>
                    <a:lnTo>
                      <a:pt x="52" y="770"/>
                    </a:lnTo>
                    <a:lnTo>
                      <a:pt x="55" y="763"/>
                    </a:lnTo>
                    <a:lnTo>
                      <a:pt x="63" y="763"/>
                    </a:lnTo>
                    <a:lnTo>
                      <a:pt x="73" y="754"/>
                    </a:lnTo>
                    <a:lnTo>
                      <a:pt x="66" y="748"/>
                    </a:lnTo>
                    <a:lnTo>
                      <a:pt x="61" y="743"/>
                    </a:lnTo>
                    <a:lnTo>
                      <a:pt x="63" y="729"/>
                    </a:lnTo>
                    <a:lnTo>
                      <a:pt x="61" y="724"/>
                    </a:lnTo>
                    <a:lnTo>
                      <a:pt x="55" y="714"/>
                    </a:lnTo>
                    <a:lnTo>
                      <a:pt x="45" y="714"/>
                    </a:lnTo>
                    <a:lnTo>
                      <a:pt x="45" y="701"/>
                    </a:lnTo>
                    <a:lnTo>
                      <a:pt x="39" y="692"/>
                    </a:lnTo>
                    <a:lnTo>
                      <a:pt x="45" y="684"/>
                    </a:lnTo>
                    <a:lnTo>
                      <a:pt x="53" y="676"/>
                    </a:lnTo>
                    <a:lnTo>
                      <a:pt x="61" y="668"/>
                    </a:lnTo>
                    <a:lnTo>
                      <a:pt x="63" y="657"/>
                    </a:lnTo>
                    <a:lnTo>
                      <a:pt x="68" y="652"/>
                    </a:lnTo>
                    <a:lnTo>
                      <a:pt x="63" y="643"/>
                    </a:lnTo>
                    <a:lnTo>
                      <a:pt x="55" y="643"/>
                    </a:lnTo>
                    <a:lnTo>
                      <a:pt x="46" y="644"/>
                    </a:lnTo>
                    <a:lnTo>
                      <a:pt x="39" y="644"/>
                    </a:lnTo>
                    <a:lnTo>
                      <a:pt x="33" y="637"/>
                    </a:lnTo>
                    <a:lnTo>
                      <a:pt x="17" y="634"/>
                    </a:lnTo>
                    <a:lnTo>
                      <a:pt x="15" y="626"/>
                    </a:lnTo>
                    <a:lnTo>
                      <a:pt x="17" y="617"/>
                    </a:lnTo>
                    <a:lnTo>
                      <a:pt x="15" y="608"/>
                    </a:lnTo>
                    <a:lnTo>
                      <a:pt x="10" y="602"/>
                    </a:lnTo>
                    <a:lnTo>
                      <a:pt x="3" y="594"/>
                    </a:lnTo>
                    <a:lnTo>
                      <a:pt x="0" y="582"/>
                    </a:lnTo>
                    <a:lnTo>
                      <a:pt x="5" y="576"/>
                    </a:lnTo>
                    <a:lnTo>
                      <a:pt x="0" y="566"/>
                    </a:lnTo>
                    <a:lnTo>
                      <a:pt x="5" y="559"/>
                    </a:lnTo>
                    <a:lnTo>
                      <a:pt x="6" y="550"/>
                    </a:lnTo>
                    <a:lnTo>
                      <a:pt x="10" y="541"/>
                    </a:lnTo>
                    <a:lnTo>
                      <a:pt x="10" y="530"/>
                    </a:lnTo>
                    <a:lnTo>
                      <a:pt x="17" y="522"/>
                    </a:lnTo>
                    <a:lnTo>
                      <a:pt x="23" y="510"/>
                    </a:lnTo>
                    <a:lnTo>
                      <a:pt x="30" y="504"/>
                    </a:lnTo>
                    <a:lnTo>
                      <a:pt x="35" y="497"/>
                    </a:lnTo>
                    <a:lnTo>
                      <a:pt x="41" y="486"/>
                    </a:lnTo>
                    <a:lnTo>
                      <a:pt x="33" y="481"/>
                    </a:lnTo>
                    <a:lnTo>
                      <a:pt x="23" y="470"/>
                    </a:lnTo>
                    <a:lnTo>
                      <a:pt x="15" y="457"/>
                    </a:lnTo>
                    <a:lnTo>
                      <a:pt x="25" y="454"/>
                    </a:lnTo>
                    <a:lnTo>
                      <a:pt x="30" y="452"/>
                    </a:lnTo>
                    <a:lnTo>
                      <a:pt x="45" y="442"/>
                    </a:lnTo>
                    <a:lnTo>
                      <a:pt x="53" y="437"/>
                    </a:lnTo>
                    <a:lnTo>
                      <a:pt x="63" y="437"/>
                    </a:lnTo>
                    <a:lnTo>
                      <a:pt x="70" y="434"/>
                    </a:lnTo>
                    <a:lnTo>
                      <a:pt x="87" y="432"/>
                    </a:lnTo>
                    <a:lnTo>
                      <a:pt x="93" y="424"/>
                    </a:lnTo>
                    <a:lnTo>
                      <a:pt x="103" y="422"/>
                    </a:lnTo>
                    <a:lnTo>
                      <a:pt x="112" y="421"/>
                    </a:lnTo>
                    <a:lnTo>
                      <a:pt x="121" y="415"/>
                    </a:lnTo>
                    <a:lnTo>
                      <a:pt x="127" y="412"/>
                    </a:lnTo>
                    <a:lnTo>
                      <a:pt x="135" y="402"/>
                    </a:lnTo>
                    <a:lnTo>
                      <a:pt x="143" y="397"/>
                    </a:lnTo>
                    <a:lnTo>
                      <a:pt x="150" y="390"/>
                    </a:lnTo>
                    <a:lnTo>
                      <a:pt x="147" y="382"/>
                    </a:lnTo>
                    <a:lnTo>
                      <a:pt x="139" y="374"/>
                    </a:lnTo>
                    <a:lnTo>
                      <a:pt x="143" y="367"/>
                    </a:lnTo>
                    <a:lnTo>
                      <a:pt x="148" y="355"/>
                    </a:lnTo>
                    <a:lnTo>
                      <a:pt x="161" y="354"/>
                    </a:lnTo>
                    <a:lnTo>
                      <a:pt x="174" y="350"/>
                    </a:lnTo>
                    <a:lnTo>
                      <a:pt x="177" y="344"/>
                    </a:lnTo>
                    <a:lnTo>
                      <a:pt x="174" y="335"/>
                    </a:lnTo>
                    <a:lnTo>
                      <a:pt x="170" y="321"/>
                    </a:lnTo>
                    <a:lnTo>
                      <a:pt x="161" y="315"/>
                    </a:lnTo>
                    <a:lnTo>
                      <a:pt x="152" y="312"/>
                    </a:lnTo>
                    <a:lnTo>
                      <a:pt x="148" y="304"/>
                    </a:lnTo>
                    <a:lnTo>
                      <a:pt x="139" y="300"/>
                    </a:lnTo>
                    <a:lnTo>
                      <a:pt x="143" y="288"/>
                    </a:lnTo>
                    <a:lnTo>
                      <a:pt x="135" y="285"/>
                    </a:lnTo>
                    <a:lnTo>
                      <a:pt x="130" y="275"/>
                    </a:lnTo>
                    <a:lnTo>
                      <a:pt x="127" y="267"/>
                    </a:lnTo>
                    <a:lnTo>
                      <a:pt x="115" y="252"/>
                    </a:lnTo>
                    <a:lnTo>
                      <a:pt x="110" y="240"/>
                    </a:lnTo>
                    <a:lnTo>
                      <a:pt x="115" y="234"/>
                    </a:lnTo>
                    <a:lnTo>
                      <a:pt x="115" y="228"/>
                    </a:lnTo>
                    <a:lnTo>
                      <a:pt x="103" y="219"/>
                    </a:lnTo>
                    <a:lnTo>
                      <a:pt x="95" y="214"/>
                    </a:lnTo>
                    <a:lnTo>
                      <a:pt x="87" y="214"/>
                    </a:lnTo>
                    <a:lnTo>
                      <a:pt x="79" y="208"/>
                    </a:lnTo>
                    <a:lnTo>
                      <a:pt x="73" y="195"/>
                    </a:lnTo>
                    <a:lnTo>
                      <a:pt x="73" y="187"/>
                    </a:lnTo>
                    <a:lnTo>
                      <a:pt x="79" y="182"/>
                    </a:lnTo>
                    <a:lnTo>
                      <a:pt x="92" y="179"/>
                    </a:lnTo>
                    <a:lnTo>
                      <a:pt x="90" y="167"/>
                    </a:lnTo>
                    <a:lnTo>
                      <a:pt x="87" y="159"/>
                    </a:lnTo>
                    <a:lnTo>
                      <a:pt x="79" y="150"/>
                    </a:lnTo>
                    <a:lnTo>
                      <a:pt x="73" y="140"/>
                    </a:lnTo>
                    <a:lnTo>
                      <a:pt x="77" y="130"/>
                    </a:lnTo>
                    <a:lnTo>
                      <a:pt x="81" y="120"/>
                    </a:lnTo>
                    <a:lnTo>
                      <a:pt x="88" y="115"/>
                    </a:lnTo>
                    <a:lnTo>
                      <a:pt x="92" y="105"/>
                    </a:lnTo>
                    <a:lnTo>
                      <a:pt x="92" y="95"/>
                    </a:lnTo>
                    <a:lnTo>
                      <a:pt x="81" y="86"/>
                    </a:lnTo>
                    <a:lnTo>
                      <a:pt x="77" y="77"/>
                    </a:lnTo>
                    <a:lnTo>
                      <a:pt x="81" y="70"/>
                    </a:lnTo>
                    <a:lnTo>
                      <a:pt x="87" y="53"/>
                    </a:lnTo>
                    <a:lnTo>
                      <a:pt x="95" y="50"/>
                    </a:lnTo>
                    <a:lnTo>
                      <a:pt x="119" y="50"/>
                    </a:lnTo>
                    <a:lnTo>
                      <a:pt x="133" y="45"/>
                    </a:lnTo>
                    <a:lnTo>
                      <a:pt x="143" y="45"/>
                    </a:lnTo>
                    <a:lnTo>
                      <a:pt x="150" y="37"/>
                    </a:lnTo>
                    <a:lnTo>
                      <a:pt x="148" y="26"/>
                    </a:lnTo>
                    <a:lnTo>
                      <a:pt x="153" y="17"/>
                    </a:lnTo>
                    <a:lnTo>
                      <a:pt x="167" y="19"/>
                    </a:lnTo>
                    <a:lnTo>
                      <a:pt x="181" y="23"/>
                    </a:lnTo>
                    <a:lnTo>
                      <a:pt x="183" y="13"/>
                    </a:lnTo>
                    <a:lnTo>
                      <a:pt x="194" y="10"/>
                    </a:lnTo>
                    <a:lnTo>
                      <a:pt x="205" y="17"/>
                    </a:lnTo>
                    <a:lnTo>
                      <a:pt x="208" y="8"/>
                    </a:lnTo>
                    <a:lnTo>
                      <a:pt x="214" y="0"/>
                    </a:lnTo>
                    <a:lnTo>
                      <a:pt x="223" y="0"/>
                    </a:lnTo>
                    <a:lnTo>
                      <a:pt x="232" y="8"/>
                    </a:lnTo>
                    <a:lnTo>
                      <a:pt x="239" y="13"/>
                    </a:lnTo>
                    <a:lnTo>
                      <a:pt x="237" y="28"/>
                    </a:lnTo>
                    <a:lnTo>
                      <a:pt x="245" y="30"/>
                    </a:lnTo>
                    <a:lnTo>
                      <a:pt x="252" y="37"/>
                    </a:lnTo>
                    <a:lnTo>
                      <a:pt x="265" y="37"/>
                    </a:lnTo>
                    <a:lnTo>
                      <a:pt x="274" y="33"/>
                    </a:lnTo>
                    <a:lnTo>
                      <a:pt x="282" y="28"/>
                    </a:lnTo>
                    <a:lnTo>
                      <a:pt x="295" y="28"/>
                    </a:lnTo>
                    <a:lnTo>
                      <a:pt x="302" y="23"/>
                    </a:lnTo>
                    <a:lnTo>
                      <a:pt x="312" y="13"/>
                    </a:lnTo>
                    <a:lnTo>
                      <a:pt x="323" y="17"/>
                    </a:lnTo>
                    <a:lnTo>
                      <a:pt x="334" y="13"/>
                    </a:lnTo>
                    <a:lnTo>
                      <a:pt x="343" y="10"/>
                    </a:lnTo>
                    <a:lnTo>
                      <a:pt x="343" y="19"/>
                    </a:lnTo>
                    <a:lnTo>
                      <a:pt x="342" y="28"/>
                    </a:lnTo>
                    <a:lnTo>
                      <a:pt x="343" y="37"/>
                    </a:lnTo>
                    <a:lnTo>
                      <a:pt x="357" y="45"/>
                    </a:lnTo>
                    <a:lnTo>
                      <a:pt x="347" y="52"/>
                    </a:lnTo>
                    <a:lnTo>
                      <a:pt x="343" y="60"/>
                    </a:lnTo>
                    <a:lnTo>
                      <a:pt x="349" y="66"/>
                    </a:lnTo>
                    <a:lnTo>
                      <a:pt x="357" y="72"/>
                    </a:lnTo>
                    <a:lnTo>
                      <a:pt x="342" y="86"/>
                    </a:lnTo>
                    <a:lnTo>
                      <a:pt x="335" y="95"/>
                    </a:lnTo>
                    <a:lnTo>
                      <a:pt x="343" y="103"/>
                    </a:lnTo>
                    <a:lnTo>
                      <a:pt x="343" y="112"/>
                    </a:lnTo>
                    <a:lnTo>
                      <a:pt x="347" y="120"/>
                    </a:lnTo>
                    <a:lnTo>
                      <a:pt x="349" y="130"/>
                    </a:lnTo>
                    <a:lnTo>
                      <a:pt x="357" y="135"/>
                    </a:lnTo>
                    <a:lnTo>
                      <a:pt x="372" y="140"/>
                    </a:lnTo>
                    <a:lnTo>
                      <a:pt x="379" y="147"/>
                    </a:lnTo>
                    <a:lnTo>
                      <a:pt x="390" y="153"/>
                    </a:lnTo>
                    <a:lnTo>
                      <a:pt x="397" y="155"/>
                    </a:lnTo>
                    <a:lnTo>
                      <a:pt x="402" y="170"/>
                    </a:lnTo>
                    <a:lnTo>
                      <a:pt x="397" y="179"/>
                    </a:lnTo>
                    <a:lnTo>
                      <a:pt x="387" y="187"/>
                    </a:lnTo>
                    <a:lnTo>
                      <a:pt x="387" y="199"/>
                    </a:lnTo>
                    <a:lnTo>
                      <a:pt x="394" y="208"/>
                    </a:lnTo>
                    <a:lnTo>
                      <a:pt x="410" y="217"/>
                    </a:lnTo>
                    <a:lnTo>
                      <a:pt x="425" y="217"/>
                    </a:lnTo>
                    <a:lnTo>
                      <a:pt x="432" y="210"/>
                    </a:lnTo>
                    <a:lnTo>
                      <a:pt x="442" y="222"/>
                    </a:lnTo>
                    <a:lnTo>
                      <a:pt x="450" y="234"/>
                    </a:lnTo>
                    <a:lnTo>
                      <a:pt x="459" y="242"/>
                    </a:lnTo>
                    <a:lnTo>
                      <a:pt x="465" y="252"/>
                    </a:lnTo>
                    <a:lnTo>
                      <a:pt x="472" y="257"/>
                    </a:lnTo>
                    <a:lnTo>
                      <a:pt x="484" y="262"/>
                    </a:lnTo>
                    <a:lnTo>
                      <a:pt x="490" y="267"/>
                    </a:lnTo>
                    <a:lnTo>
                      <a:pt x="504" y="268"/>
                    </a:lnTo>
                    <a:lnTo>
                      <a:pt x="510" y="272"/>
                    </a:lnTo>
                    <a:lnTo>
                      <a:pt x="517" y="277"/>
                    </a:lnTo>
                    <a:lnTo>
                      <a:pt x="517" y="288"/>
                    </a:lnTo>
                    <a:lnTo>
                      <a:pt x="524" y="295"/>
                    </a:lnTo>
                    <a:lnTo>
                      <a:pt x="536" y="295"/>
                    </a:lnTo>
                    <a:lnTo>
                      <a:pt x="539" y="304"/>
                    </a:lnTo>
                    <a:lnTo>
                      <a:pt x="544" y="315"/>
                    </a:lnTo>
                    <a:lnTo>
                      <a:pt x="539" y="324"/>
                    </a:lnTo>
                    <a:lnTo>
                      <a:pt x="536" y="334"/>
                    </a:lnTo>
                    <a:lnTo>
                      <a:pt x="534" y="342"/>
                    </a:lnTo>
                    <a:lnTo>
                      <a:pt x="537" y="354"/>
                    </a:lnTo>
                    <a:lnTo>
                      <a:pt x="544" y="362"/>
                    </a:lnTo>
                    <a:lnTo>
                      <a:pt x="551" y="367"/>
                    </a:lnTo>
                    <a:lnTo>
                      <a:pt x="559" y="379"/>
                    </a:lnTo>
                    <a:lnTo>
                      <a:pt x="571" y="379"/>
                    </a:lnTo>
                    <a:lnTo>
                      <a:pt x="579" y="379"/>
                    </a:lnTo>
                    <a:lnTo>
                      <a:pt x="592" y="388"/>
                    </a:lnTo>
                    <a:lnTo>
                      <a:pt x="602" y="397"/>
                    </a:lnTo>
                    <a:lnTo>
                      <a:pt x="611" y="404"/>
                    </a:lnTo>
                    <a:lnTo>
                      <a:pt x="616" y="412"/>
                    </a:lnTo>
                    <a:lnTo>
                      <a:pt x="624" y="417"/>
                    </a:lnTo>
                    <a:lnTo>
                      <a:pt x="632" y="422"/>
                    </a:lnTo>
                    <a:lnTo>
                      <a:pt x="642" y="422"/>
                    </a:lnTo>
                    <a:lnTo>
                      <a:pt x="651" y="422"/>
                    </a:lnTo>
                    <a:lnTo>
                      <a:pt x="656" y="429"/>
                    </a:lnTo>
                    <a:lnTo>
                      <a:pt x="671" y="432"/>
                    </a:lnTo>
                    <a:lnTo>
                      <a:pt x="678" y="434"/>
                    </a:lnTo>
                    <a:lnTo>
                      <a:pt x="679" y="442"/>
                    </a:lnTo>
                    <a:lnTo>
                      <a:pt x="674" y="449"/>
                    </a:lnTo>
                    <a:lnTo>
                      <a:pt x="676" y="461"/>
                    </a:lnTo>
                    <a:lnTo>
                      <a:pt x="687" y="462"/>
                    </a:lnTo>
                    <a:lnTo>
                      <a:pt x="696" y="470"/>
                    </a:lnTo>
                    <a:lnTo>
                      <a:pt x="711" y="474"/>
                    </a:lnTo>
                    <a:lnTo>
                      <a:pt x="714" y="481"/>
                    </a:lnTo>
                    <a:lnTo>
                      <a:pt x="719" y="494"/>
                    </a:lnTo>
                    <a:lnTo>
                      <a:pt x="726" y="506"/>
                    </a:lnTo>
                    <a:lnTo>
                      <a:pt x="727" y="512"/>
                    </a:lnTo>
                    <a:lnTo>
                      <a:pt x="727" y="522"/>
                    </a:lnTo>
                    <a:lnTo>
                      <a:pt x="738" y="526"/>
                    </a:lnTo>
                    <a:lnTo>
                      <a:pt x="854" y="526"/>
                    </a:lnTo>
                    <a:lnTo>
                      <a:pt x="861" y="536"/>
                    </a:lnTo>
                    <a:lnTo>
                      <a:pt x="861" y="544"/>
                    </a:lnTo>
                    <a:lnTo>
                      <a:pt x="854" y="554"/>
                    </a:lnTo>
                    <a:lnTo>
                      <a:pt x="846" y="562"/>
                    </a:lnTo>
                    <a:lnTo>
                      <a:pt x="839" y="566"/>
                    </a:lnTo>
                    <a:lnTo>
                      <a:pt x="833" y="574"/>
                    </a:lnTo>
                    <a:lnTo>
                      <a:pt x="827" y="579"/>
                    </a:lnTo>
                    <a:lnTo>
                      <a:pt x="831" y="596"/>
                    </a:lnTo>
                    <a:lnTo>
                      <a:pt x="827" y="614"/>
                    </a:lnTo>
                    <a:lnTo>
                      <a:pt x="819" y="619"/>
                    </a:lnTo>
                    <a:lnTo>
                      <a:pt x="802" y="628"/>
                    </a:lnTo>
                    <a:lnTo>
                      <a:pt x="796" y="637"/>
                    </a:lnTo>
                    <a:lnTo>
                      <a:pt x="794" y="648"/>
                    </a:lnTo>
                    <a:lnTo>
                      <a:pt x="791" y="661"/>
                    </a:lnTo>
                    <a:lnTo>
                      <a:pt x="787" y="668"/>
                    </a:lnTo>
                    <a:lnTo>
                      <a:pt x="779" y="677"/>
                    </a:lnTo>
                    <a:lnTo>
                      <a:pt x="776" y="689"/>
                    </a:lnTo>
                    <a:lnTo>
                      <a:pt x="762" y="689"/>
                    </a:lnTo>
                    <a:lnTo>
                      <a:pt x="718" y="703"/>
                    </a:lnTo>
                    <a:lnTo>
                      <a:pt x="706" y="701"/>
                    </a:lnTo>
                    <a:lnTo>
                      <a:pt x="692" y="694"/>
                    </a:lnTo>
                    <a:lnTo>
                      <a:pt x="649" y="709"/>
                    </a:lnTo>
                    <a:lnTo>
                      <a:pt x="638" y="716"/>
                    </a:lnTo>
                    <a:lnTo>
                      <a:pt x="632" y="724"/>
                    </a:lnTo>
                    <a:lnTo>
                      <a:pt x="629" y="736"/>
                    </a:lnTo>
                    <a:lnTo>
                      <a:pt x="629" y="748"/>
                    </a:lnTo>
                    <a:lnTo>
                      <a:pt x="634" y="756"/>
                    </a:lnTo>
                    <a:lnTo>
                      <a:pt x="644" y="777"/>
                    </a:lnTo>
                    <a:lnTo>
                      <a:pt x="642" y="784"/>
                    </a:lnTo>
                    <a:lnTo>
                      <a:pt x="634" y="794"/>
                    </a:lnTo>
                    <a:lnTo>
                      <a:pt x="629" y="803"/>
                    </a:lnTo>
                    <a:lnTo>
                      <a:pt x="624" y="811"/>
                    </a:lnTo>
                    <a:lnTo>
                      <a:pt x="619" y="819"/>
                    </a:lnTo>
                    <a:lnTo>
                      <a:pt x="616" y="831"/>
                    </a:lnTo>
                    <a:lnTo>
                      <a:pt x="619" y="844"/>
                    </a:lnTo>
                    <a:lnTo>
                      <a:pt x="619" y="853"/>
                    </a:lnTo>
                    <a:lnTo>
                      <a:pt x="616" y="863"/>
                    </a:lnTo>
                    <a:lnTo>
                      <a:pt x="609" y="873"/>
                    </a:lnTo>
                    <a:lnTo>
                      <a:pt x="607" y="884"/>
                    </a:lnTo>
                    <a:lnTo>
                      <a:pt x="594" y="898"/>
                    </a:lnTo>
                    <a:lnTo>
                      <a:pt x="587" y="903"/>
                    </a:lnTo>
                    <a:lnTo>
                      <a:pt x="574" y="926"/>
                    </a:lnTo>
                    <a:lnTo>
                      <a:pt x="569" y="971"/>
                    </a:lnTo>
                    <a:lnTo>
                      <a:pt x="565" y="983"/>
                    </a:lnTo>
                    <a:lnTo>
                      <a:pt x="571" y="991"/>
                    </a:lnTo>
                    <a:lnTo>
                      <a:pt x="571" y="1003"/>
                    </a:lnTo>
                    <a:lnTo>
                      <a:pt x="576" y="1008"/>
                    </a:lnTo>
                    <a:lnTo>
                      <a:pt x="579" y="1021"/>
                    </a:lnTo>
                    <a:lnTo>
                      <a:pt x="584" y="1030"/>
                    </a:lnTo>
                    <a:lnTo>
                      <a:pt x="587" y="1038"/>
                    </a:lnTo>
                    <a:lnTo>
                      <a:pt x="609" y="1050"/>
                    </a:lnTo>
                    <a:lnTo>
                      <a:pt x="619" y="1051"/>
                    </a:lnTo>
                    <a:lnTo>
                      <a:pt x="629" y="1051"/>
                    </a:lnTo>
                    <a:lnTo>
                      <a:pt x="644" y="1053"/>
                    </a:lnTo>
                    <a:lnTo>
                      <a:pt x="665" y="1061"/>
                    </a:lnTo>
                    <a:lnTo>
                      <a:pt x="691" y="1063"/>
                    </a:lnTo>
                    <a:lnTo>
                      <a:pt x="698" y="1066"/>
                    </a:lnTo>
                    <a:lnTo>
                      <a:pt x="707" y="1077"/>
                    </a:lnTo>
                    <a:lnTo>
                      <a:pt x="714" y="1085"/>
                    </a:lnTo>
                    <a:lnTo>
                      <a:pt x="722" y="1086"/>
                    </a:lnTo>
                    <a:lnTo>
                      <a:pt x="722" y="1099"/>
                    </a:lnTo>
                    <a:lnTo>
                      <a:pt x="722" y="1108"/>
                    </a:lnTo>
                    <a:lnTo>
                      <a:pt x="722" y="1118"/>
                    </a:lnTo>
                    <a:lnTo>
                      <a:pt x="719" y="1143"/>
                    </a:lnTo>
                    <a:lnTo>
                      <a:pt x="718" y="1150"/>
                    </a:lnTo>
                    <a:lnTo>
                      <a:pt x="714" y="1157"/>
                    </a:lnTo>
                    <a:lnTo>
                      <a:pt x="522" y="1160"/>
                    </a:lnTo>
                    <a:lnTo>
                      <a:pt x="514" y="1150"/>
                    </a:lnTo>
                    <a:lnTo>
                      <a:pt x="499" y="1145"/>
                    </a:lnTo>
                    <a:lnTo>
                      <a:pt x="490" y="1145"/>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8" name="Freeform 9"/>
              <p:cNvSpPr>
                <a:spLocks/>
              </p:cNvSpPr>
              <p:nvPr/>
            </p:nvSpPr>
            <p:spPr bwMode="auto">
              <a:xfrm>
                <a:off x="1777366" y="2643086"/>
                <a:ext cx="1031430" cy="462890"/>
              </a:xfrm>
              <a:custGeom>
                <a:avLst/>
                <a:gdLst/>
                <a:ahLst/>
                <a:cxnLst>
                  <a:cxn ang="0">
                    <a:pos x="1196" y="309"/>
                  </a:cxn>
                  <a:cxn ang="0">
                    <a:pos x="1117" y="319"/>
                  </a:cxn>
                  <a:cxn ang="0">
                    <a:pos x="1088" y="274"/>
                  </a:cxn>
                  <a:cxn ang="0">
                    <a:pos x="1069" y="257"/>
                  </a:cxn>
                  <a:cxn ang="0">
                    <a:pos x="1069" y="227"/>
                  </a:cxn>
                  <a:cxn ang="0">
                    <a:pos x="1037" y="242"/>
                  </a:cxn>
                  <a:cxn ang="0">
                    <a:pos x="1002" y="272"/>
                  </a:cxn>
                  <a:cxn ang="0">
                    <a:pos x="969" y="286"/>
                  </a:cxn>
                  <a:cxn ang="0">
                    <a:pos x="937" y="286"/>
                  </a:cxn>
                  <a:cxn ang="0">
                    <a:pos x="892" y="284"/>
                  </a:cxn>
                  <a:cxn ang="0">
                    <a:pos x="862" y="274"/>
                  </a:cxn>
                  <a:cxn ang="0">
                    <a:pos x="846" y="259"/>
                  </a:cxn>
                  <a:cxn ang="0">
                    <a:pos x="809" y="264"/>
                  </a:cxn>
                  <a:cxn ang="0">
                    <a:pos x="787" y="247"/>
                  </a:cxn>
                  <a:cxn ang="0">
                    <a:pos x="755" y="259"/>
                  </a:cxn>
                  <a:cxn ang="0">
                    <a:pos x="726" y="247"/>
                  </a:cxn>
                  <a:cxn ang="0">
                    <a:pos x="684" y="229"/>
                  </a:cxn>
                  <a:cxn ang="0">
                    <a:pos x="640" y="239"/>
                  </a:cxn>
                  <a:cxn ang="0">
                    <a:pos x="597" y="234"/>
                  </a:cxn>
                  <a:cxn ang="0">
                    <a:pos x="559" y="232"/>
                  </a:cxn>
                  <a:cxn ang="0">
                    <a:pos x="530" y="224"/>
                  </a:cxn>
                  <a:cxn ang="0">
                    <a:pos x="494" y="219"/>
                  </a:cxn>
                  <a:cxn ang="0">
                    <a:pos x="452" y="204"/>
                  </a:cxn>
                  <a:cxn ang="0">
                    <a:pos x="428" y="184"/>
                  </a:cxn>
                  <a:cxn ang="0">
                    <a:pos x="407" y="165"/>
                  </a:cxn>
                  <a:cxn ang="0">
                    <a:pos x="365" y="144"/>
                  </a:cxn>
                  <a:cxn ang="0">
                    <a:pos x="340" y="132"/>
                  </a:cxn>
                  <a:cxn ang="0">
                    <a:pos x="315" y="139"/>
                  </a:cxn>
                  <a:cxn ang="0">
                    <a:pos x="279" y="113"/>
                  </a:cxn>
                  <a:cxn ang="0">
                    <a:pos x="257" y="108"/>
                  </a:cxn>
                  <a:cxn ang="0">
                    <a:pos x="105" y="15"/>
                  </a:cxn>
                  <a:cxn ang="0">
                    <a:pos x="79" y="5"/>
                  </a:cxn>
                  <a:cxn ang="0">
                    <a:pos x="21" y="0"/>
                  </a:cxn>
                  <a:cxn ang="0">
                    <a:pos x="43" y="35"/>
                  </a:cxn>
                  <a:cxn ang="0">
                    <a:pos x="65" y="68"/>
                  </a:cxn>
                  <a:cxn ang="0">
                    <a:pos x="53" y="97"/>
                  </a:cxn>
                  <a:cxn ang="0">
                    <a:pos x="52" y="125"/>
                  </a:cxn>
                  <a:cxn ang="0">
                    <a:pos x="46" y="155"/>
                  </a:cxn>
                  <a:cxn ang="0">
                    <a:pos x="37" y="185"/>
                  </a:cxn>
                  <a:cxn ang="0">
                    <a:pos x="0" y="193"/>
                  </a:cxn>
                  <a:cxn ang="0">
                    <a:pos x="28" y="227"/>
                  </a:cxn>
                  <a:cxn ang="0">
                    <a:pos x="41" y="257"/>
                  </a:cxn>
                  <a:cxn ang="0">
                    <a:pos x="35" y="286"/>
                  </a:cxn>
                  <a:cxn ang="0">
                    <a:pos x="43" y="312"/>
                  </a:cxn>
                  <a:cxn ang="0">
                    <a:pos x="28" y="344"/>
                  </a:cxn>
                  <a:cxn ang="0">
                    <a:pos x="46" y="376"/>
                  </a:cxn>
                  <a:cxn ang="0">
                    <a:pos x="57" y="401"/>
                  </a:cxn>
                  <a:cxn ang="0">
                    <a:pos x="65" y="429"/>
                  </a:cxn>
                  <a:cxn ang="0">
                    <a:pos x="68" y="461"/>
                  </a:cxn>
                  <a:cxn ang="0">
                    <a:pos x="827" y="499"/>
                  </a:cxn>
                  <a:cxn ang="0">
                    <a:pos x="1168" y="513"/>
                  </a:cxn>
                  <a:cxn ang="0">
                    <a:pos x="1188" y="334"/>
                  </a:cxn>
                </a:cxnLst>
                <a:rect l="0" t="0" r="r" b="b"/>
                <a:pathLst>
                  <a:path w="1197" h="514">
                    <a:moveTo>
                      <a:pt x="1188" y="334"/>
                    </a:moveTo>
                    <a:lnTo>
                      <a:pt x="1188" y="327"/>
                    </a:lnTo>
                    <a:lnTo>
                      <a:pt x="1196" y="309"/>
                    </a:lnTo>
                    <a:lnTo>
                      <a:pt x="1177" y="304"/>
                    </a:lnTo>
                    <a:lnTo>
                      <a:pt x="1159" y="304"/>
                    </a:lnTo>
                    <a:lnTo>
                      <a:pt x="1117" y="319"/>
                    </a:lnTo>
                    <a:lnTo>
                      <a:pt x="1109" y="300"/>
                    </a:lnTo>
                    <a:lnTo>
                      <a:pt x="1099" y="284"/>
                    </a:lnTo>
                    <a:lnTo>
                      <a:pt x="1088" y="274"/>
                    </a:lnTo>
                    <a:lnTo>
                      <a:pt x="1081" y="271"/>
                    </a:lnTo>
                    <a:lnTo>
                      <a:pt x="1075" y="264"/>
                    </a:lnTo>
                    <a:lnTo>
                      <a:pt x="1069" y="257"/>
                    </a:lnTo>
                    <a:lnTo>
                      <a:pt x="1061" y="252"/>
                    </a:lnTo>
                    <a:lnTo>
                      <a:pt x="1059" y="232"/>
                    </a:lnTo>
                    <a:lnTo>
                      <a:pt x="1069" y="227"/>
                    </a:lnTo>
                    <a:lnTo>
                      <a:pt x="1059" y="232"/>
                    </a:lnTo>
                    <a:lnTo>
                      <a:pt x="1046" y="232"/>
                    </a:lnTo>
                    <a:lnTo>
                      <a:pt x="1037" y="242"/>
                    </a:lnTo>
                    <a:lnTo>
                      <a:pt x="1029" y="247"/>
                    </a:lnTo>
                    <a:lnTo>
                      <a:pt x="1021" y="259"/>
                    </a:lnTo>
                    <a:lnTo>
                      <a:pt x="1002" y="272"/>
                    </a:lnTo>
                    <a:lnTo>
                      <a:pt x="989" y="284"/>
                    </a:lnTo>
                    <a:lnTo>
                      <a:pt x="981" y="286"/>
                    </a:lnTo>
                    <a:lnTo>
                      <a:pt x="969" y="286"/>
                    </a:lnTo>
                    <a:lnTo>
                      <a:pt x="959" y="284"/>
                    </a:lnTo>
                    <a:lnTo>
                      <a:pt x="949" y="284"/>
                    </a:lnTo>
                    <a:lnTo>
                      <a:pt x="937" y="286"/>
                    </a:lnTo>
                    <a:lnTo>
                      <a:pt x="924" y="286"/>
                    </a:lnTo>
                    <a:lnTo>
                      <a:pt x="915" y="284"/>
                    </a:lnTo>
                    <a:lnTo>
                      <a:pt x="892" y="284"/>
                    </a:lnTo>
                    <a:lnTo>
                      <a:pt x="882" y="284"/>
                    </a:lnTo>
                    <a:lnTo>
                      <a:pt x="875" y="280"/>
                    </a:lnTo>
                    <a:lnTo>
                      <a:pt x="862" y="274"/>
                    </a:lnTo>
                    <a:lnTo>
                      <a:pt x="855" y="272"/>
                    </a:lnTo>
                    <a:lnTo>
                      <a:pt x="855" y="259"/>
                    </a:lnTo>
                    <a:lnTo>
                      <a:pt x="846" y="259"/>
                    </a:lnTo>
                    <a:lnTo>
                      <a:pt x="837" y="264"/>
                    </a:lnTo>
                    <a:lnTo>
                      <a:pt x="827" y="264"/>
                    </a:lnTo>
                    <a:lnTo>
                      <a:pt x="809" y="264"/>
                    </a:lnTo>
                    <a:lnTo>
                      <a:pt x="802" y="259"/>
                    </a:lnTo>
                    <a:lnTo>
                      <a:pt x="794" y="252"/>
                    </a:lnTo>
                    <a:lnTo>
                      <a:pt x="787" y="247"/>
                    </a:lnTo>
                    <a:lnTo>
                      <a:pt x="779" y="247"/>
                    </a:lnTo>
                    <a:lnTo>
                      <a:pt x="767" y="259"/>
                    </a:lnTo>
                    <a:lnTo>
                      <a:pt x="755" y="259"/>
                    </a:lnTo>
                    <a:lnTo>
                      <a:pt x="742" y="257"/>
                    </a:lnTo>
                    <a:lnTo>
                      <a:pt x="735" y="257"/>
                    </a:lnTo>
                    <a:lnTo>
                      <a:pt x="726" y="247"/>
                    </a:lnTo>
                    <a:lnTo>
                      <a:pt x="722" y="242"/>
                    </a:lnTo>
                    <a:lnTo>
                      <a:pt x="710" y="234"/>
                    </a:lnTo>
                    <a:lnTo>
                      <a:pt x="684" y="229"/>
                    </a:lnTo>
                    <a:lnTo>
                      <a:pt x="659" y="232"/>
                    </a:lnTo>
                    <a:lnTo>
                      <a:pt x="650" y="234"/>
                    </a:lnTo>
                    <a:lnTo>
                      <a:pt x="640" y="239"/>
                    </a:lnTo>
                    <a:lnTo>
                      <a:pt x="615" y="239"/>
                    </a:lnTo>
                    <a:lnTo>
                      <a:pt x="610" y="232"/>
                    </a:lnTo>
                    <a:lnTo>
                      <a:pt x="597" y="234"/>
                    </a:lnTo>
                    <a:lnTo>
                      <a:pt x="580" y="234"/>
                    </a:lnTo>
                    <a:lnTo>
                      <a:pt x="572" y="232"/>
                    </a:lnTo>
                    <a:lnTo>
                      <a:pt x="559" y="232"/>
                    </a:lnTo>
                    <a:lnTo>
                      <a:pt x="550" y="229"/>
                    </a:lnTo>
                    <a:lnTo>
                      <a:pt x="535" y="229"/>
                    </a:lnTo>
                    <a:lnTo>
                      <a:pt x="530" y="224"/>
                    </a:lnTo>
                    <a:lnTo>
                      <a:pt x="522" y="224"/>
                    </a:lnTo>
                    <a:lnTo>
                      <a:pt x="499" y="222"/>
                    </a:lnTo>
                    <a:lnTo>
                      <a:pt x="494" y="219"/>
                    </a:lnTo>
                    <a:lnTo>
                      <a:pt x="480" y="215"/>
                    </a:lnTo>
                    <a:lnTo>
                      <a:pt x="473" y="215"/>
                    </a:lnTo>
                    <a:lnTo>
                      <a:pt x="452" y="204"/>
                    </a:lnTo>
                    <a:lnTo>
                      <a:pt x="442" y="199"/>
                    </a:lnTo>
                    <a:lnTo>
                      <a:pt x="432" y="193"/>
                    </a:lnTo>
                    <a:lnTo>
                      <a:pt x="428" y="184"/>
                    </a:lnTo>
                    <a:lnTo>
                      <a:pt x="422" y="172"/>
                    </a:lnTo>
                    <a:lnTo>
                      <a:pt x="412" y="172"/>
                    </a:lnTo>
                    <a:lnTo>
                      <a:pt x="407" y="165"/>
                    </a:lnTo>
                    <a:lnTo>
                      <a:pt x="387" y="155"/>
                    </a:lnTo>
                    <a:lnTo>
                      <a:pt x="377" y="147"/>
                    </a:lnTo>
                    <a:lnTo>
                      <a:pt x="365" y="144"/>
                    </a:lnTo>
                    <a:lnTo>
                      <a:pt x="355" y="139"/>
                    </a:lnTo>
                    <a:lnTo>
                      <a:pt x="350" y="139"/>
                    </a:lnTo>
                    <a:lnTo>
                      <a:pt x="340" y="132"/>
                    </a:lnTo>
                    <a:lnTo>
                      <a:pt x="332" y="132"/>
                    </a:lnTo>
                    <a:lnTo>
                      <a:pt x="322" y="139"/>
                    </a:lnTo>
                    <a:lnTo>
                      <a:pt x="315" y="139"/>
                    </a:lnTo>
                    <a:lnTo>
                      <a:pt x="305" y="132"/>
                    </a:lnTo>
                    <a:lnTo>
                      <a:pt x="302" y="124"/>
                    </a:lnTo>
                    <a:lnTo>
                      <a:pt x="279" y="113"/>
                    </a:lnTo>
                    <a:lnTo>
                      <a:pt x="272" y="108"/>
                    </a:lnTo>
                    <a:lnTo>
                      <a:pt x="262" y="105"/>
                    </a:lnTo>
                    <a:lnTo>
                      <a:pt x="257" y="108"/>
                    </a:lnTo>
                    <a:lnTo>
                      <a:pt x="247" y="105"/>
                    </a:lnTo>
                    <a:lnTo>
                      <a:pt x="115" y="15"/>
                    </a:lnTo>
                    <a:lnTo>
                      <a:pt x="105" y="15"/>
                    </a:lnTo>
                    <a:lnTo>
                      <a:pt x="93" y="15"/>
                    </a:lnTo>
                    <a:lnTo>
                      <a:pt x="90" y="6"/>
                    </a:lnTo>
                    <a:lnTo>
                      <a:pt x="79" y="5"/>
                    </a:lnTo>
                    <a:lnTo>
                      <a:pt x="63" y="1"/>
                    </a:lnTo>
                    <a:lnTo>
                      <a:pt x="41" y="5"/>
                    </a:lnTo>
                    <a:lnTo>
                      <a:pt x="21" y="0"/>
                    </a:lnTo>
                    <a:lnTo>
                      <a:pt x="26" y="10"/>
                    </a:lnTo>
                    <a:lnTo>
                      <a:pt x="28" y="25"/>
                    </a:lnTo>
                    <a:lnTo>
                      <a:pt x="43" y="35"/>
                    </a:lnTo>
                    <a:lnTo>
                      <a:pt x="53" y="48"/>
                    </a:lnTo>
                    <a:lnTo>
                      <a:pt x="63" y="59"/>
                    </a:lnTo>
                    <a:lnTo>
                      <a:pt x="65" y="68"/>
                    </a:lnTo>
                    <a:lnTo>
                      <a:pt x="59" y="79"/>
                    </a:lnTo>
                    <a:lnTo>
                      <a:pt x="52" y="82"/>
                    </a:lnTo>
                    <a:lnTo>
                      <a:pt x="53" y="97"/>
                    </a:lnTo>
                    <a:lnTo>
                      <a:pt x="57" y="108"/>
                    </a:lnTo>
                    <a:lnTo>
                      <a:pt x="55" y="117"/>
                    </a:lnTo>
                    <a:lnTo>
                      <a:pt x="52" y="125"/>
                    </a:lnTo>
                    <a:lnTo>
                      <a:pt x="45" y="132"/>
                    </a:lnTo>
                    <a:lnTo>
                      <a:pt x="41" y="139"/>
                    </a:lnTo>
                    <a:lnTo>
                      <a:pt x="46" y="155"/>
                    </a:lnTo>
                    <a:lnTo>
                      <a:pt x="45" y="165"/>
                    </a:lnTo>
                    <a:lnTo>
                      <a:pt x="43" y="173"/>
                    </a:lnTo>
                    <a:lnTo>
                      <a:pt x="37" y="185"/>
                    </a:lnTo>
                    <a:lnTo>
                      <a:pt x="28" y="189"/>
                    </a:lnTo>
                    <a:lnTo>
                      <a:pt x="19" y="199"/>
                    </a:lnTo>
                    <a:lnTo>
                      <a:pt x="0" y="193"/>
                    </a:lnTo>
                    <a:lnTo>
                      <a:pt x="6" y="212"/>
                    </a:lnTo>
                    <a:lnTo>
                      <a:pt x="25" y="219"/>
                    </a:lnTo>
                    <a:lnTo>
                      <a:pt x="28" y="227"/>
                    </a:lnTo>
                    <a:lnTo>
                      <a:pt x="28" y="239"/>
                    </a:lnTo>
                    <a:lnTo>
                      <a:pt x="35" y="247"/>
                    </a:lnTo>
                    <a:lnTo>
                      <a:pt x="41" y="257"/>
                    </a:lnTo>
                    <a:lnTo>
                      <a:pt x="45" y="264"/>
                    </a:lnTo>
                    <a:lnTo>
                      <a:pt x="41" y="272"/>
                    </a:lnTo>
                    <a:lnTo>
                      <a:pt x="35" y="286"/>
                    </a:lnTo>
                    <a:lnTo>
                      <a:pt x="37" y="296"/>
                    </a:lnTo>
                    <a:lnTo>
                      <a:pt x="41" y="304"/>
                    </a:lnTo>
                    <a:lnTo>
                      <a:pt x="43" y="312"/>
                    </a:lnTo>
                    <a:lnTo>
                      <a:pt x="28" y="326"/>
                    </a:lnTo>
                    <a:lnTo>
                      <a:pt x="35" y="336"/>
                    </a:lnTo>
                    <a:lnTo>
                      <a:pt x="28" y="344"/>
                    </a:lnTo>
                    <a:lnTo>
                      <a:pt x="30" y="352"/>
                    </a:lnTo>
                    <a:lnTo>
                      <a:pt x="35" y="366"/>
                    </a:lnTo>
                    <a:lnTo>
                      <a:pt x="46" y="376"/>
                    </a:lnTo>
                    <a:lnTo>
                      <a:pt x="41" y="381"/>
                    </a:lnTo>
                    <a:lnTo>
                      <a:pt x="46" y="398"/>
                    </a:lnTo>
                    <a:lnTo>
                      <a:pt x="57" y="401"/>
                    </a:lnTo>
                    <a:lnTo>
                      <a:pt x="63" y="411"/>
                    </a:lnTo>
                    <a:lnTo>
                      <a:pt x="65" y="421"/>
                    </a:lnTo>
                    <a:lnTo>
                      <a:pt x="65" y="429"/>
                    </a:lnTo>
                    <a:lnTo>
                      <a:pt x="59" y="441"/>
                    </a:lnTo>
                    <a:lnTo>
                      <a:pt x="68" y="451"/>
                    </a:lnTo>
                    <a:lnTo>
                      <a:pt x="68" y="461"/>
                    </a:lnTo>
                    <a:lnTo>
                      <a:pt x="315" y="476"/>
                    </a:lnTo>
                    <a:lnTo>
                      <a:pt x="821" y="499"/>
                    </a:lnTo>
                    <a:lnTo>
                      <a:pt x="827" y="499"/>
                    </a:lnTo>
                    <a:lnTo>
                      <a:pt x="1021" y="508"/>
                    </a:lnTo>
                    <a:lnTo>
                      <a:pt x="1037" y="508"/>
                    </a:lnTo>
                    <a:lnTo>
                      <a:pt x="1168" y="513"/>
                    </a:lnTo>
                    <a:lnTo>
                      <a:pt x="1169" y="425"/>
                    </a:lnTo>
                    <a:lnTo>
                      <a:pt x="1174" y="334"/>
                    </a:lnTo>
                    <a:lnTo>
                      <a:pt x="1188" y="334"/>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69" name="Freeform 10"/>
              <p:cNvSpPr>
                <a:spLocks/>
              </p:cNvSpPr>
              <p:nvPr/>
            </p:nvSpPr>
            <p:spPr bwMode="auto">
              <a:xfrm>
                <a:off x="2826029" y="4581099"/>
                <a:ext cx="323991" cy="417862"/>
              </a:xfrm>
              <a:custGeom>
                <a:avLst/>
                <a:gdLst/>
                <a:ahLst/>
                <a:cxnLst>
                  <a:cxn ang="0">
                    <a:pos x="0" y="216"/>
                  </a:cxn>
                  <a:cxn ang="0">
                    <a:pos x="6" y="183"/>
                  </a:cxn>
                  <a:cxn ang="0">
                    <a:pos x="17" y="169"/>
                  </a:cxn>
                  <a:cxn ang="0">
                    <a:pos x="35" y="159"/>
                  </a:cxn>
                  <a:cxn ang="0">
                    <a:pos x="45" y="154"/>
                  </a:cxn>
                  <a:cxn ang="0">
                    <a:pos x="32" y="134"/>
                  </a:cxn>
                  <a:cxn ang="0">
                    <a:pos x="38" y="119"/>
                  </a:cxn>
                  <a:cxn ang="0">
                    <a:pos x="63" y="105"/>
                  </a:cxn>
                  <a:cxn ang="0">
                    <a:pos x="90" y="102"/>
                  </a:cxn>
                  <a:cxn ang="0">
                    <a:pos x="100" y="102"/>
                  </a:cxn>
                  <a:cxn ang="0">
                    <a:pos x="120" y="102"/>
                  </a:cxn>
                  <a:cxn ang="0">
                    <a:pos x="140" y="88"/>
                  </a:cxn>
                  <a:cxn ang="0">
                    <a:pos x="160" y="87"/>
                  </a:cxn>
                  <a:cxn ang="0">
                    <a:pos x="171" y="75"/>
                  </a:cxn>
                  <a:cxn ang="0">
                    <a:pos x="182" y="61"/>
                  </a:cxn>
                  <a:cxn ang="0">
                    <a:pos x="200" y="65"/>
                  </a:cxn>
                  <a:cxn ang="0">
                    <a:pos x="236" y="61"/>
                  </a:cxn>
                  <a:cxn ang="0">
                    <a:pos x="251" y="67"/>
                  </a:cxn>
                  <a:cxn ang="0">
                    <a:pos x="271" y="75"/>
                  </a:cxn>
                  <a:cxn ang="0">
                    <a:pos x="288" y="81"/>
                  </a:cxn>
                  <a:cxn ang="0">
                    <a:pos x="315" y="81"/>
                  </a:cxn>
                  <a:cxn ang="0">
                    <a:pos x="321" y="61"/>
                  </a:cxn>
                  <a:cxn ang="0">
                    <a:pos x="320" y="43"/>
                  </a:cxn>
                  <a:cxn ang="0">
                    <a:pos x="328" y="26"/>
                  </a:cxn>
                  <a:cxn ang="0">
                    <a:pos x="341" y="6"/>
                  </a:cxn>
                  <a:cxn ang="0">
                    <a:pos x="356" y="0"/>
                  </a:cxn>
                  <a:cxn ang="0">
                    <a:pos x="375" y="0"/>
                  </a:cxn>
                  <a:cxn ang="0">
                    <a:pos x="365" y="354"/>
                  </a:cxn>
                  <a:cxn ang="0">
                    <a:pos x="348" y="463"/>
                  </a:cxn>
                  <a:cxn ang="0">
                    <a:pos x="308" y="456"/>
                  </a:cxn>
                  <a:cxn ang="0">
                    <a:pos x="276" y="433"/>
                  </a:cxn>
                  <a:cxn ang="0">
                    <a:pos x="253" y="438"/>
                  </a:cxn>
                  <a:cxn ang="0">
                    <a:pos x="223" y="438"/>
                  </a:cxn>
                  <a:cxn ang="0">
                    <a:pos x="160" y="411"/>
                  </a:cxn>
                  <a:cxn ang="0">
                    <a:pos x="97" y="398"/>
                  </a:cxn>
                  <a:cxn ang="0">
                    <a:pos x="63" y="384"/>
                  </a:cxn>
                  <a:cxn ang="0">
                    <a:pos x="32" y="364"/>
                  </a:cxn>
                  <a:cxn ang="0">
                    <a:pos x="8" y="331"/>
                  </a:cxn>
                  <a:cxn ang="0">
                    <a:pos x="17" y="289"/>
                  </a:cxn>
                  <a:cxn ang="0">
                    <a:pos x="18" y="259"/>
                  </a:cxn>
                  <a:cxn ang="0">
                    <a:pos x="13" y="242"/>
                  </a:cxn>
                </a:cxnLst>
                <a:rect l="0" t="0" r="r" b="b"/>
                <a:pathLst>
                  <a:path w="376" h="464">
                    <a:moveTo>
                      <a:pt x="13" y="242"/>
                    </a:moveTo>
                    <a:lnTo>
                      <a:pt x="0" y="216"/>
                    </a:lnTo>
                    <a:lnTo>
                      <a:pt x="0" y="199"/>
                    </a:lnTo>
                    <a:lnTo>
                      <a:pt x="6" y="183"/>
                    </a:lnTo>
                    <a:lnTo>
                      <a:pt x="8" y="177"/>
                    </a:lnTo>
                    <a:lnTo>
                      <a:pt x="17" y="169"/>
                    </a:lnTo>
                    <a:lnTo>
                      <a:pt x="30" y="167"/>
                    </a:lnTo>
                    <a:lnTo>
                      <a:pt x="35" y="159"/>
                    </a:lnTo>
                    <a:lnTo>
                      <a:pt x="45" y="163"/>
                    </a:lnTo>
                    <a:lnTo>
                      <a:pt x="45" y="154"/>
                    </a:lnTo>
                    <a:lnTo>
                      <a:pt x="43" y="143"/>
                    </a:lnTo>
                    <a:lnTo>
                      <a:pt x="32" y="134"/>
                    </a:lnTo>
                    <a:lnTo>
                      <a:pt x="38" y="130"/>
                    </a:lnTo>
                    <a:lnTo>
                      <a:pt x="38" y="119"/>
                    </a:lnTo>
                    <a:lnTo>
                      <a:pt x="52" y="110"/>
                    </a:lnTo>
                    <a:lnTo>
                      <a:pt x="63" y="105"/>
                    </a:lnTo>
                    <a:lnTo>
                      <a:pt x="70" y="95"/>
                    </a:lnTo>
                    <a:lnTo>
                      <a:pt x="90" y="102"/>
                    </a:lnTo>
                    <a:lnTo>
                      <a:pt x="95" y="107"/>
                    </a:lnTo>
                    <a:lnTo>
                      <a:pt x="100" y="102"/>
                    </a:lnTo>
                    <a:lnTo>
                      <a:pt x="110" y="102"/>
                    </a:lnTo>
                    <a:lnTo>
                      <a:pt x="120" y="102"/>
                    </a:lnTo>
                    <a:lnTo>
                      <a:pt x="131" y="95"/>
                    </a:lnTo>
                    <a:lnTo>
                      <a:pt x="140" y="88"/>
                    </a:lnTo>
                    <a:lnTo>
                      <a:pt x="148" y="87"/>
                    </a:lnTo>
                    <a:lnTo>
                      <a:pt x="160" y="87"/>
                    </a:lnTo>
                    <a:lnTo>
                      <a:pt x="162" y="81"/>
                    </a:lnTo>
                    <a:lnTo>
                      <a:pt x="171" y="75"/>
                    </a:lnTo>
                    <a:lnTo>
                      <a:pt x="178" y="68"/>
                    </a:lnTo>
                    <a:lnTo>
                      <a:pt x="182" y="61"/>
                    </a:lnTo>
                    <a:lnTo>
                      <a:pt x="190" y="61"/>
                    </a:lnTo>
                    <a:lnTo>
                      <a:pt x="200" y="65"/>
                    </a:lnTo>
                    <a:lnTo>
                      <a:pt x="218" y="59"/>
                    </a:lnTo>
                    <a:lnTo>
                      <a:pt x="236" y="61"/>
                    </a:lnTo>
                    <a:lnTo>
                      <a:pt x="243" y="68"/>
                    </a:lnTo>
                    <a:lnTo>
                      <a:pt x="251" y="67"/>
                    </a:lnTo>
                    <a:lnTo>
                      <a:pt x="263" y="72"/>
                    </a:lnTo>
                    <a:lnTo>
                      <a:pt x="271" y="75"/>
                    </a:lnTo>
                    <a:lnTo>
                      <a:pt x="280" y="79"/>
                    </a:lnTo>
                    <a:lnTo>
                      <a:pt x="288" y="81"/>
                    </a:lnTo>
                    <a:lnTo>
                      <a:pt x="302" y="87"/>
                    </a:lnTo>
                    <a:lnTo>
                      <a:pt x="315" y="81"/>
                    </a:lnTo>
                    <a:lnTo>
                      <a:pt x="320" y="68"/>
                    </a:lnTo>
                    <a:lnTo>
                      <a:pt x="321" y="61"/>
                    </a:lnTo>
                    <a:lnTo>
                      <a:pt x="321" y="52"/>
                    </a:lnTo>
                    <a:lnTo>
                      <a:pt x="320" y="43"/>
                    </a:lnTo>
                    <a:lnTo>
                      <a:pt x="327" y="39"/>
                    </a:lnTo>
                    <a:lnTo>
                      <a:pt x="328" y="26"/>
                    </a:lnTo>
                    <a:lnTo>
                      <a:pt x="340" y="17"/>
                    </a:lnTo>
                    <a:lnTo>
                      <a:pt x="341" y="6"/>
                    </a:lnTo>
                    <a:lnTo>
                      <a:pt x="348" y="3"/>
                    </a:lnTo>
                    <a:lnTo>
                      <a:pt x="356" y="0"/>
                    </a:lnTo>
                    <a:lnTo>
                      <a:pt x="370" y="0"/>
                    </a:lnTo>
                    <a:lnTo>
                      <a:pt x="375" y="0"/>
                    </a:lnTo>
                    <a:lnTo>
                      <a:pt x="368" y="216"/>
                    </a:lnTo>
                    <a:lnTo>
                      <a:pt x="365" y="354"/>
                    </a:lnTo>
                    <a:lnTo>
                      <a:pt x="363" y="456"/>
                    </a:lnTo>
                    <a:lnTo>
                      <a:pt x="348" y="463"/>
                    </a:lnTo>
                    <a:lnTo>
                      <a:pt x="330" y="463"/>
                    </a:lnTo>
                    <a:lnTo>
                      <a:pt x="308" y="456"/>
                    </a:lnTo>
                    <a:lnTo>
                      <a:pt x="293" y="436"/>
                    </a:lnTo>
                    <a:lnTo>
                      <a:pt x="276" y="433"/>
                    </a:lnTo>
                    <a:lnTo>
                      <a:pt x="267" y="433"/>
                    </a:lnTo>
                    <a:lnTo>
                      <a:pt x="253" y="438"/>
                    </a:lnTo>
                    <a:lnTo>
                      <a:pt x="235" y="441"/>
                    </a:lnTo>
                    <a:lnTo>
                      <a:pt x="223" y="438"/>
                    </a:lnTo>
                    <a:lnTo>
                      <a:pt x="211" y="428"/>
                    </a:lnTo>
                    <a:lnTo>
                      <a:pt x="160" y="411"/>
                    </a:lnTo>
                    <a:lnTo>
                      <a:pt x="120" y="398"/>
                    </a:lnTo>
                    <a:lnTo>
                      <a:pt x="97" y="398"/>
                    </a:lnTo>
                    <a:lnTo>
                      <a:pt x="75" y="389"/>
                    </a:lnTo>
                    <a:lnTo>
                      <a:pt x="63" y="384"/>
                    </a:lnTo>
                    <a:lnTo>
                      <a:pt x="48" y="373"/>
                    </a:lnTo>
                    <a:lnTo>
                      <a:pt x="32" y="364"/>
                    </a:lnTo>
                    <a:lnTo>
                      <a:pt x="17" y="354"/>
                    </a:lnTo>
                    <a:lnTo>
                      <a:pt x="8" y="331"/>
                    </a:lnTo>
                    <a:lnTo>
                      <a:pt x="12" y="314"/>
                    </a:lnTo>
                    <a:lnTo>
                      <a:pt x="17" y="289"/>
                    </a:lnTo>
                    <a:lnTo>
                      <a:pt x="18" y="267"/>
                    </a:lnTo>
                    <a:lnTo>
                      <a:pt x="18" y="259"/>
                    </a:lnTo>
                    <a:lnTo>
                      <a:pt x="15" y="249"/>
                    </a:lnTo>
                    <a:lnTo>
                      <a:pt x="13" y="242"/>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0" name="Freeform 11"/>
              <p:cNvSpPr>
                <a:spLocks/>
              </p:cNvSpPr>
              <p:nvPr/>
            </p:nvSpPr>
            <p:spPr bwMode="auto">
              <a:xfrm>
                <a:off x="5471383" y="4105601"/>
                <a:ext cx="389479" cy="506117"/>
              </a:xfrm>
              <a:custGeom>
                <a:avLst/>
                <a:gdLst/>
                <a:ahLst/>
                <a:cxnLst>
                  <a:cxn ang="0">
                    <a:pos x="12" y="37"/>
                  </a:cxn>
                  <a:cxn ang="0">
                    <a:pos x="15" y="37"/>
                  </a:cxn>
                  <a:cxn ang="0">
                    <a:pos x="25" y="45"/>
                  </a:cxn>
                  <a:cxn ang="0">
                    <a:pos x="37" y="57"/>
                  </a:cxn>
                  <a:cxn ang="0">
                    <a:pos x="45" y="66"/>
                  </a:cxn>
                  <a:cxn ang="0">
                    <a:pos x="53" y="68"/>
                  </a:cxn>
                  <a:cxn ang="0">
                    <a:pos x="65" y="66"/>
                  </a:cxn>
                  <a:cxn ang="0">
                    <a:pos x="80" y="66"/>
                  </a:cxn>
                  <a:cxn ang="0">
                    <a:pos x="90" y="63"/>
                  </a:cxn>
                  <a:cxn ang="0">
                    <a:pos x="95" y="53"/>
                  </a:cxn>
                  <a:cxn ang="0">
                    <a:pos x="100" y="48"/>
                  </a:cxn>
                  <a:cxn ang="0">
                    <a:pos x="115" y="48"/>
                  </a:cxn>
                  <a:cxn ang="0">
                    <a:pos x="124" y="45"/>
                  </a:cxn>
                  <a:cxn ang="0">
                    <a:pos x="138" y="37"/>
                  </a:cxn>
                  <a:cxn ang="0">
                    <a:pos x="148" y="33"/>
                  </a:cxn>
                  <a:cxn ang="0">
                    <a:pos x="162" y="33"/>
                  </a:cxn>
                  <a:cxn ang="0">
                    <a:pos x="171" y="37"/>
                  </a:cxn>
                  <a:cxn ang="0">
                    <a:pos x="191" y="28"/>
                  </a:cxn>
                  <a:cxn ang="0">
                    <a:pos x="220" y="33"/>
                  </a:cxn>
                  <a:cxn ang="0">
                    <a:pos x="229" y="33"/>
                  </a:cxn>
                  <a:cxn ang="0">
                    <a:pos x="236" y="33"/>
                  </a:cxn>
                  <a:cxn ang="0">
                    <a:pos x="241" y="21"/>
                  </a:cxn>
                  <a:cxn ang="0">
                    <a:pos x="241" y="10"/>
                  </a:cxn>
                  <a:cxn ang="0">
                    <a:pos x="248" y="1"/>
                  </a:cxn>
                  <a:cxn ang="0">
                    <a:pos x="253" y="0"/>
                  </a:cxn>
                  <a:cxn ang="0">
                    <a:pos x="258" y="0"/>
                  </a:cxn>
                  <a:cxn ang="0">
                    <a:pos x="260" y="57"/>
                  </a:cxn>
                  <a:cxn ang="0">
                    <a:pos x="256" y="138"/>
                  </a:cxn>
                  <a:cxn ang="0">
                    <a:pos x="339" y="131"/>
                  </a:cxn>
                  <a:cxn ang="0">
                    <a:pos x="341" y="158"/>
                  </a:cxn>
                  <a:cxn ang="0">
                    <a:pos x="354" y="158"/>
                  </a:cxn>
                  <a:cxn ang="0">
                    <a:pos x="356" y="197"/>
                  </a:cxn>
                  <a:cxn ang="0">
                    <a:pos x="371" y="197"/>
                  </a:cxn>
                  <a:cxn ang="0">
                    <a:pos x="371" y="210"/>
                  </a:cxn>
                  <a:cxn ang="0">
                    <a:pos x="386" y="210"/>
                  </a:cxn>
                  <a:cxn ang="0">
                    <a:pos x="386" y="250"/>
                  </a:cxn>
                  <a:cxn ang="0">
                    <a:pos x="428" y="248"/>
                  </a:cxn>
                  <a:cxn ang="0">
                    <a:pos x="432" y="288"/>
                  </a:cxn>
                  <a:cxn ang="0">
                    <a:pos x="451" y="554"/>
                  </a:cxn>
                  <a:cxn ang="0">
                    <a:pos x="195" y="561"/>
                  </a:cxn>
                  <a:cxn ang="0">
                    <a:pos x="183" y="561"/>
                  </a:cxn>
                  <a:cxn ang="0">
                    <a:pos x="180" y="375"/>
                  </a:cxn>
                  <a:cxn ang="0">
                    <a:pos x="95" y="376"/>
                  </a:cxn>
                  <a:cxn ang="0">
                    <a:pos x="93" y="316"/>
                  </a:cxn>
                  <a:cxn ang="0">
                    <a:pos x="93" y="301"/>
                  </a:cxn>
                  <a:cxn ang="0">
                    <a:pos x="46" y="301"/>
                  </a:cxn>
                  <a:cxn ang="0">
                    <a:pos x="8" y="303"/>
                  </a:cxn>
                  <a:cxn ang="0">
                    <a:pos x="0" y="63"/>
                  </a:cxn>
                  <a:cxn ang="0">
                    <a:pos x="8" y="63"/>
                  </a:cxn>
                  <a:cxn ang="0">
                    <a:pos x="8" y="33"/>
                  </a:cxn>
                  <a:cxn ang="0">
                    <a:pos x="12" y="37"/>
                  </a:cxn>
                </a:cxnLst>
                <a:rect l="0" t="0" r="r" b="b"/>
                <a:pathLst>
                  <a:path w="452" h="562">
                    <a:moveTo>
                      <a:pt x="12" y="37"/>
                    </a:moveTo>
                    <a:lnTo>
                      <a:pt x="15" y="37"/>
                    </a:lnTo>
                    <a:lnTo>
                      <a:pt x="25" y="45"/>
                    </a:lnTo>
                    <a:lnTo>
                      <a:pt x="37" y="57"/>
                    </a:lnTo>
                    <a:lnTo>
                      <a:pt x="45" y="66"/>
                    </a:lnTo>
                    <a:lnTo>
                      <a:pt x="53" y="68"/>
                    </a:lnTo>
                    <a:lnTo>
                      <a:pt x="65" y="66"/>
                    </a:lnTo>
                    <a:lnTo>
                      <a:pt x="80" y="66"/>
                    </a:lnTo>
                    <a:lnTo>
                      <a:pt x="90" y="63"/>
                    </a:lnTo>
                    <a:lnTo>
                      <a:pt x="95" y="53"/>
                    </a:lnTo>
                    <a:lnTo>
                      <a:pt x="100" y="48"/>
                    </a:lnTo>
                    <a:lnTo>
                      <a:pt x="115" y="48"/>
                    </a:lnTo>
                    <a:lnTo>
                      <a:pt x="124" y="45"/>
                    </a:lnTo>
                    <a:lnTo>
                      <a:pt x="138" y="37"/>
                    </a:lnTo>
                    <a:lnTo>
                      <a:pt x="148" y="33"/>
                    </a:lnTo>
                    <a:lnTo>
                      <a:pt x="162" y="33"/>
                    </a:lnTo>
                    <a:lnTo>
                      <a:pt x="171" y="37"/>
                    </a:lnTo>
                    <a:lnTo>
                      <a:pt x="191" y="28"/>
                    </a:lnTo>
                    <a:lnTo>
                      <a:pt x="220" y="33"/>
                    </a:lnTo>
                    <a:lnTo>
                      <a:pt x="229" y="33"/>
                    </a:lnTo>
                    <a:lnTo>
                      <a:pt x="236" y="33"/>
                    </a:lnTo>
                    <a:lnTo>
                      <a:pt x="241" y="21"/>
                    </a:lnTo>
                    <a:lnTo>
                      <a:pt x="241" y="10"/>
                    </a:lnTo>
                    <a:lnTo>
                      <a:pt x="248" y="1"/>
                    </a:lnTo>
                    <a:lnTo>
                      <a:pt x="253" y="0"/>
                    </a:lnTo>
                    <a:lnTo>
                      <a:pt x="258" y="0"/>
                    </a:lnTo>
                    <a:lnTo>
                      <a:pt x="260" y="57"/>
                    </a:lnTo>
                    <a:lnTo>
                      <a:pt x="256" y="138"/>
                    </a:lnTo>
                    <a:lnTo>
                      <a:pt x="339" y="131"/>
                    </a:lnTo>
                    <a:lnTo>
                      <a:pt x="341" y="158"/>
                    </a:lnTo>
                    <a:lnTo>
                      <a:pt x="354" y="158"/>
                    </a:lnTo>
                    <a:lnTo>
                      <a:pt x="356" y="197"/>
                    </a:lnTo>
                    <a:lnTo>
                      <a:pt x="371" y="197"/>
                    </a:lnTo>
                    <a:lnTo>
                      <a:pt x="371" y="210"/>
                    </a:lnTo>
                    <a:lnTo>
                      <a:pt x="386" y="210"/>
                    </a:lnTo>
                    <a:lnTo>
                      <a:pt x="386" y="250"/>
                    </a:lnTo>
                    <a:lnTo>
                      <a:pt x="428" y="248"/>
                    </a:lnTo>
                    <a:lnTo>
                      <a:pt x="432" y="288"/>
                    </a:lnTo>
                    <a:lnTo>
                      <a:pt x="451" y="554"/>
                    </a:lnTo>
                    <a:lnTo>
                      <a:pt x="195" y="561"/>
                    </a:lnTo>
                    <a:lnTo>
                      <a:pt x="183" y="561"/>
                    </a:lnTo>
                    <a:lnTo>
                      <a:pt x="180" y="375"/>
                    </a:lnTo>
                    <a:lnTo>
                      <a:pt x="95" y="376"/>
                    </a:lnTo>
                    <a:lnTo>
                      <a:pt x="93" y="316"/>
                    </a:lnTo>
                    <a:lnTo>
                      <a:pt x="93" y="301"/>
                    </a:lnTo>
                    <a:lnTo>
                      <a:pt x="46" y="301"/>
                    </a:lnTo>
                    <a:lnTo>
                      <a:pt x="8" y="303"/>
                    </a:lnTo>
                    <a:lnTo>
                      <a:pt x="0" y="63"/>
                    </a:lnTo>
                    <a:lnTo>
                      <a:pt x="8" y="63"/>
                    </a:lnTo>
                    <a:lnTo>
                      <a:pt x="8" y="33"/>
                    </a:lnTo>
                    <a:lnTo>
                      <a:pt x="12" y="37"/>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1" name="Freeform 12"/>
              <p:cNvSpPr>
                <a:spLocks/>
              </p:cNvSpPr>
              <p:nvPr/>
            </p:nvSpPr>
            <p:spPr bwMode="auto">
              <a:xfrm>
                <a:off x="2587344" y="4304625"/>
                <a:ext cx="572155" cy="443979"/>
              </a:xfrm>
              <a:custGeom>
                <a:avLst/>
                <a:gdLst/>
                <a:ahLst/>
                <a:cxnLst>
                  <a:cxn ang="0">
                    <a:pos x="121" y="223"/>
                  </a:cxn>
                  <a:cxn ang="0">
                    <a:pos x="137" y="228"/>
                  </a:cxn>
                  <a:cxn ang="0">
                    <a:pos x="207" y="280"/>
                  </a:cxn>
                  <a:cxn ang="0">
                    <a:pos x="223" y="323"/>
                  </a:cxn>
                  <a:cxn ang="0">
                    <a:pos x="237" y="342"/>
                  </a:cxn>
                  <a:cxn ang="0">
                    <a:pos x="265" y="390"/>
                  </a:cxn>
                  <a:cxn ang="0">
                    <a:pos x="270" y="412"/>
                  </a:cxn>
                  <a:cxn ang="0">
                    <a:pos x="274" y="458"/>
                  </a:cxn>
                  <a:cxn ang="0">
                    <a:pos x="285" y="492"/>
                  </a:cxn>
                  <a:cxn ang="0">
                    <a:pos x="307" y="478"/>
                  </a:cxn>
                  <a:cxn ang="0">
                    <a:pos x="319" y="475"/>
                  </a:cxn>
                  <a:cxn ang="0">
                    <a:pos x="317" y="455"/>
                  </a:cxn>
                  <a:cxn ang="0">
                    <a:pos x="316" y="444"/>
                  </a:cxn>
                  <a:cxn ang="0">
                    <a:pos x="329" y="422"/>
                  </a:cxn>
                  <a:cxn ang="0">
                    <a:pos x="345" y="409"/>
                  </a:cxn>
                  <a:cxn ang="0">
                    <a:pos x="372" y="420"/>
                  </a:cxn>
                  <a:cxn ang="0">
                    <a:pos x="385" y="412"/>
                  </a:cxn>
                  <a:cxn ang="0">
                    <a:pos x="409" y="409"/>
                  </a:cxn>
                  <a:cxn ang="0">
                    <a:pos x="426" y="400"/>
                  </a:cxn>
                  <a:cxn ang="0">
                    <a:pos x="439" y="392"/>
                  </a:cxn>
                  <a:cxn ang="0">
                    <a:pos x="456" y="382"/>
                  </a:cxn>
                  <a:cxn ang="0">
                    <a:pos x="466" y="375"/>
                  </a:cxn>
                  <a:cxn ang="0">
                    <a:pos x="494" y="370"/>
                  </a:cxn>
                  <a:cxn ang="0">
                    <a:pos x="520" y="382"/>
                  </a:cxn>
                  <a:cxn ang="0">
                    <a:pos x="540" y="385"/>
                  </a:cxn>
                  <a:cxn ang="0">
                    <a:pos x="556" y="390"/>
                  </a:cxn>
                  <a:cxn ang="0">
                    <a:pos x="578" y="400"/>
                  </a:cxn>
                  <a:cxn ang="0">
                    <a:pos x="598" y="382"/>
                  </a:cxn>
                  <a:cxn ang="0">
                    <a:pos x="601" y="365"/>
                  </a:cxn>
                  <a:cxn ang="0">
                    <a:pos x="604" y="350"/>
                  </a:cxn>
                  <a:cxn ang="0">
                    <a:pos x="616" y="330"/>
                  </a:cxn>
                  <a:cxn ang="0">
                    <a:pos x="629" y="315"/>
                  </a:cxn>
                  <a:cxn ang="0">
                    <a:pos x="649" y="312"/>
                  </a:cxn>
                  <a:cxn ang="0">
                    <a:pos x="655" y="232"/>
                  </a:cxn>
                  <a:cxn ang="0">
                    <a:pos x="357" y="8"/>
                  </a:cxn>
                  <a:cxn ang="0">
                    <a:pos x="65" y="3"/>
                  </a:cxn>
                  <a:cxn ang="0">
                    <a:pos x="0" y="198"/>
                  </a:cxn>
                  <a:cxn ang="0">
                    <a:pos x="30" y="180"/>
                  </a:cxn>
                  <a:cxn ang="0">
                    <a:pos x="67" y="185"/>
                  </a:cxn>
                  <a:cxn ang="0">
                    <a:pos x="97" y="208"/>
                  </a:cxn>
                  <a:cxn ang="0">
                    <a:pos x="121" y="220"/>
                  </a:cxn>
                </a:cxnLst>
                <a:rect l="0" t="0" r="r" b="b"/>
                <a:pathLst>
                  <a:path w="664" h="493">
                    <a:moveTo>
                      <a:pt x="121" y="220"/>
                    </a:moveTo>
                    <a:lnTo>
                      <a:pt x="121" y="223"/>
                    </a:lnTo>
                    <a:lnTo>
                      <a:pt x="128" y="225"/>
                    </a:lnTo>
                    <a:lnTo>
                      <a:pt x="137" y="228"/>
                    </a:lnTo>
                    <a:lnTo>
                      <a:pt x="168" y="258"/>
                    </a:lnTo>
                    <a:lnTo>
                      <a:pt x="207" y="280"/>
                    </a:lnTo>
                    <a:lnTo>
                      <a:pt x="217" y="298"/>
                    </a:lnTo>
                    <a:lnTo>
                      <a:pt x="223" y="323"/>
                    </a:lnTo>
                    <a:lnTo>
                      <a:pt x="229" y="332"/>
                    </a:lnTo>
                    <a:lnTo>
                      <a:pt x="237" y="342"/>
                    </a:lnTo>
                    <a:lnTo>
                      <a:pt x="249" y="370"/>
                    </a:lnTo>
                    <a:lnTo>
                      <a:pt x="265" y="390"/>
                    </a:lnTo>
                    <a:lnTo>
                      <a:pt x="265" y="397"/>
                    </a:lnTo>
                    <a:lnTo>
                      <a:pt x="270" y="412"/>
                    </a:lnTo>
                    <a:lnTo>
                      <a:pt x="265" y="435"/>
                    </a:lnTo>
                    <a:lnTo>
                      <a:pt x="274" y="458"/>
                    </a:lnTo>
                    <a:lnTo>
                      <a:pt x="284" y="475"/>
                    </a:lnTo>
                    <a:lnTo>
                      <a:pt x="285" y="492"/>
                    </a:lnTo>
                    <a:lnTo>
                      <a:pt x="294" y="482"/>
                    </a:lnTo>
                    <a:lnTo>
                      <a:pt x="307" y="478"/>
                    </a:lnTo>
                    <a:lnTo>
                      <a:pt x="310" y="470"/>
                    </a:lnTo>
                    <a:lnTo>
                      <a:pt x="319" y="475"/>
                    </a:lnTo>
                    <a:lnTo>
                      <a:pt x="319" y="467"/>
                    </a:lnTo>
                    <a:lnTo>
                      <a:pt x="317" y="455"/>
                    </a:lnTo>
                    <a:lnTo>
                      <a:pt x="307" y="445"/>
                    </a:lnTo>
                    <a:lnTo>
                      <a:pt x="316" y="444"/>
                    </a:lnTo>
                    <a:lnTo>
                      <a:pt x="316" y="430"/>
                    </a:lnTo>
                    <a:lnTo>
                      <a:pt x="329" y="422"/>
                    </a:lnTo>
                    <a:lnTo>
                      <a:pt x="339" y="418"/>
                    </a:lnTo>
                    <a:lnTo>
                      <a:pt x="345" y="409"/>
                    </a:lnTo>
                    <a:lnTo>
                      <a:pt x="367" y="412"/>
                    </a:lnTo>
                    <a:lnTo>
                      <a:pt x="372" y="420"/>
                    </a:lnTo>
                    <a:lnTo>
                      <a:pt x="378" y="412"/>
                    </a:lnTo>
                    <a:lnTo>
                      <a:pt x="385" y="412"/>
                    </a:lnTo>
                    <a:lnTo>
                      <a:pt x="396" y="412"/>
                    </a:lnTo>
                    <a:lnTo>
                      <a:pt x="409" y="409"/>
                    </a:lnTo>
                    <a:lnTo>
                      <a:pt x="416" y="402"/>
                    </a:lnTo>
                    <a:lnTo>
                      <a:pt x="426" y="400"/>
                    </a:lnTo>
                    <a:lnTo>
                      <a:pt x="436" y="400"/>
                    </a:lnTo>
                    <a:lnTo>
                      <a:pt x="439" y="392"/>
                    </a:lnTo>
                    <a:lnTo>
                      <a:pt x="447" y="387"/>
                    </a:lnTo>
                    <a:lnTo>
                      <a:pt x="456" y="382"/>
                    </a:lnTo>
                    <a:lnTo>
                      <a:pt x="458" y="375"/>
                    </a:lnTo>
                    <a:lnTo>
                      <a:pt x="466" y="375"/>
                    </a:lnTo>
                    <a:lnTo>
                      <a:pt x="476" y="377"/>
                    </a:lnTo>
                    <a:lnTo>
                      <a:pt x="494" y="370"/>
                    </a:lnTo>
                    <a:lnTo>
                      <a:pt x="514" y="375"/>
                    </a:lnTo>
                    <a:lnTo>
                      <a:pt x="520" y="382"/>
                    </a:lnTo>
                    <a:lnTo>
                      <a:pt x="529" y="380"/>
                    </a:lnTo>
                    <a:lnTo>
                      <a:pt x="540" y="385"/>
                    </a:lnTo>
                    <a:lnTo>
                      <a:pt x="547" y="387"/>
                    </a:lnTo>
                    <a:lnTo>
                      <a:pt x="556" y="390"/>
                    </a:lnTo>
                    <a:lnTo>
                      <a:pt x="568" y="392"/>
                    </a:lnTo>
                    <a:lnTo>
                      <a:pt x="578" y="400"/>
                    </a:lnTo>
                    <a:lnTo>
                      <a:pt x="591" y="392"/>
                    </a:lnTo>
                    <a:lnTo>
                      <a:pt x="598" y="382"/>
                    </a:lnTo>
                    <a:lnTo>
                      <a:pt x="601" y="375"/>
                    </a:lnTo>
                    <a:lnTo>
                      <a:pt x="601" y="365"/>
                    </a:lnTo>
                    <a:lnTo>
                      <a:pt x="598" y="357"/>
                    </a:lnTo>
                    <a:lnTo>
                      <a:pt x="604" y="350"/>
                    </a:lnTo>
                    <a:lnTo>
                      <a:pt x="606" y="338"/>
                    </a:lnTo>
                    <a:lnTo>
                      <a:pt x="616" y="330"/>
                    </a:lnTo>
                    <a:lnTo>
                      <a:pt x="620" y="320"/>
                    </a:lnTo>
                    <a:lnTo>
                      <a:pt x="629" y="315"/>
                    </a:lnTo>
                    <a:lnTo>
                      <a:pt x="635" y="310"/>
                    </a:lnTo>
                    <a:lnTo>
                      <a:pt x="649" y="312"/>
                    </a:lnTo>
                    <a:lnTo>
                      <a:pt x="651" y="312"/>
                    </a:lnTo>
                    <a:lnTo>
                      <a:pt x="655" y="232"/>
                    </a:lnTo>
                    <a:lnTo>
                      <a:pt x="663" y="12"/>
                    </a:lnTo>
                    <a:lnTo>
                      <a:pt x="357" y="8"/>
                    </a:lnTo>
                    <a:lnTo>
                      <a:pt x="202" y="5"/>
                    </a:lnTo>
                    <a:lnTo>
                      <a:pt x="65" y="3"/>
                    </a:lnTo>
                    <a:lnTo>
                      <a:pt x="3" y="0"/>
                    </a:lnTo>
                    <a:lnTo>
                      <a:pt x="0" y="198"/>
                    </a:lnTo>
                    <a:lnTo>
                      <a:pt x="19" y="183"/>
                    </a:lnTo>
                    <a:lnTo>
                      <a:pt x="30" y="180"/>
                    </a:lnTo>
                    <a:lnTo>
                      <a:pt x="41" y="180"/>
                    </a:lnTo>
                    <a:lnTo>
                      <a:pt x="67" y="185"/>
                    </a:lnTo>
                    <a:lnTo>
                      <a:pt x="73" y="190"/>
                    </a:lnTo>
                    <a:lnTo>
                      <a:pt x="97" y="208"/>
                    </a:lnTo>
                    <a:lnTo>
                      <a:pt x="110" y="214"/>
                    </a:lnTo>
                    <a:lnTo>
                      <a:pt x="121" y="22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2" name="Freeform 13"/>
              <p:cNvSpPr>
                <a:spLocks/>
              </p:cNvSpPr>
              <p:nvPr/>
            </p:nvSpPr>
            <p:spPr bwMode="auto">
              <a:xfrm>
                <a:off x="4265894" y="2885337"/>
                <a:ext cx="761725" cy="762778"/>
              </a:xfrm>
              <a:custGeom>
                <a:avLst/>
                <a:gdLst/>
                <a:ahLst/>
                <a:cxnLst>
                  <a:cxn ang="0">
                    <a:pos x="639" y="75"/>
                  </a:cxn>
                  <a:cxn ang="0">
                    <a:pos x="665" y="35"/>
                  </a:cxn>
                  <a:cxn ang="0">
                    <a:pos x="704" y="32"/>
                  </a:cxn>
                  <a:cxn ang="0">
                    <a:pos x="750" y="8"/>
                  </a:cxn>
                  <a:cxn ang="0">
                    <a:pos x="790" y="12"/>
                  </a:cxn>
                  <a:cxn ang="0">
                    <a:pos x="835" y="32"/>
                  </a:cxn>
                  <a:cxn ang="0">
                    <a:pos x="869" y="100"/>
                  </a:cxn>
                  <a:cxn ang="0">
                    <a:pos x="878" y="146"/>
                  </a:cxn>
                  <a:cxn ang="0">
                    <a:pos x="790" y="182"/>
                  </a:cxn>
                  <a:cxn ang="0">
                    <a:pos x="761" y="222"/>
                  </a:cxn>
                  <a:cxn ang="0">
                    <a:pos x="719" y="257"/>
                  </a:cxn>
                  <a:cxn ang="0">
                    <a:pos x="708" y="342"/>
                  </a:cxn>
                  <a:cxn ang="0">
                    <a:pos x="681" y="382"/>
                  </a:cxn>
                  <a:cxn ang="0">
                    <a:pos x="653" y="471"/>
                  </a:cxn>
                  <a:cxn ang="0">
                    <a:pos x="599" y="499"/>
                  </a:cxn>
                  <a:cxn ang="0">
                    <a:pos x="570" y="524"/>
                  </a:cxn>
                  <a:cxn ang="0">
                    <a:pos x="543" y="549"/>
                  </a:cxn>
                  <a:cxn ang="0">
                    <a:pos x="518" y="644"/>
                  </a:cxn>
                  <a:cxn ang="0">
                    <a:pos x="291" y="672"/>
                  </a:cxn>
                  <a:cxn ang="0">
                    <a:pos x="263" y="714"/>
                  </a:cxn>
                  <a:cxn ang="0">
                    <a:pos x="235" y="739"/>
                  </a:cxn>
                  <a:cxn ang="0">
                    <a:pos x="208" y="846"/>
                  </a:cxn>
                  <a:cxn ang="0">
                    <a:pos x="153" y="827"/>
                  </a:cxn>
                  <a:cxn ang="0">
                    <a:pos x="153" y="794"/>
                  </a:cxn>
                  <a:cxn ang="0">
                    <a:pos x="155" y="738"/>
                  </a:cxn>
                  <a:cxn ang="0">
                    <a:pos x="122" y="714"/>
                  </a:cxn>
                  <a:cxn ang="0">
                    <a:pos x="52" y="704"/>
                  </a:cxn>
                  <a:cxn ang="0">
                    <a:pos x="13" y="671"/>
                  </a:cxn>
                  <a:cxn ang="0">
                    <a:pos x="0" y="634"/>
                  </a:cxn>
                  <a:cxn ang="0">
                    <a:pos x="28" y="549"/>
                  </a:cxn>
                  <a:cxn ang="0">
                    <a:pos x="55" y="505"/>
                  </a:cxn>
                  <a:cxn ang="0">
                    <a:pos x="57" y="464"/>
                  </a:cxn>
                  <a:cxn ang="0">
                    <a:pos x="77" y="427"/>
                  </a:cxn>
                  <a:cxn ang="0">
                    <a:pos x="66" y="375"/>
                  </a:cxn>
                  <a:cxn ang="0">
                    <a:pos x="138" y="353"/>
                  </a:cxn>
                  <a:cxn ang="0">
                    <a:pos x="213" y="329"/>
                  </a:cxn>
                  <a:cxn ang="0">
                    <a:pos x="231" y="290"/>
                  </a:cxn>
                  <a:cxn ang="0">
                    <a:pos x="263" y="248"/>
                  </a:cxn>
                  <a:cxn ang="0">
                    <a:pos x="278" y="213"/>
                  </a:cxn>
                  <a:cxn ang="0">
                    <a:pos x="288" y="179"/>
                  </a:cxn>
                  <a:cxn ang="0">
                    <a:pos x="289" y="140"/>
                  </a:cxn>
                  <a:cxn ang="0">
                    <a:pos x="276" y="92"/>
                  </a:cxn>
                  <a:cxn ang="0">
                    <a:pos x="320" y="68"/>
                  </a:cxn>
                  <a:cxn ang="0">
                    <a:pos x="363" y="50"/>
                  </a:cxn>
                  <a:cxn ang="0">
                    <a:pos x="400" y="63"/>
                  </a:cxn>
                  <a:cxn ang="0">
                    <a:pos x="405" y="106"/>
                  </a:cxn>
                  <a:cxn ang="0">
                    <a:pos x="443" y="145"/>
                  </a:cxn>
                  <a:cxn ang="0">
                    <a:pos x="470" y="117"/>
                  </a:cxn>
                  <a:cxn ang="0">
                    <a:pos x="510" y="88"/>
                  </a:cxn>
                  <a:cxn ang="0">
                    <a:pos x="543" y="68"/>
                  </a:cxn>
                  <a:cxn ang="0">
                    <a:pos x="578" y="80"/>
                  </a:cxn>
                  <a:cxn ang="0">
                    <a:pos x="619" y="88"/>
                  </a:cxn>
                </a:cxnLst>
                <a:rect l="0" t="0" r="r" b="b"/>
                <a:pathLst>
                  <a:path w="884" h="847">
                    <a:moveTo>
                      <a:pt x="619" y="88"/>
                    </a:moveTo>
                    <a:lnTo>
                      <a:pt x="630" y="92"/>
                    </a:lnTo>
                    <a:lnTo>
                      <a:pt x="638" y="86"/>
                    </a:lnTo>
                    <a:lnTo>
                      <a:pt x="639" y="75"/>
                    </a:lnTo>
                    <a:lnTo>
                      <a:pt x="639" y="63"/>
                    </a:lnTo>
                    <a:lnTo>
                      <a:pt x="639" y="52"/>
                    </a:lnTo>
                    <a:lnTo>
                      <a:pt x="655" y="35"/>
                    </a:lnTo>
                    <a:lnTo>
                      <a:pt x="665" y="35"/>
                    </a:lnTo>
                    <a:lnTo>
                      <a:pt x="675" y="40"/>
                    </a:lnTo>
                    <a:lnTo>
                      <a:pt x="686" y="46"/>
                    </a:lnTo>
                    <a:lnTo>
                      <a:pt x="697" y="40"/>
                    </a:lnTo>
                    <a:lnTo>
                      <a:pt x="704" y="32"/>
                    </a:lnTo>
                    <a:lnTo>
                      <a:pt x="713" y="32"/>
                    </a:lnTo>
                    <a:lnTo>
                      <a:pt x="726" y="23"/>
                    </a:lnTo>
                    <a:lnTo>
                      <a:pt x="737" y="17"/>
                    </a:lnTo>
                    <a:lnTo>
                      <a:pt x="750" y="8"/>
                    </a:lnTo>
                    <a:lnTo>
                      <a:pt x="756" y="3"/>
                    </a:lnTo>
                    <a:lnTo>
                      <a:pt x="770" y="0"/>
                    </a:lnTo>
                    <a:lnTo>
                      <a:pt x="778" y="5"/>
                    </a:lnTo>
                    <a:lnTo>
                      <a:pt x="790" y="12"/>
                    </a:lnTo>
                    <a:lnTo>
                      <a:pt x="801" y="8"/>
                    </a:lnTo>
                    <a:lnTo>
                      <a:pt x="811" y="8"/>
                    </a:lnTo>
                    <a:lnTo>
                      <a:pt x="826" y="23"/>
                    </a:lnTo>
                    <a:lnTo>
                      <a:pt x="835" y="32"/>
                    </a:lnTo>
                    <a:lnTo>
                      <a:pt x="844" y="83"/>
                    </a:lnTo>
                    <a:lnTo>
                      <a:pt x="851" y="88"/>
                    </a:lnTo>
                    <a:lnTo>
                      <a:pt x="858" y="97"/>
                    </a:lnTo>
                    <a:lnTo>
                      <a:pt x="869" y="100"/>
                    </a:lnTo>
                    <a:lnTo>
                      <a:pt x="883" y="115"/>
                    </a:lnTo>
                    <a:lnTo>
                      <a:pt x="883" y="130"/>
                    </a:lnTo>
                    <a:lnTo>
                      <a:pt x="883" y="137"/>
                    </a:lnTo>
                    <a:lnTo>
                      <a:pt x="878" y="146"/>
                    </a:lnTo>
                    <a:lnTo>
                      <a:pt x="869" y="155"/>
                    </a:lnTo>
                    <a:lnTo>
                      <a:pt x="869" y="166"/>
                    </a:lnTo>
                    <a:lnTo>
                      <a:pt x="786" y="166"/>
                    </a:lnTo>
                    <a:lnTo>
                      <a:pt x="790" y="182"/>
                    </a:lnTo>
                    <a:lnTo>
                      <a:pt x="775" y="182"/>
                    </a:lnTo>
                    <a:lnTo>
                      <a:pt x="775" y="208"/>
                    </a:lnTo>
                    <a:lnTo>
                      <a:pt x="761" y="208"/>
                    </a:lnTo>
                    <a:lnTo>
                      <a:pt x="761" y="222"/>
                    </a:lnTo>
                    <a:lnTo>
                      <a:pt x="733" y="222"/>
                    </a:lnTo>
                    <a:lnTo>
                      <a:pt x="733" y="237"/>
                    </a:lnTo>
                    <a:lnTo>
                      <a:pt x="719" y="237"/>
                    </a:lnTo>
                    <a:lnTo>
                      <a:pt x="719" y="257"/>
                    </a:lnTo>
                    <a:lnTo>
                      <a:pt x="719" y="292"/>
                    </a:lnTo>
                    <a:lnTo>
                      <a:pt x="719" y="315"/>
                    </a:lnTo>
                    <a:lnTo>
                      <a:pt x="706" y="315"/>
                    </a:lnTo>
                    <a:lnTo>
                      <a:pt x="708" y="342"/>
                    </a:lnTo>
                    <a:lnTo>
                      <a:pt x="697" y="342"/>
                    </a:lnTo>
                    <a:lnTo>
                      <a:pt x="695" y="362"/>
                    </a:lnTo>
                    <a:lnTo>
                      <a:pt x="681" y="367"/>
                    </a:lnTo>
                    <a:lnTo>
                      <a:pt x="681" y="382"/>
                    </a:lnTo>
                    <a:lnTo>
                      <a:pt x="666" y="382"/>
                    </a:lnTo>
                    <a:lnTo>
                      <a:pt x="666" y="435"/>
                    </a:lnTo>
                    <a:lnTo>
                      <a:pt x="653" y="435"/>
                    </a:lnTo>
                    <a:lnTo>
                      <a:pt x="653" y="471"/>
                    </a:lnTo>
                    <a:lnTo>
                      <a:pt x="639" y="471"/>
                    </a:lnTo>
                    <a:lnTo>
                      <a:pt x="639" y="485"/>
                    </a:lnTo>
                    <a:lnTo>
                      <a:pt x="599" y="485"/>
                    </a:lnTo>
                    <a:lnTo>
                      <a:pt x="599" y="499"/>
                    </a:lnTo>
                    <a:lnTo>
                      <a:pt x="585" y="499"/>
                    </a:lnTo>
                    <a:lnTo>
                      <a:pt x="585" y="511"/>
                    </a:lnTo>
                    <a:lnTo>
                      <a:pt x="570" y="511"/>
                    </a:lnTo>
                    <a:lnTo>
                      <a:pt x="570" y="524"/>
                    </a:lnTo>
                    <a:lnTo>
                      <a:pt x="558" y="524"/>
                    </a:lnTo>
                    <a:lnTo>
                      <a:pt x="558" y="537"/>
                    </a:lnTo>
                    <a:lnTo>
                      <a:pt x="543" y="537"/>
                    </a:lnTo>
                    <a:lnTo>
                      <a:pt x="543" y="549"/>
                    </a:lnTo>
                    <a:lnTo>
                      <a:pt x="530" y="549"/>
                    </a:lnTo>
                    <a:lnTo>
                      <a:pt x="530" y="564"/>
                    </a:lnTo>
                    <a:lnTo>
                      <a:pt x="518" y="564"/>
                    </a:lnTo>
                    <a:lnTo>
                      <a:pt x="518" y="644"/>
                    </a:lnTo>
                    <a:lnTo>
                      <a:pt x="496" y="644"/>
                    </a:lnTo>
                    <a:lnTo>
                      <a:pt x="476" y="644"/>
                    </a:lnTo>
                    <a:lnTo>
                      <a:pt x="291" y="649"/>
                    </a:lnTo>
                    <a:lnTo>
                      <a:pt x="291" y="672"/>
                    </a:lnTo>
                    <a:lnTo>
                      <a:pt x="278" y="672"/>
                    </a:lnTo>
                    <a:lnTo>
                      <a:pt x="278" y="689"/>
                    </a:lnTo>
                    <a:lnTo>
                      <a:pt x="263" y="689"/>
                    </a:lnTo>
                    <a:lnTo>
                      <a:pt x="263" y="714"/>
                    </a:lnTo>
                    <a:lnTo>
                      <a:pt x="251" y="714"/>
                    </a:lnTo>
                    <a:lnTo>
                      <a:pt x="251" y="729"/>
                    </a:lnTo>
                    <a:lnTo>
                      <a:pt x="235" y="729"/>
                    </a:lnTo>
                    <a:lnTo>
                      <a:pt x="235" y="739"/>
                    </a:lnTo>
                    <a:lnTo>
                      <a:pt x="222" y="739"/>
                    </a:lnTo>
                    <a:lnTo>
                      <a:pt x="222" y="754"/>
                    </a:lnTo>
                    <a:lnTo>
                      <a:pt x="211" y="754"/>
                    </a:lnTo>
                    <a:lnTo>
                      <a:pt x="208" y="846"/>
                    </a:lnTo>
                    <a:lnTo>
                      <a:pt x="197" y="838"/>
                    </a:lnTo>
                    <a:lnTo>
                      <a:pt x="170" y="843"/>
                    </a:lnTo>
                    <a:lnTo>
                      <a:pt x="158" y="836"/>
                    </a:lnTo>
                    <a:lnTo>
                      <a:pt x="153" y="827"/>
                    </a:lnTo>
                    <a:lnTo>
                      <a:pt x="148" y="819"/>
                    </a:lnTo>
                    <a:lnTo>
                      <a:pt x="148" y="807"/>
                    </a:lnTo>
                    <a:lnTo>
                      <a:pt x="150" y="801"/>
                    </a:lnTo>
                    <a:lnTo>
                      <a:pt x="153" y="794"/>
                    </a:lnTo>
                    <a:lnTo>
                      <a:pt x="155" y="771"/>
                    </a:lnTo>
                    <a:lnTo>
                      <a:pt x="155" y="759"/>
                    </a:lnTo>
                    <a:lnTo>
                      <a:pt x="155" y="749"/>
                    </a:lnTo>
                    <a:lnTo>
                      <a:pt x="155" y="738"/>
                    </a:lnTo>
                    <a:lnTo>
                      <a:pt x="148" y="734"/>
                    </a:lnTo>
                    <a:lnTo>
                      <a:pt x="142" y="729"/>
                    </a:lnTo>
                    <a:lnTo>
                      <a:pt x="131" y="718"/>
                    </a:lnTo>
                    <a:lnTo>
                      <a:pt x="122" y="714"/>
                    </a:lnTo>
                    <a:lnTo>
                      <a:pt x="98" y="712"/>
                    </a:lnTo>
                    <a:lnTo>
                      <a:pt x="77" y="705"/>
                    </a:lnTo>
                    <a:lnTo>
                      <a:pt x="63" y="704"/>
                    </a:lnTo>
                    <a:lnTo>
                      <a:pt x="52" y="704"/>
                    </a:lnTo>
                    <a:lnTo>
                      <a:pt x="43" y="699"/>
                    </a:lnTo>
                    <a:lnTo>
                      <a:pt x="21" y="689"/>
                    </a:lnTo>
                    <a:lnTo>
                      <a:pt x="17" y="679"/>
                    </a:lnTo>
                    <a:lnTo>
                      <a:pt x="13" y="671"/>
                    </a:lnTo>
                    <a:lnTo>
                      <a:pt x="10" y="658"/>
                    </a:lnTo>
                    <a:lnTo>
                      <a:pt x="6" y="652"/>
                    </a:lnTo>
                    <a:lnTo>
                      <a:pt x="3" y="644"/>
                    </a:lnTo>
                    <a:lnTo>
                      <a:pt x="0" y="634"/>
                    </a:lnTo>
                    <a:lnTo>
                      <a:pt x="1" y="624"/>
                    </a:lnTo>
                    <a:lnTo>
                      <a:pt x="8" y="579"/>
                    </a:lnTo>
                    <a:lnTo>
                      <a:pt x="18" y="554"/>
                    </a:lnTo>
                    <a:lnTo>
                      <a:pt x="28" y="549"/>
                    </a:lnTo>
                    <a:lnTo>
                      <a:pt x="40" y="537"/>
                    </a:lnTo>
                    <a:lnTo>
                      <a:pt x="43" y="525"/>
                    </a:lnTo>
                    <a:lnTo>
                      <a:pt x="52" y="512"/>
                    </a:lnTo>
                    <a:lnTo>
                      <a:pt x="55" y="505"/>
                    </a:lnTo>
                    <a:lnTo>
                      <a:pt x="52" y="494"/>
                    </a:lnTo>
                    <a:lnTo>
                      <a:pt x="52" y="484"/>
                    </a:lnTo>
                    <a:lnTo>
                      <a:pt x="52" y="471"/>
                    </a:lnTo>
                    <a:lnTo>
                      <a:pt x="57" y="464"/>
                    </a:lnTo>
                    <a:lnTo>
                      <a:pt x="63" y="452"/>
                    </a:lnTo>
                    <a:lnTo>
                      <a:pt x="68" y="445"/>
                    </a:lnTo>
                    <a:lnTo>
                      <a:pt x="75" y="437"/>
                    </a:lnTo>
                    <a:lnTo>
                      <a:pt x="77" y="427"/>
                    </a:lnTo>
                    <a:lnTo>
                      <a:pt x="68" y="407"/>
                    </a:lnTo>
                    <a:lnTo>
                      <a:pt x="63" y="399"/>
                    </a:lnTo>
                    <a:lnTo>
                      <a:pt x="63" y="387"/>
                    </a:lnTo>
                    <a:lnTo>
                      <a:pt x="66" y="375"/>
                    </a:lnTo>
                    <a:lnTo>
                      <a:pt x="73" y="367"/>
                    </a:lnTo>
                    <a:lnTo>
                      <a:pt x="80" y="362"/>
                    </a:lnTo>
                    <a:lnTo>
                      <a:pt x="126" y="345"/>
                    </a:lnTo>
                    <a:lnTo>
                      <a:pt x="138" y="353"/>
                    </a:lnTo>
                    <a:lnTo>
                      <a:pt x="150" y="355"/>
                    </a:lnTo>
                    <a:lnTo>
                      <a:pt x="193" y="342"/>
                    </a:lnTo>
                    <a:lnTo>
                      <a:pt x="211" y="342"/>
                    </a:lnTo>
                    <a:lnTo>
                      <a:pt x="213" y="329"/>
                    </a:lnTo>
                    <a:lnTo>
                      <a:pt x="220" y="320"/>
                    </a:lnTo>
                    <a:lnTo>
                      <a:pt x="222" y="313"/>
                    </a:lnTo>
                    <a:lnTo>
                      <a:pt x="228" y="300"/>
                    </a:lnTo>
                    <a:lnTo>
                      <a:pt x="231" y="290"/>
                    </a:lnTo>
                    <a:lnTo>
                      <a:pt x="233" y="280"/>
                    </a:lnTo>
                    <a:lnTo>
                      <a:pt x="253" y="272"/>
                    </a:lnTo>
                    <a:lnTo>
                      <a:pt x="260" y="265"/>
                    </a:lnTo>
                    <a:lnTo>
                      <a:pt x="263" y="248"/>
                    </a:lnTo>
                    <a:lnTo>
                      <a:pt x="260" y="232"/>
                    </a:lnTo>
                    <a:lnTo>
                      <a:pt x="265" y="225"/>
                    </a:lnTo>
                    <a:lnTo>
                      <a:pt x="273" y="219"/>
                    </a:lnTo>
                    <a:lnTo>
                      <a:pt x="278" y="213"/>
                    </a:lnTo>
                    <a:lnTo>
                      <a:pt x="288" y="205"/>
                    </a:lnTo>
                    <a:lnTo>
                      <a:pt x="293" y="195"/>
                    </a:lnTo>
                    <a:lnTo>
                      <a:pt x="293" y="188"/>
                    </a:lnTo>
                    <a:lnTo>
                      <a:pt x="288" y="179"/>
                    </a:lnTo>
                    <a:lnTo>
                      <a:pt x="280" y="170"/>
                    </a:lnTo>
                    <a:lnTo>
                      <a:pt x="280" y="162"/>
                    </a:lnTo>
                    <a:lnTo>
                      <a:pt x="283" y="150"/>
                    </a:lnTo>
                    <a:lnTo>
                      <a:pt x="289" y="140"/>
                    </a:lnTo>
                    <a:lnTo>
                      <a:pt x="289" y="132"/>
                    </a:lnTo>
                    <a:lnTo>
                      <a:pt x="278" y="112"/>
                    </a:lnTo>
                    <a:lnTo>
                      <a:pt x="273" y="100"/>
                    </a:lnTo>
                    <a:lnTo>
                      <a:pt x="276" y="92"/>
                    </a:lnTo>
                    <a:lnTo>
                      <a:pt x="288" y="86"/>
                    </a:lnTo>
                    <a:lnTo>
                      <a:pt x="298" y="77"/>
                    </a:lnTo>
                    <a:lnTo>
                      <a:pt x="307" y="72"/>
                    </a:lnTo>
                    <a:lnTo>
                      <a:pt x="320" y="68"/>
                    </a:lnTo>
                    <a:lnTo>
                      <a:pt x="341" y="63"/>
                    </a:lnTo>
                    <a:lnTo>
                      <a:pt x="348" y="57"/>
                    </a:lnTo>
                    <a:lnTo>
                      <a:pt x="351" y="50"/>
                    </a:lnTo>
                    <a:lnTo>
                      <a:pt x="363" y="50"/>
                    </a:lnTo>
                    <a:lnTo>
                      <a:pt x="373" y="52"/>
                    </a:lnTo>
                    <a:lnTo>
                      <a:pt x="380" y="63"/>
                    </a:lnTo>
                    <a:lnTo>
                      <a:pt x="388" y="68"/>
                    </a:lnTo>
                    <a:lnTo>
                      <a:pt x="400" y="63"/>
                    </a:lnTo>
                    <a:lnTo>
                      <a:pt x="407" y="57"/>
                    </a:lnTo>
                    <a:lnTo>
                      <a:pt x="418" y="72"/>
                    </a:lnTo>
                    <a:lnTo>
                      <a:pt x="414" y="88"/>
                    </a:lnTo>
                    <a:lnTo>
                      <a:pt x="405" y="106"/>
                    </a:lnTo>
                    <a:lnTo>
                      <a:pt x="405" y="117"/>
                    </a:lnTo>
                    <a:lnTo>
                      <a:pt x="420" y="132"/>
                    </a:lnTo>
                    <a:lnTo>
                      <a:pt x="427" y="137"/>
                    </a:lnTo>
                    <a:lnTo>
                      <a:pt x="443" y="145"/>
                    </a:lnTo>
                    <a:lnTo>
                      <a:pt x="450" y="145"/>
                    </a:lnTo>
                    <a:lnTo>
                      <a:pt x="460" y="132"/>
                    </a:lnTo>
                    <a:lnTo>
                      <a:pt x="465" y="125"/>
                    </a:lnTo>
                    <a:lnTo>
                      <a:pt x="470" y="117"/>
                    </a:lnTo>
                    <a:lnTo>
                      <a:pt x="481" y="112"/>
                    </a:lnTo>
                    <a:lnTo>
                      <a:pt x="488" y="106"/>
                    </a:lnTo>
                    <a:lnTo>
                      <a:pt x="501" y="92"/>
                    </a:lnTo>
                    <a:lnTo>
                      <a:pt x="510" y="88"/>
                    </a:lnTo>
                    <a:lnTo>
                      <a:pt x="518" y="77"/>
                    </a:lnTo>
                    <a:lnTo>
                      <a:pt x="523" y="68"/>
                    </a:lnTo>
                    <a:lnTo>
                      <a:pt x="534" y="68"/>
                    </a:lnTo>
                    <a:lnTo>
                      <a:pt x="543" y="68"/>
                    </a:lnTo>
                    <a:lnTo>
                      <a:pt x="550" y="68"/>
                    </a:lnTo>
                    <a:lnTo>
                      <a:pt x="561" y="68"/>
                    </a:lnTo>
                    <a:lnTo>
                      <a:pt x="570" y="72"/>
                    </a:lnTo>
                    <a:lnTo>
                      <a:pt x="578" y="80"/>
                    </a:lnTo>
                    <a:lnTo>
                      <a:pt x="583" y="86"/>
                    </a:lnTo>
                    <a:lnTo>
                      <a:pt x="592" y="92"/>
                    </a:lnTo>
                    <a:lnTo>
                      <a:pt x="608" y="88"/>
                    </a:lnTo>
                    <a:lnTo>
                      <a:pt x="619" y="88"/>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3" name="Freeform 14"/>
              <p:cNvSpPr>
                <a:spLocks/>
              </p:cNvSpPr>
              <p:nvPr/>
            </p:nvSpPr>
            <p:spPr bwMode="auto">
              <a:xfrm>
                <a:off x="5070703" y="2183798"/>
                <a:ext cx="425670" cy="949194"/>
              </a:xfrm>
              <a:custGeom>
                <a:avLst/>
                <a:gdLst/>
                <a:ahLst/>
                <a:cxnLst>
                  <a:cxn ang="0">
                    <a:pos x="490" y="299"/>
                  </a:cxn>
                  <a:cxn ang="0">
                    <a:pos x="481" y="267"/>
                  </a:cxn>
                  <a:cxn ang="0">
                    <a:pos x="474" y="240"/>
                  </a:cxn>
                  <a:cxn ang="0">
                    <a:pos x="476" y="220"/>
                  </a:cxn>
                  <a:cxn ang="0">
                    <a:pos x="474" y="197"/>
                  </a:cxn>
                  <a:cxn ang="0">
                    <a:pos x="458" y="186"/>
                  </a:cxn>
                  <a:cxn ang="0">
                    <a:pos x="446" y="159"/>
                  </a:cxn>
                  <a:cxn ang="0">
                    <a:pos x="423" y="126"/>
                  </a:cxn>
                  <a:cxn ang="0">
                    <a:pos x="413" y="97"/>
                  </a:cxn>
                  <a:cxn ang="0">
                    <a:pos x="419" y="70"/>
                  </a:cxn>
                  <a:cxn ang="0">
                    <a:pos x="413" y="26"/>
                  </a:cxn>
                  <a:cxn ang="0">
                    <a:pos x="413" y="6"/>
                  </a:cxn>
                  <a:cxn ang="0">
                    <a:pos x="325" y="1"/>
                  </a:cxn>
                  <a:cxn ang="0">
                    <a:pos x="21" y="319"/>
                  </a:cxn>
                  <a:cxn ang="0">
                    <a:pos x="21" y="477"/>
                  </a:cxn>
                  <a:cxn ang="0">
                    <a:pos x="41" y="954"/>
                  </a:cxn>
                  <a:cxn ang="0">
                    <a:pos x="53" y="979"/>
                  </a:cxn>
                  <a:cxn ang="0">
                    <a:pos x="83" y="985"/>
                  </a:cxn>
                  <a:cxn ang="0">
                    <a:pos x="112" y="994"/>
                  </a:cxn>
                  <a:cxn ang="0">
                    <a:pos x="125" y="963"/>
                  </a:cxn>
                  <a:cxn ang="0">
                    <a:pos x="155" y="966"/>
                  </a:cxn>
                  <a:cxn ang="0">
                    <a:pos x="185" y="966"/>
                  </a:cxn>
                  <a:cxn ang="0">
                    <a:pos x="210" y="965"/>
                  </a:cxn>
                  <a:cxn ang="0">
                    <a:pos x="235" y="994"/>
                  </a:cxn>
                  <a:cxn ang="0">
                    <a:pos x="243" y="1014"/>
                  </a:cxn>
                  <a:cxn ang="0">
                    <a:pos x="288" y="1014"/>
                  </a:cxn>
                  <a:cxn ang="0">
                    <a:pos x="303" y="1043"/>
                  </a:cxn>
                  <a:cxn ang="0">
                    <a:pos x="353" y="1041"/>
                  </a:cxn>
                  <a:cxn ang="0">
                    <a:pos x="359" y="1005"/>
                  </a:cxn>
                  <a:cxn ang="0">
                    <a:pos x="358" y="971"/>
                  </a:cxn>
                  <a:cxn ang="0">
                    <a:pos x="353" y="941"/>
                  </a:cxn>
                  <a:cxn ang="0">
                    <a:pos x="341" y="906"/>
                  </a:cxn>
                  <a:cxn ang="0">
                    <a:pos x="348" y="854"/>
                  </a:cxn>
                  <a:cxn ang="0">
                    <a:pos x="399" y="861"/>
                  </a:cxn>
                  <a:cxn ang="0">
                    <a:pos x="423" y="845"/>
                  </a:cxn>
                  <a:cxn ang="0">
                    <a:pos x="428" y="818"/>
                  </a:cxn>
                  <a:cxn ang="0">
                    <a:pos x="412" y="789"/>
                  </a:cxn>
                  <a:cxn ang="0">
                    <a:pos x="434" y="774"/>
                  </a:cxn>
                  <a:cxn ang="0">
                    <a:pos x="452" y="747"/>
                  </a:cxn>
                  <a:cxn ang="0">
                    <a:pos x="454" y="714"/>
                  </a:cxn>
                  <a:cxn ang="0">
                    <a:pos x="485" y="656"/>
                  </a:cxn>
                  <a:cxn ang="0">
                    <a:pos x="468" y="626"/>
                  </a:cxn>
                  <a:cxn ang="0">
                    <a:pos x="456" y="596"/>
                  </a:cxn>
                  <a:cxn ang="0">
                    <a:pos x="446" y="554"/>
                  </a:cxn>
                  <a:cxn ang="0">
                    <a:pos x="436" y="519"/>
                  </a:cxn>
                  <a:cxn ang="0">
                    <a:pos x="428" y="491"/>
                  </a:cxn>
                  <a:cxn ang="0">
                    <a:pos x="445" y="464"/>
                  </a:cxn>
                  <a:cxn ang="0">
                    <a:pos x="458" y="427"/>
                  </a:cxn>
                  <a:cxn ang="0">
                    <a:pos x="470" y="409"/>
                  </a:cxn>
                  <a:cxn ang="0">
                    <a:pos x="476" y="375"/>
                  </a:cxn>
                  <a:cxn ang="0">
                    <a:pos x="479" y="342"/>
                  </a:cxn>
                  <a:cxn ang="0">
                    <a:pos x="493" y="319"/>
                  </a:cxn>
                </a:cxnLst>
                <a:rect l="0" t="0" r="r" b="b"/>
                <a:pathLst>
                  <a:path w="494" h="1054">
                    <a:moveTo>
                      <a:pt x="493" y="319"/>
                    </a:moveTo>
                    <a:lnTo>
                      <a:pt x="493" y="310"/>
                    </a:lnTo>
                    <a:lnTo>
                      <a:pt x="490" y="299"/>
                    </a:lnTo>
                    <a:lnTo>
                      <a:pt x="488" y="290"/>
                    </a:lnTo>
                    <a:lnTo>
                      <a:pt x="486" y="280"/>
                    </a:lnTo>
                    <a:lnTo>
                      <a:pt x="481" y="267"/>
                    </a:lnTo>
                    <a:lnTo>
                      <a:pt x="481" y="262"/>
                    </a:lnTo>
                    <a:lnTo>
                      <a:pt x="481" y="250"/>
                    </a:lnTo>
                    <a:lnTo>
                      <a:pt x="474" y="240"/>
                    </a:lnTo>
                    <a:lnTo>
                      <a:pt x="481" y="232"/>
                    </a:lnTo>
                    <a:lnTo>
                      <a:pt x="474" y="230"/>
                    </a:lnTo>
                    <a:lnTo>
                      <a:pt x="476" y="220"/>
                    </a:lnTo>
                    <a:lnTo>
                      <a:pt x="470" y="215"/>
                    </a:lnTo>
                    <a:lnTo>
                      <a:pt x="470" y="205"/>
                    </a:lnTo>
                    <a:lnTo>
                      <a:pt x="474" y="197"/>
                    </a:lnTo>
                    <a:lnTo>
                      <a:pt x="470" y="188"/>
                    </a:lnTo>
                    <a:lnTo>
                      <a:pt x="461" y="195"/>
                    </a:lnTo>
                    <a:lnTo>
                      <a:pt x="458" y="186"/>
                    </a:lnTo>
                    <a:lnTo>
                      <a:pt x="452" y="179"/>
                    </a:lnTo>
                    <a:lnTo>
                      <a:pt x="452" y="168"/>
                    </a:lnTo>
                    <a:lnTo>
                      <a:pt x="446" y="159"/>
                    </a:lnTo>
                    <a:lnTo>
                      <a:pt x="445" y="152"/>
                    </a:lnTo>
                    <a:lnTo>
                      <a:pt x="428" y="139"/>
                    </a:lnTo>
                    <a:lnTo>
                      <a:pt x="423" y="126"/>
                    </a:lnTo>
                    <a:lnTo>
                      <a:pt x="423" y="113"/>
                    </a:lnTo>
                    <a:lnTo>
                      <a:pt x="413" y="108"/>
                    </a:lnTo>
                    <a:lnTo>
                      <a:pt x="413" y="97"/>
                    </a:lnTo>
                    <a:lnTo>
                      <a:pt x="418" y="88"/>
                    </a:lnTo>
                    <a:lnTo>
                      <a:pt x="423" y="79"/>
                    </a:lnTo>
                    <a:lnTo>
                      <a:pt x="419" y="70"/>
                    </a:lnTo>
                    <a:lnTo>
                      <a:pt x="412" y="59"/>
                    </a:lnTo>
                    <a:lnTo>
                      <a:pt x="408" y="50"/>
                    </a:lnTo>
                    <a:lnTo>
                      <a:pt x="413" y="26"/>
                    </a:lnTo>
                    <a:lnTo>
                      <a:pt x="405" y="25"/>
                    </a:lnTo>
                    <a:lnTo>
                      <a:pt x="408" y="15"/>
                    </a:lnTo>
                    <a:lnTo>
                      <a:pt x="413" y="6"/>
                    </a:lnTo>
                    <a:lnTo>
                      <a:pt x="408" y="0"/>
                    </a:lnTo>
                    <a:lnTo>
                      <a:pt x="421" y="0"/>
                    </a:lnTo>
                    <a:lnTo>
                      <a:pt x="325" y="1"/>
                    </a:lnTo>
                    <a:lnTo>
                      <a:pt x="13" y="6"/>
                    </a:lnTo>
                    <a:lnTo>
                      <a:pt x="15" y="162"/>
                    </a:lnTo>
                    <a:lnTo>
                      <a:pt x="21" y="319"/>
                    </a:lnTo>
                    <a:lnTo>
                      <a:pt x="0" y="319"/>
                    </a:lnTo>
                    <a:lnTo>
                      <a:pt x="3" y="477"/>
                    </a:lnTo>
                    <a:lnTo>
                      <a:pt x="21" y="477"/>
                    </a:lnTo>
                    <a:lnTo>
                      <a:pt x="26" y="943"/>
                    </a:lnTo>
                    <a:lnTo>
                      <a:pt x="32" y="946"/>
                    </a:lnTo>
                    <a:lnTo>
                      <a:pt x="41" y="954"/>
                    </a:lnTo>
                    <a:lnTo>
                      <a:pt x="41" y="965"/>
                    </a:lnTo>
                    <a:lnTo>
                      <a:pt x="46" y="972"/>
                    </a:lnTo>
                    <a:lnTo>
                      <a:pt x="53" y="979"/>
                    </a:lnTo>
                    <a:lnTo>
                      <a:pt x="63" y="983"/>
                    </a:lnTo>
                    <a:lnTo>
                      <a:pt x="73" y="983"/>
                    </a:lnTo>
                    <a:lnTo>
                      <a:pt x="83" y="985"/>
                    </a:lnTo>
                    <a:lnTo>
                      <a:pt x="93" y="990"/>
                    </a:lnTo>
                    <a:lnTo>
                      <a:pt x="103" y="994"/>
                    </a:lnTo>
                    <a:lnTo>
                      <a:pt x="112" y="994"/>
                    </a:lnTo>
                    <a:lnTo>
                      <a:pt x="121" y="990"/>
                    </a:lnTo>
                    <a:lnTo>
                      <a:pt x="121" y="979"/>
                    </a:lnTo>
                    <a:lnTo>
                      <a:pt x="125" y="963"/>
                    </a:lnTo>
                    <a:lnTo>
                      <a:pt x="132" y="956"/>
                    </a:lnTo>
                    <a:lnTo>
                      <a:pt x="139" y="956"/>
                    </a:lnTo>
                    <a:lnTo>
                      <a:pt x="155" y="966"/>
                    </a:lnTo>
                    <a:lnTo>
                      <a:pt x="165" y="971"/>
                    </a:lnTo>
                    <a:lnTo>
                      <a:pt x="172" y="966"/>
                    </a:lnTo>
                    <a:lnTo>
                      <a:pt x="185" y="966"/>
                    </a:lnTo>
                    <a:lnTo>
                      <a:pt x="195" y="966"/>
                    </a:lnTo>
                    <a:lnTo>
                      <a:pt x="203" y="965"/>
                    </a:lnTo>
                    <a:lnTo>
                      <a:pt x="210" y="965"/>
                    </a:lnTo>
                    <a:lnTo>
                      <a:pt x="235" y="972"/>
                    </a:lnTo>
                    <a:lnTo>
                      <a:pt x="238" y="983"/>
                    </a:lnTo>
                    <a:lnTo>
                      <a:pt x="235" y="994"/>
                    </a:lnTo>
                    <a:lnTo>
                      <a:pt x="232" y="1003"/>
                    </a:lnTo>
                    <a:lnTo>
                      <a:pt x="235" y="1012"/>
                    </a:lnTo>
                    <a:lnTo>
                      <a:pt x="243" y="1014"/>
                    </a:lnTo>
                    <a:lnTo>
                      <a:pt x="259" y="1014"/>
                    </a:lnTo>
                    <a:lnTo>
                      <a:pt x="283" y="1008"/>
                    </a:lnTo>
                    <a:lnTo>
                      <a:pt x="288" y="1014"/>
                    </a:lnTo>
                    <a:lnTo>
                      <a:pt x="288" y="1025"/>
                    </a:lnTo>
                    <a:lnTo>
                      <a:pt x="293" y="1038"/>
                    </a:lnTo>
                    <a:lnTo>
                      <a:pt x="303" y="1043"/>
                    </a:lnTo>
                    <a:lnTo>
                      <a:pt x="339" y="1053"/>
                    </a:lnTo>
                    <a:lnTo>
                      <a:pt x="348" y="1048"/>
                    </a:lnTo>
                    <a:lnTo>
                      <a:pt x="353" y="1041"/>
                    </a:lnTo>
                    <a:lnTo>
                      <a:pt x="358" y="1028"/>
                    </a:lnTo>
                    <a:lnTo>
                      <a:pt x="359" y="1018"/>
                    </a:lnTo>
                    <a:lnTo>
                      <a:pt x="359" y="1005"/>
                    </a:lnTo>
                    <a:lnTo>
                      <a:pt x="363" y="994"/>
                    </a:lnTo>
                    <a:lnTo>
                      <a:pt x="363" y="983"/>
                    </a:lnTo>
                    <a:lnTo>
                      <a:pt x="358" y="971"/>
                    </a:lnTo>
                    <a:lnTo>
                      <a:pt x="352" y="965"/>
                    </a:lnTo>
                    <a:lnTo>
                      <a:pt x="352" y="954"/>
                    </a:lnTo>
                    <a:lnTo>
                      <a:pt x="353" y="941"/>
                    </a:lnTo>
                    <a:lnTo>
                      <a:pt x="358" y="926"/>
                    </a:lnTo>
                    <a:lnTo>
                      <a:pt x="348" y="918"/>
                    </a:lnTo>
                    <a:lnTo>
                      <a:pt x="341" y="906"/>
                    </a:lnTo>
                    <a:lnTo>
                      <a:pt x="338" y="901"/>
                    </a:lnTo>
                    <a:lnTo>
                      <a:pt x="323" y="872"/>
                    </a:lnTo>
                    <a:lnTo>
                      <a:pt x="348" y="854"/>
                    </a:lnTo>
                    <a:lnTo>
                      <a:pt x="358" y="854"/>
                    </a:lnTo>
                    <a:lnTo>
                      <a:pt x="378" y="861"/>
                    </a:lnTo>
                    <a:lnTo>
                      <a:pt x="399" y="861"/>
                    </a:lnTo>
                    <a:lnTo>
                      <a:pt x="405" y="854"/>
                    </a:lnTo>
                    <a:lnTo>
                      <a:pt x="413" y="845"/>
                    </a:lnTo>
                    <a:lnTo>
                      <a:pt x="423" y="845"/>
                    </a:lnTo>
                    <a:lnTo>
                      <a:pt x="428" y="839"/>
                    </a:lnTo>
                    <a:lnTo>
                      <a:pt x="428" y="829"/>
                    </a:lnTo>
                    <a:lnTo>
                      <a:pt x="428" y="818"/>
                    </a:lnTo>
                    <a:lnTo>
                      <a:pt x="423" y="803"/>
                    </a:lnTo>
                    <a:lnTo>
                      <a:pt x="413" y="796"/>
                    </a:lnTo>
                    <a:lnTo>
                      <a:pt x="412" y="789"/>
                    </a:lnTo>
                    <a:lnTo>
                      <a:pt x="418" y="776"/>
                    </a:lnTo>
                    <a:lnTo>
                      <a:pt x="426" y="776"/>
                    </a:lnTo>
                    <a:lnTo>
                      <a:pt x="434" y="774"/>
                    </a:lnTo>
                    <a:lnTo>
                      <a:pt x="446" y="767"/>
                    </a:lnTo>
                    <a:lnTo>
                      <a:pt x="452" y="759"/>
                    </a:lnTo>
                    <a:lnTo>
                      <a:pt x="452" y="747"/>
                    </a:lnTo>
                    <a:lnTo>
                      <a:pt x="450" y="736"/>
                    </a:lnTo>
                    <a:lnTo>
                      <a:pt x="450" y="726"/>
                    </a:lnTo>
                    <a:lnTo>
                      <a:pt x="454" y="714"/>
                    </a:lnTo>
                    <a:lnTo>
                      <a:pt x="450" y="706"/>
                    </a:lnTo>
                    <a:lnTo>
                      <a:pt x="476" y="674"/>
                    </a:lnTo>
                    <a:lnTo>
                      <a:pt x="485" y="656"/>
                    </a:lnTo>
                    <a:lnTo>
                      <a:pt x="476" y="647"/>
                    </a:lnTo>
                    <a:lnTo>
                      <a:pt x="474" y="636"/>
                    </a:lnTo>
                    <a:lnTo>
                      <a:pt x="468" y="626"/>
                    </a:lnTo>
                    <a:lnTo>
                      <a:pt x="461" y="616"/>
                    </a:lnTo>
                    <a:lnTo>
                      <a:pt x="458" y="609"/>
                    </a:lnTo>
                    <a:lnTo>
                      <a:pt x="456" y="596"/>
                    </a:lnTo>
                    <a:lnTo>
                      <a:pt x="454" y="587"/>
                    </a:lnTo>
                    <a:lnTo>
                      <a:pt x="452" y="562"/>
                    </a:lnTo>
                    <a:lnTo>
                      <a:pt x="446" y="554"/>
                    </a:lnTo>
                    <a:lnTo>
                      <a:pt x="445" y="542"/>
                    </a:lnTo>
                    <a:lnTo>
                      <a:pt x="436" y="531"/>
                    </a:lnTo>
                    <a:lnTo>
                      <a:pt x="436" y="519"/>
                    </a:lnTo>
                    <a:lnTo>
                      <a:pt x="436" y="507"/>
                    </a:lnTo>
                    <a:lnTo>
                      <a:pt x="434" y="497"/>
                    </a:lnTo>
                    <a:lnTo>
                      <a:pt x="428" y="491"/>
                    </a:lnTo>
                    <a:lnTo>
                      <a:pt x="428" y="479"/>
                    </a:lnTo>
                    <a:lnTo>
                      <a:pt x="436" y="469"/>
                    </a:lnTo>
                    <a:lnTo>
                      <a:pt x="445" y="464"/>
                    </a:lnTo>
                    <a:lnTo>
                      <a:pt x="446" y="447"/>
                    </a:lnTo>
                    <a:lnTo>
                      <a:pt x="450" y="435"/>
                    </a:lnTo>
                    <a:lnTo>
                      <a:pt x="458" y="427"/>
                    </a:lnTo>
                    <a:lnTo>
                      <a:pt x="466" y="427"/>
                    </a:lnTo>
                    <a:lnTo>
                      <a:pt x="474" y="420"/>
                    </a:lnTo>
                    <a:lnTo>
                      <a:pt x="470" y="409"/>
                    </a:lnTo>
                    <a:lnTo>
                      <a:pt x="474" y="397"/>
                    </a:lnTo>
                    <a:lnTo>
                      <a:pt x="474" y="385"/>
                    </a:lnTo>
                    <a:lnTo>
                      <a:pt x="476" y="375"/>
                    </a:lnTo>
                    <a:lnTo>
                      <a:pt x="479" y="362"/>
                    </a:lnTo>
                    <a:lnTo>
                      <a:pt x="476" y="353"/>
                    </a:lnTo>
                    <a:lnTo>
                      <a:pt x="479" y="342"/>
                    </a:lnTo>
                    <a:lnTo>
                      <a:pt x="485" y="333"/>
                    </a:lnTo>
                    <a:lnTo>
                      <a:pt x="486" y="322"/>
                    </a:lnTo>
                    <a:lnTo>
                      <a:pt x="493" y="319"/>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4" name="Freeform 15"/>
              <p:cNvSpPr>
                <a:spLocks/>
              </p:cNvSpPr>
              <p:nvPr/>
            </p:nvSpPr>
            <p:spPr bwMode="auto">
              <a:xfrm>
                <a:off x="4772562" y="4018247"/>
                <a:ext cx="726396" cy="456586"/>
              </a:xfrm>
              <a:custGeom>
                <a:avLst/>
                <a:gdLst/>
                <a:ahLst/>
                <a:cxnLst>
                  <a:cxn ang="0">
                    <a:pos x="555" y="266"/>
                  </a:cxn>
                  <a:cxn ang="0">
                    <a:pos x="552" y="286"/>
                  </a:cxn>
                  <a:cxn ang="0">
                    <a:pos x="543" y="306"/>
                  </a:cxn>
                  <a:cxn ang="0">
                    <a:pos x="528" y="326"/>
                  </a:cxn>
                  <a:cxn ang="0">
                    <a:pos x="513" y="346"/>
                  </a:cxn>
                  <a:cxn ang="0">
                    <a:pos x="485" y="349"/>
                  </a:cxn>
                  <a:cxn ang="0">
                    <a:pos x="472" y="378"/>
                  </a:cxn>
                  <a:cxn ang="0">
                    <a:pos x="468" y="398"/>
                  </a:cxn>
                  <a:cxn ang="0">
                    <a:pos x="460" y="413"/>
                  </a:cxn>
                  <a:cxn ang="0">
                    <a:pos x="443" y="413"/>
                  </a:cxn>
                  <a:cxn ang="0">
                    <a:pos x="427" y="427"/>
                  </a:cxn>
                  <a:cxn ang="0">
                    <a:pos x="413" y="441"/>
                  </a:cxn>
                  <a:cxn ang="0">
                    <a:pos x="352" y="459"/>
                  </a:cxn>
                  <a:cxn ang="0">
                    <a:pos x="325" y="467"/>
                  </a:cxn>
                  <a:cxn ang="0">
                    <a:pos x="303" y="479"/>
                  </a:cxn>
                  <a:cxn ang="0">
                    <a:pos x="290" y="494"/>
                  </a:cxn>
                  <a:cxn ang="0">
                    <a:pos x="228" y="476"/>
                  </a:cxn>
                  <a:cxn ang="0">
                    <a:pos x="199" y="472"/>
                  </a:cxn>
                  <a:cxn ang="0">
                    <a:pos x="172" y="463"/>
                  </a:cxn>
                  <a:cxn ang="0">
                    <a:pos x="139" y="438"/>
                  </a:cxn>
                  <a:cxn ang="0">
                    <a:pos x="133" y="418"/>
                  </a:cxn>
                  <a:cxn ang="0">
                    <a:pos x="141" y="389"/>
                  </a:cxn>
                  <a:cxn ang="0">
                    <a:pos x="133" y="363"/>
                  </a:cxn>
                  <a:cxn ang="0">
                    <a:pos x="130" y="336"/>
                  </a:cxn>
                  <a:cxn ang="0">
                    <a:pos x="130" y="313"/>
                  </a:cxn>
                  <a:cxn ang="0">
                    <a:pos x="133" y="281"/>
                  </a:cxn>
                  <a:cxn ang="0">
                    <a:pos x="130" y="256"/>
                  </a:cxn>
                  <a:cxn ang="0">
                    <a:pos x="133" y="236"/>
                  </a:cxn>
                  <a:cxn ang="0">
                    <a:pos x="125" y="211"/>
                  </a:cxn>
                  <a:cxn ang="0">
                    <a:pos x="85" y="171"/>
                  </a:cxn>
                  <a:cxn ang="0">
                    <a:pos x="63" y="160"/>
                  </a:cxn>
                  <a:cxn ang="0">
                    <a:pos x="33" y="124"/>
                  </a:cxn>
                  <a:cxn ang="0">
                    <a:pos x="28" y="97"/>
                  </a:cxn>
                  <a:cxn ang="0">
                    <a:pos x="10" y="88"/>
                  </a:cxn>
                  <a:cxn ang="0">
                    <a:pos x="0" y="71"/>
                  </a:cxn>
                  <a:cxn ang="0">
                    <a:pos x="55" y="18"/>
                  </a:cxn>
                  <a:cxn ang="0">
                    <a:pos x="533" y="6"/>
                  </a:cxn>
                  <a:cxn ang="0">
                    <a:pos x="814" y="3"/>
                  </a:cxn>
                  <a:cxn ang="0">
                    <a:pos x="827" y="50"/>
                  </a:cxn>
                  <a:cxn ang="0">
                    <a:pos x="819" y="71"/>
                  </a:cxn>
                  <a:cxn ang="0">
                    <a:pos x="830" y="88"/>
                  </a:cxn>
                  <a:cxn ang="0">
                    <a:pos x="839" y="100"/>
                  </a:cxn>
                  <a:cxn ang="0">
                    <a:pos x="835" y="117"/>
                  </a:cxn>
                  <a:cxn ang="0">
                    <a:pos x="832" y="131"/>
                  </a:cxn>
                  <a:cxn ang="0">
                    <a:pos x="820" y="130"/>
                  </a:cxn>
                  <a:cxn ang="0">
                    <a:pos x="792" y="130"/>
                  </a:cxn>
                  <a:cxn ang="0">
                    <a:pos x="777" y="124"/>
                  </a:cxn>
                  <a:cxn ang="0">
                    <a:pos x="759" y="120"/>
                  </a:cxn>
                  <a:cxn ang="0">
                    <a:pos x="720" y="138"/>
                  </a:cxn>
                  <a:cxn ang="0">
                    <a:pos x="699" y="144"/>
                  </a:cxn>
                  <a:cxn ang="0">
                    <a:pos x="677" y="135"/>
                  </a:cxn>
                  <a:cxn ang="0">
                    <a:pos x="663" y="130"/>
                  </a:cxn>
                  <a:cxn ang="0">
                    <a:pos x="648" y="144"/>
                  </a:cxn>
                  <a:cxn ang="0">
                    <a:pos x="632" y="155"/>
                  </a:cxn>
                  <a:cxn ang="0">
                    <a:pos x="608" y="170"/>
                  </a:cxn>
                  <a:cxn ang="0">
                    <a:pos x="585" y="193"/>
                  </a:cxn>
                  <a:cxn ang="0">
                    <a:pos x="560" y="228"/>
                  </a:cxn>
                </a:cxnLst>
                <a:rect l="0" t="0" r="r" b="b"/>
                <a:pathLst>
                  <a:path w="843" h="507">
                    <a:moveTo>
                      <a:pt x="565" y="240"/>
                    </a:moveTo>
                    <a:lnTo>
                      <a:pt x="555" y="266"/>
                    </a:lnTo>
                    <a:lnTo>
                      <a:pt x="552" y="275"/>
                    </a:lnTo>
                    <a:lnTo>
                      <a:pt x="552" y="286"/>
                    </a:lnTo>
                    <a:lnTo>
                      <a:pt x="555" y="296"/>
                    </a:lnTo>
                    <a:lnTo>
                      <a:pt x="543" y="306"/>
                    </a:lnTo>
                    <a:lnTo>
                      <a:pt x="533" y="320"/>
                    </a:lnTo>
                    <a:lnTo>
                      <a:pt x="528" y="326"/>
                    </a:lnTo>
                    <a:lnTo>
                      <a:pt x="517" y="331"/>
                    </a:lnTo>
                    <a:lnTo>
                      <a:pt x="513" y="346"/>
                    </a:lnTo>
                    <a:lnTo>
                      <a:pt x="507" y="349"/>
                    </a:lnTo>
                    <a:lnTo>
                      <a:pt x="485" y="349"/>
                    </a:lnTo>
                    <a:lnTo>
                      <a:pt x="472" y="366"/>
                    </a:lnTo>
                    <a:lnTo>
                      <a:pt x="472" y="378"/>
                    </a:lnTo>
                    <a:lnTo>
                      <a:pt x="463" y="387"/>
                    </a:lnTo>
                    <a:lnTo>
                      <a:pt x="468" y="398"/>
                    </a:lnTo>
                    <a:lnTo>
                      <a:pt x="470" y="407"/>
                    </a:lnTo>
                    <a:lnTo>
                      <a:pt x="460" y="413"/>
                    </a:lnTo>
                    <a:lnTo>
                      <a:pt x="452" y="413"/>
                    </a:lnTo>
                    <a:lnTo>
                      <a:pt x="443" y="413"/>
                    </a:lnTo>
                    <a:lnTo>
                      <a:pt x="432" y="418"/>
                    </a:lnTo>
                    <a:lnTo>
                      <a:pt x="427" y="427"/>
                    </a:lnTo>
                    <a:lnTo>
                      <a:pt x="419" y="433"/>
                    </a:lnTo>
                    <a:lnTo>
                      <a:pt x="413" y="441"/>
                    </a:lnTo>
                    <a:lnTo>
                      <a:pt x="408" y="447"/>
                    </a:lnTo>
                    <a:lnTo>
                      <a:pt x="352" y="459"/>
                    </a:lnTo>
                    <a:lnTo>
                      <a:pt x="332" y="461"/>
                    </a:lnTo>
                    <a:lnTo>
                      <a:pt x="325" y="467"/>
                    </a:lnTo>
                    <a:lnTo>
                      <a:pt x="312" y="472"/>
                    </a:lnTo>
                    <a:lnTo>
                      <a:pt x="303" y="479"/>
                    </a:lnTo>
                    <a:lnTo>
                      <a:pt x="295" y="486"/>
                    </a:lnTo>
                    <a:lnTo>
                      <a:pt x="290" y="494"/>
                    </a:lnTo>
                    <a:lnTo>
                      <a:pt x="287" y="506"/>
                    </a:lnTo>
                    <a:lnTo>
                      <a:pt x="228" y="476"/>
                    </a:lnTo>
                    <a:lnTo>
                      <a:pt x="219" y="476"/>
                    </a:lnTo>
                    <a:lnTo>
                      <a:pt x="199" y="472"/>
                    </a:lnTo>
                    <a:lnTo>
                      <a:pt x="186" y="471"/>
                    </a:lnTo>
                    <a:lnTo>
                      <a:pt x="172" y="463"/>
                    </a:lnTo>
                    <a:lnTo>
                      <a:pt x="146" y="441"/>
                    </a:lnTo>
                    <a:lnTo>
                      <a:pt x="139" y="438"/>
                    </a:lnTo>
                    <a:lnTo>
                      <a:pt x="130" y="431"/>
                    </a:lnTo>
                    <a:lnTo>
                      <a:pt x="133" y="418"/>
                    </a:lnTo>
                    <a:lnTo>
                      <a:pt x="141" y="400"/>
                    </a:lnTo>
                    <a:lnTo>
                      <a:pt x="141" y="389"/>
                    </a:lnTo>
                    <a:lnTo>
                      <a:pt x="139" y="373"/>
                    </a:lnTo>
                    <a:lnTo>
                      <a:pt x="133" y="363"/>
                    </a:lnTo>
                    <a:lnTo>
                      <a:pt x="130" y="349"/>
                    </a:lnTo>
                    <a:lnTo>
                      <a:pt x="130" y="336"/>
                    </a:lnTo>
                    <a:lnTo>
                      <a:pt x="130" y="326"/>
                    </a:lnTo>
                    <a:lnTo>
                      <a:pt x="130" y="313"/>
                    </a:lnTo>
                    <a:lnTo>
                      <a:pt x="133" y="293"/>
                    </a:lnTo>
                    <a:lnTo>
                      <a:pt x="133" y="281"/>
                    </a:lnTo>
                    <a:lnTo>
                      <a:pt x="130" y="271"/>
                    </a:lnTo>
                    <a:lnTo>
                      <a:pt x="130" y="256"/>
                    </a:lnTo>
                    <a:lnTo>
                      <a:pt x="130" y="246"/>
                    </a:lnTo>
                    <a:lnTo>
                      <a:pt x="133" y="236"/>
                    </a:lnTo>
                    <a:lnTo>
                      <a:pt x="130" y="224"/>
                    </a:lnTo>
                    <a:lnTo>
                      <a:pt x="125" y="211"/>
                    </a:lnTo>
                    <a:lnTo>
                      <a:pt x="101" y="191"/>
                    </a:lnTo>
                    <a:lnTo>
                      <a:pt x="85" y="171"/>
                    </a:lnTo>
                    <a:lnTo>
                      <a:pt x="73" y="166"/>
                    </a:lnTo>
                    <a:lnTo>
                      <a:pt x="63" y="160"/>
                    </a:lnTo>
                    <a:lnTo>
                      <a:pt x="37" y="135"/>
                    </a:lnTo>
                    <a:lnTo>
                      <a:pt x="33" y="124"/>
                    </a:lnTo>
                    <a:lnTo>
                      <a:pt x="33" y="110"/>
                    </a:lnTo>
                    <a:lnTo>
                      <a:pt x="28" y="97"/>
                    </a:lnTo>
                    <a:lnTo>
                      <a:pt x="21" y="91"/>
                    </a:lnTo>
                    <a:lnTo>
                      <a:pt x="10" y="88"/>
                    </a:lnTo>
                    <a:lnTo>
                      <a:pt x="0" y="78"/>
                    </a:lnTo>
                    <a:lnTo>
                      <a:pt x="0" y="71"/>
                    </a:lnTo>
                    <a:lnTo>
                      <a:pt x="55" y="71"/>
                    </a:lnTo>
                    <a:lnTo>
                      <a:pt x="55" y="18"/>
                    </a:lnTo>
                    <a:lnTo>
                      <a:pt x="370" y="10"/>
                    </a:lnTo>
                    <a:lnTo>
                      <a:pt x="533" y="6"/>
                    </a:lnTo>
                    <a:lnTo>
                      <a:pt x="832" y="0"/>
                    </a:lnTo>
                    <a:lnTo>
                      <a:pt x="814" y="3"/>
                    </a:lnTo>
                    <a:lnTo>
                      <a:pt x="805" y="6"/>
                    </a:lnTo>
                    <a:lnTo>
                      <a:pt x="827" y="50"/>
                    </a:lnTo>
                    <a:lnTo>
                      <a:pt x="820" y="58"/>
                    </a:lnTo>
                    <a:lnTo>
                      <a:pt x="819" y="71"/>
                    </a:lnTo>
                    <a:lnTo>
                      <a:pt x="820" y="78"/>
                    </a:lnTo>
                    <a:lnTo>
                      <a:pt x="830" y="88"/>
                    </a:lnTo>
                    <a:lnTo>
                      <a:pt x="832" y="95"/>
                    </a:lnTo>
                    <a:lnTo>
                      <a:pt x="839" y="100"/>
                    </a:lnTo>
                    <a:lnTo>
                      <a:pt x="842" y="111"/>
                    </a:lnTo>
                    <a:lnTo>
                      <a:pt x="835" y="117"/>
                    </a:lnTo>
                    <a:lnTo>
                      <a:pt x="832" y="130"/>
                    </a:lnTo>
                    <a:lnTo>
                      <a:pt x="832" y="131"/>
                    </a:lnTo>
                    <a:lnTo>
                      <a:pt x="827" y="131"/>
                    </a:lnTo>
                    <a:lnTo>
                      <a:pt x="820" y="130"/>
                    </a:lnTo>
                    <a:lnTo>
                      <a:pt x="812" y="124"/>
                    </a:lnTo>
                    <a:lnTo>
                      <a:pt x="792" y="130"/>
                    </a:lnTo>
                    <a:lnTo>
                      <a:pt x="783" y="130"/>
                    </a:lnTo>
                    <a:lnTo>
                      <a:pt x="777" y="124"/>
                    </a:lnTo>
                    <a:lnTo>
                      <a:pt x="768" y="120"/>
                    </a:lnTo>
                    <a:lnTo>
                      <a:pt x="759" y="120"/>
                    </a:lnTo>
                    <a:lnTo>
                      <a:pt x="734" y="130"/>
                    </a:lnTo>
                    <a:lnTo>
                      <a:pt x="720" y="138"/>
                    </a:lnTo>
                    <a:lnTo>
                      <a:pt x="717" y="144"/>
                    </a:lnTo>
                    <a:lnTo>
                      <a:pt x="699" y="144"/>
                    </a:lnTo>
                    <a:lnTo>
                      <a:pt x="692" y="140"/>
                    </a:lnTo>
                    <a:lnTo>
                      <a:pt x="677" y="135"/>
                    </a:lnTo>
                    <a:lnTo>
                      <a:pt x="672" y="131"/>
                    </a:lnTo>
                    <a:lnTo>
                      <a:pt x="663" y="130"/>
                    </a:lnTo>
                    <a:lnTo>
                      <a:pt x="654" y="135"/>
                    </a:lnTo>
                    <a:lnTo>
                      <a:pt x="648" y="144"/>
                    </a:lnTo>
                    <a:lnTo>
                      <a:pt x="645" y="150"/>
                    </a:lnTo>
                    <a:lnTo>
                      <a:pt x="632" y="155"/>
                    </a:lnTo>
                    <a:lnTo>
                      <a:pt x="620" y="158"/>
                    </a:lnTo>
                    <a:lnTo>
                      <a:pt x="608" y="170"/>
                    </a:lnTo>
                    <a:lnTo>
                      <a:pt x="600" y="188"/>
                    </a:lnTo>
                    <a:lnTo>
                      <a:pt x="585" y="193"/>
                    </a:lnTo>
                    <a:lnTo>
                      <a:pt x="565" y="215"/>
                    </a:lnTo>
                    <a:lnTo>
                      <a:pt x="560" y="228"/>
                    </a:lnTo>
                    <a:lnTo>
                      <a:pt x="565" y="240"/>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5" name="Freeform 16"/>
              <p:cNvSpPr>
                <a:spLocks/>
              </p:cNvSpPr>
              <p:nvPr/>
            </p:nvSpPr>
            <p:spPr bwMode="auto">
              <a:xfrm>
                <a:off x="5691112" y="4031756"/>
                <a:ext cx="370522" cy="574560"/>
              </a:xfrm>
              <a:custGeom>
                <a:avLst/>
                <a:gdLst/>
                <a:ahLst/>
                <a:cxnLst>
                  <a:cxn ang="0">
                    <a:pos x="314" y="61"/>
                  </a:cxn>
                  <a:cxn ang="0">
                    <a:pos x="308" y="41"/>
                  </a:cxn>
                  <a:cxn ang="0">
                    <a:pos x="290" y="37"/>
                  </a:cxn>
                  <a:cxn ang="0">
                    <a:pos x="274" y="26"/>
                  </a:cxn>
                  <a:cxn ang="0">
                    <a:pos x="267" y="10"/>
                  </a:cxn>
                  <a:cxn ang="0">
                    <a:pos x="250" y="0"/>
                  </a:cxn>
                  <a:cxn ang="0">
                    <a:pos x="230" y="21"/>
                  </a:cxn>
                  <a:cxn ang="0">
                    <a:pos x="207" y="21"/>
                  </a:cxn>
                  <a:cxn ang="0">
                    <a:pos x="179" y="26"/>
                  </a:cxn>
                  <a:cxn ang="0">
                    <a:pos x="159" y="26"/>
                  </a:cxn>
                  <a:cxn ang="0">
                    <a:pos x="140" y="10"/>
                  </a:cxn>
                  <a:cxn ang="0">
                    <a:pos x="110" y="3"/>
                  </a:cxn>
                  <a:cxn ang="0">
                    <a:pos x="70" y="12"/>
                  </a:cxn>
                  <a:cxn ang="0">
                    <a:pos x="63" y="32"/>
                  </a:cxn>
                  <a:cxn ang="0">
                    <a:pos x="55" y="52"/>
                  </a:cxn>
                  <a:cxn ang="0">
                    <a:pos x="39" y="72"/>
                  </a:cxn>
                  <a:cxn ang="0">
                    <a:pos x="21" y="80"/>
                  </a:cxn>
                  <a:cxn ang="0">
                    <a:pos x="5" y="137"/>
                  </a:cxn>
                  <a:cxn ang="0">
                    <a:pos x="85" y="212"/>
                  </a:cxn>
                  <a:cxn ang="0">
                    <a:pos x="99" y="237"/>
                  </a:cxn>
                  <a:cxn ang="0">
                    <a:pos x="117" y="277"/>
                  </a:cxn>
                  <a:cxn ang="0">
                    <a:pos x="132" y="290"/>
                  </a:cxn>
                  <a:cxn ang="0">
                    <a:pos x="173" y="328"/>
                  </a:cxn>
                  <a:cxn ang="0">
                    <a:pos x="193" y="637"/>
                  </a:cxn>
                  <a:cxn ang="0">
                    <a:pos x="274" y="520"/>
                  </a:cxn>
                  <a:cxn ang="0">
                    <a:pos x="307" y="360"/>
                  </a:cxn>
                  <a:cxn ang="0">
                    <a:pos x="317" y="285"/>
                  </a:cxn>
                  <a:cxn ang="0">
                    <a:pos x="342" y="270"/>
                  </a:cxn>
                  <a:cxn ang="0">
                    <a:pos x="429" y="252"/>
                  </a:cxn>
                  <a:cxn ang="0">
                    <a:pos x="419" y="201"/>
                  </a:cxn>
                  <a:cxn ang="0">
                    <a:pos x="424" y="175"/>
                  </a:cxn>
                  <a:cxn ang="0">
                    <a:pos x="415" y="153"/>
                  </a:cxn>
                  <a:cxn ang="0">
                    <a:pos x="406" y="137"/>
                  </a:cxn>
                  <a:cxn ang="0">
                    <a:pos x="384" y="120"/>
                  </a:cxn>
                  <a:cxn ang="0">
                    <a:pos x="374" y="105"/>
                  </a:cxn>
                  <a:cxn ang="0">
                    <a:pos x="348" y="101"/>
                  </a:cxn>
                  <a:cxn ang="0">
                    <a:pos x="334" y="85"/>
                  </a:cxn>
                  <a:cxn ang="0">
                    <a:pos x="317" y="75"/>
                  </a:cxn>
                </a:cxnLst>
                <a:rect l="0" t="0" r="r" b="b"/>
                <a:pathLst>
                  <a:path w="430" h="638">
                    <a:moveTo>
                      <a:pt x="314" y="65"/>
                    </a:moveTo>
                    <a:lnTo>
                      <a:pt x="314" y="61"/>
                    </a:lnTo>
                    <a:lnTo>
                      <a:pt x="314" y="50"/>
                    </a:lnTo>
                    <a:lnTo>
                      <a:pt x="308" y="41"/>
                    </a:lnTo>
                    <a:lnTo>
                      <a:pt x="299" y="37"/>
                    </a:lnTo>
                    <a:lnTo>
                      <a:pt x="290" y="37"/>
                    </a:lnTo>
                    <a:lnTo>
                      <a:pt x="282" y="33"/>
                    </a:lnTo>
                    <a:lnTo>
                      <a:pt x="274" y="26"/>
                    </a:lnTo>
                    <a:lnTo>
                      <a:pt x="270" y="17"/>
                    </a:lnTo>
                    <a:lnTo>
                      <a:pt x="267" y="10"/>
                    </a:lnTo>
                    <a:lnTo>
                      <a:pt x="259" y="0"/>
                    </a:lnTo>
                    <a:lnTo>
                      <a:pt x="250" y="0"/>
                    </a:lnTo>
                    <a:lnTo>
                      <a:pt x="240" y="6"/>
                    </a:lnTo>
                    <a:lnTo>
                      <a:pt x="230" y="21"/>
                    </a:lnTo>
                    <a:lnTo>
                      <a:pt x="217" y="21"/>
                    </a:lnTo>
                    <a:lnTo>
                      <a:pt x="207" y="21"/>
                    </a:lnTo>
                    <a:lnTo>
                      <a:pt x="199" y="21"/>
                    </a:lnTo>
                    <a:lnTo>
                      <a:pt x="179" y="26"/>
                    </a:lnTo>
                    <a:lnTo>
                      <a:pt x="168" y="30"/>
                    </a:lnTo>
                    <a:lnTo>
                      <a:pt x="159" y="26"/>
                    </a:lnTo>
                    <a:lnTo>
                      <a:pt x="152" y="23"/>
                    </a:lnTo>
                    <a:lnTo>
                      <a:pt x="140" y="10"/>
                    </a:lnTo>
                    <a:lnTo>
                      <a:pt x="132" y="3"/>
                    </a:lnTo>
                    <a:lnTo>
                      <a:pt x="110" y="3"/>
                    </a:lnTo>
                    <a:lnTo>
                      <a:pt x="100" y="6"/>
                    </a:lnTo>
                    <a:lnTo>
                      <a:pt x="70" y="12"/>
                    </a:lnTo>
                    <a:lnTo>
                      <a:pt x="65" y="21"/>
                    </a:lnTo>
                    <a:lnTo>
                      <a:pt x="63" y="32"/>
                    </a:lnTo>
                    <a:lnTo>
                      <a:pt x="60" y="43"/>
                    </a:lnTo>
                    <a:lnTo>
                      <a:pt x="55" y="52"/>
                    </a:lnTo>
                    <a:lnTo>
                      <a:pt x="52" y="61"/>
                    </a:lnTo>
                    <a:lnTo>
                      <a:pt x="39" y="72"/>
                    </a:lnTo>
                    <a:lnTo>
                      <a:pt x="32" y="75"/>
                    </a:lnTo>
                    <a:lnTo>
                      <a:pt x="21" y="80"/>
                    </a:lnTo>
                    <a:lnTo>
                      <a:pt x="3" y="80"/>
                    </a:lnTo>
                    <a:lnTo>
                      <a:pt x="5" y="137"/>
                    </a:lnTo>
                    <a:lnTo>
                      <a:pt x="0" y="220"/>
                    </a:lnTo>
                    <a:lnTo>
                      <a:pt x="85" y="212"/>
                    </a:lnTo>
                    <a:lnTo>
                      <a:pt x="86" y="237"/>
                    </a:lnTo>
                    <a:lnTo>
                      <a:pt x="99" y="237"/>
                    </a:lnTo>
                    <a:lnTo>
                      <a:pt x="100" y="277"/>
                    </a:lnTo>
                    <a:lnTo>
                      <a:pt x="117" y="277"/>
                    </a:lnTo>
                    <a:lnTo>
                      <a:pt x="117" y="290"/>
                    </a:lnTo>
                    <a:lnTo>
                      <a:pt x="132" y="290"/>
                    </a:lnTo>
                    <a:lnTo>
                      <a:pt x="132" y="330"/>
                    </a:lnTo>
                    <a:lnTo>
                      <a:pt x="173" y="328"/>
                    </a:lnTo>
                    <a:lnTo>
                      <a:pt x="175" y="368"/>
                    </a:lnTo>
                    <a:lnTo>
                      <a:pt x="193" y="637"/>
                    </a:lnTo>
                    <a:lnTo>
                      <a:pt x="277" y="632"/>
                    </a:lnTo>
                    <a:lnTo>
                      <a:pt x="274" y="520"/>
                    </a:lnTo>
                    <a:lnTo>
                      <a:pt x="314" y="518"/>
                    </a:lnTo>
                    <a:lnTo>
                      <a:pt x="307" y="360"/>
                    </a:lnTo>
                    <a:lnTo>
                      <a:pt x="302" y="285"/>
                    </a:lnTo>
                    <a:lnTo>
                      <a:pt x="317" y="285"/>
                    </a:lnTo>
                    <a:lnTo>
                      <a:pt x="317" y="270"/>
                    </a:lnTo>
                    <a:lnTo>
                      <a:pt x="342" y="270"/>
                    </a:lnTo>
                    <a:lnTo>
                      <a:pt x="344" y="255"/>
                    </a:lnTo>
                    <a:lnTo>
                      <a:pt x="429" y="252"/>
                    </a:lnTo>
                    <a:lnTo>
                      <a:pt x="426" y="207"/>
                    </a:lnTo>
                    <a:lnTo>
                      <a:pt x="419" y="201"/>
                    </a:lnTo>
                    <a:lnTo>
                      <a:pt x="419" y="190"/>
                    </a:lnTo>
                    <a:lnTo>
                      <a:pt x="424" y="175"/>
                    </a:lnTo>
                    <a:lnTo>
                      <a:pt x="419" y="163"/>
                    </a:lnTo>
                    <a:lnTo>
                      <a:pt x="415" y="153"/>
                    </a:lnTo>
                    <a:lnTo>
                      <a:pt x="410" y="147"/>
                    </a:lnTo>
                    <a:lnTo>
                      <a:pt x="406" y="137"/>
                    </a:lnTo>
                    <a:lnTo>
                      <a:pt x="402" y="128"/>
                    </a:lnTo>
                    <a:lnTo>
                      <a:pt x="384" y="120"/>
                    </a:lnTo>
                    <a:lnTo>
                      <a:pt x="379" y="108"/>
                    </a:lnTo>
                    <a:lnTo>
                      <a:pt x="374" y="105"/>
                    </a:lnTo>
                    <a:lnTo>
                      <a:pt x="357" y="105"/>
                    </a:lnTo>
                    <a:lnTo>
                      <a:pt x="348" y="101"/>
                    </a:lnTo>
                    <a:lnTo>
                      <a:pt x="339" y="95"/>
                    </a:lnTo>
                    <a:lnTo>
                      <a:pt x="334" y="85"/>
                    </a:lnTo>
                    <a:lnTo>
                      <a:pt x="324" y="80"/>
                    </a:lnTo>
                    <a:lnTo>
                      <a:pt x="317" y="75"/>
                    </a:lnTo>
                    <a:lnTo>
                      <a:pt x="314" y="6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6" name="Freeform 17"/>
              <p:cNvSpPr>
                <a:spLocks/>
              </p:cNvSpPr>
              <p:nvPr/>
            </p:nvSpPr>
            <p:spPr bwMode="auto">
              <a:xfrm>
                <a:off x="4430504" y="3036632"/>
                <a:ext cx="608345" cy="1093284"/>
              </a:xfrm>
              <a:custGeom>
                <a:avLst/>
                <a:gdLst/>
                <a:ahLst/>
                <a:cxnLst>
                  <a:cxn ang="0">
                    <a:pos x="60" y="1086"/>
                  </a:cxn>
                  <a:cxn ang="0">
                    <a:pos x="77" y="1046"/>
                  </a:cxn>
                  <a:cxn ang="0">
                    <a:pos x="50" y="976"/>
                  </a:cxn>
                  <a:cxn ang="0">
                    <a:pos x="33" y="896"/>
                  </a:cxn>
                  <a:cxn ang="0">
                    <a:pos x="23" y="861"/>
                  </a:cxn>
                  <a:cxn ang="0">
                    <a:pos x="0" y="817"/>
                  </a:cxn>
                  <a:cxn ang="0">
                    <a:pos x="6" y="783"/>
                  </a:cxn>
                  <a:cxn ang="0">
                    <a:pos x="23" y="766"/>
                  </a:cxn>
                  <a:cxn ang="0">
                    <a:pos x="19" y="736"/>
                  </a:cxn>
                  <a:cxn ang="0">
                    <a:pos x="19" y="697"/>
                  </a:cxn>
                  <a:cxn ang="0">
                    <a:pos x="23" y="589"/>
                  </a:cxn>
                  <a:cxn ang="0">
                    <a:pos x="46" y="574"/>
                  </a:cxn>
                  <a:cxn ang="0">
                    <a:pos x="63" y="549"/>
                  </a:cxn>
                  <a:cxn ang="0">
                    <a:pos x="90" y="521"/>
                  </a:cxn>
                  <a:cxn ang="0">
                    <a:pos x="102" y="481"/>
                  </a:cxn>
                  <a:cxn ang="0">
                    <a:pos x="329" y="475"/>
                  </a:cxn>
                  <a:cxn ang="0">
                    <a:pos x="342" y="382"/>
                  </a:cxn>
                  <a:cxn ang="0">
                    <a:pos x="369" y="370"/>
                  </a:cxn>
                  <a:cxn ang="0">
                    <a:pos x="382" y="345"/>
                  </a:cxn>
                  <a:cxn ang="0">
                    <a:pos x="411" y="330"/>
                  </a:cxn>
                  <a:cxn ang="0">
                    <a:pos x="451" y="305"/>
                  </a:cxn>
                  <a:cxn ang="0">
                    <a:pos x="479" y="268"/>
                  </a:cxn>
                  <a:cxn ang="0">
                    <a:pos x="493" y="199"/>
                  </a:cxn>
                  <a:cxn ang="0">
                    <a:pos x="521" y="173"/>
                  </a:cxn>
                  <a:cxn ang="0">
                    <a:pos x="533" y="125"/>
                  </a:cxn>
                  <a:cxn ang="0">
                    <a:pos x="546" y="68"/>
                  </a:cxn>
                  <a:cxn ang="0">
                    <a:pos x="573" y="41"/>
                  </a:cxn>
                  <a:cxn ang="0">
                    <a:pos x="603" y="13"/>
                  </a:cxn>
                  <a:cxn ang="0">
                    <a:pos x="682" y="10"/>
                  </a:cxn>
                  <a:cxn ang="0">
                    <a:pos x="695" y="407"/>
                  </a:cxn>
                  <a:cxn ang="0">
                    <a:pos x="700" y="789"/>
                  </a:cxn>
                  <a:cxn ang="0">
                    <a:pos x="448" y="948"/>
                  </a:cxn>
                  <a:cxn ang="0">
                    <a:pos x="396" y="1159"/>
                  </a:cxn>
                  <a:cxn ang="0">
                    <a:pos x="382" y="1139"/>
                  </a:cxn>
                  <a:cxn ang="0">
                    <a:pos x="355" y="1116"/>
                  </a:cxn>
                  <a:cxn ang="0">
                    <a:pos x="306" y="1174"/>
                  </a:cxn>
                  <a:cxn ang="0">
                    <a:pos x="281" y="1194"/>
                  </a:cxn>
                  <a:cxn ang="0">
                    <a:pos x="217" y="1190"/>
                  </a:cxn>
                  <a:cxn ang="0">
                    <a:pos x="170" y="1206"/>
                  </a:cxn>
                  <a:cxn ang="0">
                    <a:pos x="127" y="1213"/>
                  </a:cxn>
                  <a:cxn ang="0">
                    <a:pos x="93" y="1205"/>
                  </a:cxn>
                  <a:cxn ang="0">
                    <a:pos x="73" y="1178"/>
                  </a:cxn>
                  <a:cxn ang="0">
                    <a:pos x="46" y="1123"/>
                  </a:cxn>
                  <a:cxn ang="0">
                    <a:pos x="46" y="1098"/>
                  </a:cxn>
                </a:cxnLst>
                <a:rect l="0" t="0" r="r" b="b"/>
                <a:pathLst>
                  <a:path w="706" h="1214">
                    <a:moveTo>
                      <a:pt x="46" y="1098"/>
                    </a:moveTo>
                    <a:lnTo>
                      <a:pt x="52" y="1094"/>
                    </a:lnTo>
                    <a:lnTo>
                      <a:pt x="60" y="1086"/>
                    </a:lnTo>
                    <a:lnTo>
                      <a:pt x="68" y="1078"/>
                    </a:lnTo>
                    <a:lnTo>
                      <a:pt x="75" y="1063"/>
                    </a:lnTo>
                    <a:lnTo>
                      <a:pt x="77" y="1046"/>
                    </a:lnTo>
                    <a:lnTo>
                      <a:pt x="73" y="1034"/>
                    </a:lnTo>
                    <a:lnTo>
                      <a:pt x="52" y="1004"/>
                    </a:lnTo>
                    <a:lnTo>
                      <a:pt x="50" y="976"/>
                    </a:lnTo>
                    <a:lnTo>
                      <a:pt x="52" y="948"/>
                    </a:lnTo>
                    <a:lnTo>
                      <a:pt x="50" y="931"/>
                    </a:lnTo>
                    <a:lnTo>
                      <a:pt x="33" y="896"/>
                    </a:lnTo>
                    <a:lnTo>
                      <a:pt x="25" y="883"/>
                    </a:lnTo>
                    <a:lnTo>
                      <a:pt x="25" y="874"/>
                    </a:lnTo>
                    <a:lnTo>
                      <a:pt x="23" y="861"/>
                    </a:lnTo>
                    <a:lnTo>
                      <a:pt x="19" y="843"/>
                    </a:lnTo>
                    <a:lnTo>
                      <a:pt x="3" y="826"/>
                    </a:lnTo>
                    <a:lnTo>
                      <a:pt x="0" y="817"/>
                    </a:lnTo>
                    <a:lnTo>
                      <a:pt x="0" y="804"/>
                    </a:lnTo>
                    <a:lnTo>
                      <a:pt x="1" y="794"/>
                    </a:lnTo>
                    <a:lnTo>
                      <a:pt x="6" y="783"/>
                    </a:lnTo>
                    <a:lnTo>
                      <a:pt x="12" y="777"/>
                    </a:lnTo>
                    <a:lnTo>
                      <a:pt x="19" y="772"/>
                    </a:lnTo>
                    <a:lnTo>
                      <a:pt x="23" y="766"/>
                    </a:lnTo>
                    <a:lnTo>
                      <a:pt x="23" y="754"/>
                    </a:lnTo>
                    <a:lnTo>
                      <a:pt x="23" y="744"/>
                    </a:lnTo>
                    <a:lnTo>
                      <a:pt x="19" y="736"/>
                    </a:lnTo>
                    <a:lnTo>
                      <a:pt x="17" y="724"/>
                    </a:lnTo>
                    <a:lnTo>
                      <a:pt x="23" y="710"/>
                    </a:lnTo>
                    <a:lnTo>
                      <a:pt x="19" y="697"/>
                    </a:lnTo>
                    <a:lnTo>
                      <a:pt x="23" y="689"/>
                    </a:lnTo>
                    <a:lnTo>
                      <a:pt x="19" y="677"/>
                    </a:lnTo>
                    <a:lnTo>
                      <a:pt x="23" y="589"/>
                    </a:lnTo>
                    <a:lnTo>
                      <a:pt x="33" y="589"/>
                    </a:lnTo>
                    <a:lnTo>
                      <a:pt x="33" y="574"/>
                    </a:lnTo>
                    <a:lnTo>
                      <a:pt x="46" y="574"/>
                    </a:lnTo>
                    <a:lnTo>
                      <a:pt x="46" y="562"/>
                    </a:lnTo>
                    <a:lnTo>
                      <a:pt x="63" y="562"/>
                    </a:lnTo>
                    <a:lnTo>
                      <a:pt x="63" y="549"/>
                    </a:lnTo>
                    <a:lnTo>
                      <a:pt x="75" y="549"/>
                    </a:lnTo>
                    <a:lnTo>
                      <a:pt x="75" y="521"/>
                    </a:lnTo>
                    <a:lnTo>
                      <a:pt x="90" y="521"/>
                    </a:lnTo>
                    <a:lnTo>
                      <a:pt x="90" y="507"/>
                    </a:lnTo>
                    <a:lnTo>
                      <a:pt x="102" y="507"/>
                    </a:lnTo>
                    <a:lnTo>
                      <a:pt x="102" y="481"/>
                    </a:lnTo>
                    <a:lnTo>
                      <a:pt x="287" y="475"/>
                    </a:lnTo>
                    <a:lnTo>
                      <a:pt x="307" y="475"/>
                    </a:lnTo>
                    <a:lnTo>
                      <a:pt x="329" y="475"/>
                    </a:lnTo>
                    <a:lnTo>
                      <a:pt x="329" y="397"/>
                    </a:lnTo>
                    <a:lnTo>
                      <a:pt x="342" y="397"/>
                    </a:lnTo>
                    <a:lnTo>
                      <a:pt x="342" y="382"/>
                    </a:lnTo>
                    <a:lnTo>
                      <a:pt x="355" y="382"/>
                    </a:lnTo>
                    <a:lnTo>
                      <a:pt x="355" y="370"/>
                    </a:lnTo>
                    <a:lnTo>
                      <a:pt x="369" y="370"/>
                    </a:lnTo>
                    <a:lnTo>
                      <a:pt x="369" y="357"/>
                    </a:lnTo>
                    <a:lnTo>
                      <a:pt x="382" y="357"/>
                    </a:lnTo>
                    <a:lnTo>
                      <a:pt x="382" y="345"/>
                    </a:lnTo>
                    <a:lnTo>
                      <a:pt x="397" y="345"/>
                    </a:lnTo>
                    <a:lnTo>
                      <a:pt x="397" y="330"/>
                    </a:lnTo>
                    <a:lnTo>
                      <a:pt x="411" y="330"/>
                    </a:lnTo>
                    <a:lnTo>
                      <a:pt x="411" y="317"/>
                    </a:lnTo>
                    <a:lnTo>
                      <a:pt x="451" y="317"/>
                    </a:lnTo>
                    <a:lnTo>
                      <a:pt x="451" y="305"/>
                    </a:lnTo>
                    <a:lnTo>
                      <a:pt x="466" y="305"/>
                    </a:lnTo>
                    <a:lnTo>
                      <a:pt x="466" y="268"/>
                    </a:lnTo>
                    <a:lnTo>
                      <a:pt x="479" y="268"/>
                    </a:lnTo>
                    <a:lnTo>
                      <a:pt x="479" y="213"/>
                    </a:lnTo>
                    <a:lnTo>
                      <a:pt x="493" y="213"/>
                    </a:lnTo>
                    <a:lnTo>
                      <a:pt x="493" y="199"/>
                    </a:lnTo>
                    <a:lnTo>
                      <a:pt x="508" y="193"/>
                    </a:lnTo>
                    <a:lnTo>
                      <a:pt x="509" y="173"/>
                    </a:lnTo>
                    <a:lnTo>
                      <a:pt x="521" y="173"/>
                    </a:lnTo>
                    <a:lnTo>
                      <a:pt x="519" y="148"/>
                    </a:lnTo>
                    <a:lnTo>
                      <a:pt x="533" y="148"/>
                    </a:lnTo>
                    <a:lnTo>
                      <a:pt x="533" y="125"/>
                    </a:lnTo>
                    <a:lnTo>
                      <a:pt x="531" y="90"/>
                    </a:lnTo>
                    <a:lnTo>
                      <a:pt x="531" y="68"/>
                    </a:lnTo>
                    <a:lnTo>
                      <a:pt x="546" y="68"/>
                    </a:lnTo>
                    <a:lnTo>
                      <a:pt x="546" y="53"/>
                    </a:lnTo>
                    <a:lnTo>
                      <a:pt x="573" y="53"/>
                    </a:lnTo>
                    <a:lnTo>
                      <a:pt x="573" y="41"/>
                    </a:lnTo>
                    <a:lnTo>
                      <a:pt x="588" y="41"/>
                    </a:lnTo>
                    <a:lnTo>
                      <a:pt x="588" y="13"/>
                    </a:lnTo>
                    <a:lnTo>
                      <a:pt x="603" y="13"/>
                    </a:lnTo>
                    <a:lnTo>
                      <a:pt x="600" y="0"/>
                    </a:lnTo>
                    <a:lnTo>
                      <a:pt x="682" y="0"/>
                    </a:lnTo>
                    <a:lnTo>
                      <a:pt x="682" y="10"/>
                    </a:lnTo>
                    <a:lnTo>
                      <a:pt x="686" y="13"/>
                    </a:lnTo>
                    <a:lnTo>
                      <a:pt x="688" y="92"/>
                    </a:lnTo>
                    <a:lnTo>
                      <a:pt x="695" y="407"/>
                    </a:lnTo>
                    <a:lnTo>
                      <a:pt x="698" y="630"/>
                    </a:lnTo>
                    <a:lnTo>
                      <a:pt x="698" y="704"/>
                    </a:lnTo>
                    <a:lnTo>
                      <a:pt x="700" y="789"/>
                    </a:lnTo>
                    <a:lnTo>
                      <a:pt x="705" y="944"/>
                    </a:lnTo>
                    <a:lnTo>
                      <a:pt x="529" y="948"/>
                    </a:lnTo>
                    <a:lnTo>
                      <a:pt x="448" y="948"/>
                    </a:lnTo>
                    <a:lnTo>
                      <a:pt x="451" y="1106"/>
                    </a:lnTo>
                    <a:lnTo>
                      <a:pt x="451" y="1159"/>
                    </a:lnTo>
                    <a:lnTo>
                      <a:pt x="396" y="1159"/>
                    </a:lnTo>
                    <a:lnTo>
                      <a:pt x="397" y="1154"/>
                    </a:lnTo>
                    <a:lnTo>
                      <a:pt x="389" y="1148"/>
                    </a:lnTo>
                    <a:lnTo>
                      <a:pt x="382" y="1139"/>
                    </a:lnTo>
                    <a:lnTo>
                      <a:pt x="374" y="1128"/>
                    </a:lnTo>
                    <a:lnTo>
                      <a:pt x="362" y="1123"/>
                    </a:lnTo>
                    <a:lnTo>
                      <a:pt x="355" y="1116"/>
                    </a:lnTo>
                    <a:lnTo>
                      <a:pt x="346" y="1123"/>
                    </a:lnTo>
                    <a:lnTo>
                      <a:pt x="341" y="1134"/>
                    </a:lnTo>
                    <a:lnTo>
                      <a:pt x="306" y="1174"/>
                    </a:lnTo>
                    <a:lnTo>
                      <a:pt x="295" y="1183"/>
                    </a:lnTo>
                    <a:lnTo>
                      <a:pt x="287" y="1188"/>
                    </a:lnTo>
                    <a:lnTo>
                      <a:pt x="281" y="1194"/>
                    </a:lnTo>
                    <a:lnTo>
                      <a:pt x="255" y="1198"/>
                    </a:lnTo>
                    <a:lnTo>
                      <a:pt x="241" y="1190"/>
                    </a:lnTo>
                    <a:lnTo>
                      <a:pt x="217" y="1190"/>
                    </a:lnTo>
                    <a:lnTo>
                      <a:pt x="195" y="1205"/>
                    </a:lnTo>
                    <a:lnTo>
                      <a:pt x="182" y="1205"/>
                    </a:lnTo>
                    <a:lnTo>
                      <a:pt x="170" y="1206"/>
                    </a:lnTo>
                    <a:lnTo>
                      <a:pt x="159" y="1210"/>
                    </a:lnTo>
                    <a:lnTo>
                      <a:pt x="148" y="1213"/>
                    </a:lnTo>
                    <a:lnTo>
                      <a:pt x="127" y="1213"/>
                    </a:lnTo>
                    <a:lnTo>
                      <a:pt x="113" y="1210"/>
                    </a:lnTo>
                    <a:lnTo>
                      <a:pt x="102" y="1206"/>
                    </a:lnTo>
                    <a:lnTo>
                      <a:pt x="93" y="1205"/>
                    </a:lnTo>
                    <a:lnTo>
                      <a:pt x="88" y="1190"/>
                    </a:lnTo>
                    <a:lnTo>
                      <a:pt x="83" y="1183"/>
                    </a:lnTo>
                    <a:lnTo>
                      <a:pt x="73" y="1178"/>
                    </a:lnTo>
                    <a:lnTo>
                      <a:pt x="68" y="1171"/>
                    </a:lnTo>
                    <a:lnTo>
                      <a:pt x="50" y="1130"/>
                    </a:lnTo>
                    <a:lnTo>
                      <a:pt x="46" y="1123"/>
                    </a:lnTo>
                    <a:lnTo>
                      <a:pt x="46" y="1114"/>
                    </a:lnTo>
                    <a:lnTo>
                      <a:pt x="46" y="1106"/>
                    </a:lnTo>
                    <a:lnTo>
                      <a:pt x="46" y="1098"/>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7" name="Freeform 18"/>
              <p:cNvSpPr>
                <a:spLocks/>
              </p:cNvSpPr>
              <p:nvPr/>
            </p:nvSpPr>
            <p:spPr bwMode="auto">
              <a:xfrm>
                <a:off x="1972967" y="3349128"/>
                <a:ext cx="669524" cy="626793"/>
              </a:xfrm>
              <a:custGeom>
                <a:avLst/>
                <a:gdLst/>
                <a:ahLst/>
                <a:cxnLst>
                  <a:cxn ang="0">
                    <a:pos x="564" y="267"/>
                  </a:cxn>
                  <a:cxn ang="0">
                    <a:pos x="641" y="424"/>
                  </a:cxn>
                  <a:cxn ang="0">
                    <a:pos x="753" y="428"/>
                  </a:cxn>
                  <a:cxn ang="0">
                    <a:pos x="748" y="506"/>
                  </a:cxn>
                  <a:cxn ang="0">
                    <a:pos x="776" y="510"/>
                  </a:cxn>
                  <a:cxn ang="0">
                    <a:pos x="769" y="695"/>
                  </a:cxn>
                  <a:cxn ang="0">
                    <a:pos x="526" y="685"/>
                  </a:cxn>
                  <a:cxn ang="0">
                    <a:pos x="143" y="672"/>
                  </a:cxn>
                  <a:cxn ang="0">
                    <a:pos x="132" y="603"/>
                  </a:cxn>
                  <a:cxn ang="0">
                    <a:pos x="123" y="573"/>
                  </a:cxn>
                  <a:cxn ang="0">
                    <a:pos x="128" y="573"/>
                  </a:cxn>
                  <a:cxn ang="0">
                    <a:pos x="143" y="573"/>
                  </a:cxn>
                  <a:cxn ang="0">
                    <a:pos x="152" y="585"/>
                  </a:cxn>
                  <a:cxn ang="0">
                    <a:pos x="160" y="612"/>
                  </a:cxn>
                  <a:cxn ang="0">
                    <a:pos x="175" y="600"/>
                  </a:cxn>
                  <a:cxn ang="0">
                    <a:pos x="185" y="583"/>
                  </a:cxn>
                  <a:cxn ang="0">
                    <a:pos x="208" y="568"/>
                  </a:cxn>
                  <a:cxn ang="0">
                    <a:pos x="222" y="559"/>
                  </a:cxn>
                  <a:cxn ang="0">
                    <a:pos x="297" y="545"/>
                  </a:cxn>
                  <a:cxn ang="0">
                    <a:pos x="295" y="523"/>
                  </a:cxn>
                  <a:cxn ang="0">
                    <a:pos x="262" y="516"/>
                  </a:cxn>
                  <a:cxn ang="0">
                    <a:pos x="244" y="503"/>
                  </a:cxn>
                  <a:cxn ang="0">
                    <a:pos x="222" y="506"/>
                  </a:cxn>
                  <a:cxn ang="0">
                    <a:pos x="208" y="492"/>
                  </a:cxn>
                  <a:cxn ang="0">
                    <a:pos x="207" y="474"/>
                  </a:cxn>
                  <a:cxn ang="0">
                    <a:pos x="190" y="458"/>
                  </a:cxn>
                  <a:cxn ang="0">
                    <a:pos x="175" y="448"/>
                  </a:cxn>
                  <a:cxn ang="0">
                    <a:pos x="139" y="448"/>
                  </a:cxn>
                  <a:cxn ang="0">
                    <a:pos x="120" y="458"/>
                  </a:cxn>
                  <a:cxn ang="0">
                    <a:pos x="123" y="478"/>
                  </a:cxn>
                  <a:cxn ang="0">
                    <a:pos x="123" y="503"/>
                  </a:cxn>
                  <a:cxn ang="0">
                    <a:pos x="128" y="526"/>
                  </a:cxn>
                  <a:cxn ang="0">
                    <a:pos x="120" y="539"/>
                  </a:cxn>
                  <a:cxn ang="0">
                    <a:pos x="92" y="550"/>
                  </a:cxn>
                  <a:cxn ang="0">
                    <a:pos x="106" y="466"/>
                  </a:cxn>
                  <a:cxn ang="0">
                    <a:pos x="83" y="267"/>
                  </a:cxn>
                  <a:cxn ang="0">
                    <a:pos x="70" y="217"/>
                  </a:cxn>
                  <a:cxn ang="0">
                    <a:pos x="41" y="214"/>
                  </a:cxn>
                  <a:cxn ang="0">
                    <a:pos x="37" y="179"/>
                  </a:cxn>
                  <a:cxn ang="0">
                    <a:pos x="30" y="165"/>
                  </a:cxn>
                  <a:cxn ang="0">
                    <a:pos x="17" y="145"/>
                  </a:cxn>
                  <a:cxn ang="0">
                    <a:pos x="17" y="125"/>
                  </a:cxn>
                  <a:cxn ang="0">
                    <a:pos x="0" y="110"/>
                  </a:cxn>
                  <a:cxn ang="0">
                    <a:pos x="8" y="87"/>
                  </a:cxn>
                  <a:cxn ang="0">
                    <a:pos x="8" y="65"/>
                  </a:cxn>
                  <a:cxn ang="0">
                    <a:pos x="5" y="0"/>
                  </a:cxn>
                  <a:cxn ang="0">
                    <a:pos x="541" y="32"/>
                  </a:cxn>
                  <a:cxn ang="0">
                    <a:pos x="555" y="267"/>
                  </a:cxn>
                </a:cxnLst>
                <a:rect l="0" t="0" r="r" b="b"/>
                <a:pathLst>
                  <a:path w="777" h="696">
                    <a:moveTo>
                      <a:pt x="555" y="267"/>
                    </a:moveTo>
                    <a:lnTo>
                      <a:pt x="564" y="267"/>
                    </a:lnTo>
                    <a:lnTo>
                      <a:pt x="561" y="424"/>
                    </a:lnTo>
                    <a:lnTo>
                      <a:pt x="641" y="424"/>
                    </a:lnTo>
                    <a:lnTo>
                      <a:pt x="671" y="428"/>
                    </a:lnTo>
                    <a:lnTo>
                      <a:pt x="753" y="428"/>
                    </a:lnTo>
                    <a:lnTo>
                      <a:pt x="748" y="492"/>
                    </a:lnTo>
                    <a:lnTo>
                      <a:pt x="748" y="506"/>
                    </a:lnTo>
                    <a:lnTo>
                      <a:pt x="757" y="510"/>
                    </a:lnTo>
                    <a:lnTo>
                      <a:pt x="776" y="510"/>
                    </a:lnTo>
                    <a:lnTo>
                      <a:pt x="773" y="600"/>
                    </a:lnTo>
                    <a:lnTo>
                      <a:pt x="769" y="695"/>
                    </a:lnTo>
                    <a:lnTo>
                      <a:pt x="629" y="690"/>
                    </a:lnTo>
                    <a:lnTo>
                      <a:pt x="526" y="685"/>
                    </a:lnTo>
                    <a:lnTo>
                      <a:pt x="315" y="678"/>
                    </a:lnTo>
                    <a:lnTo>
                      <a:pt x="143" y="672"/>
                    </a:lnTo>
                    <a:lnTo>
                      <a:pt x="139" y="628"/>
                    </a:lnTo>
                    <a:lnTo>
                      <a:pt x="132" y="603"/>
                    </a:lnTo>
                    <a:lnTo>
                      <a:pt x="128" y="588"/>
                    </a:lnTo>
                    <a:lnTo>
                      <a:pt x="123" y="573"/>
                    </a:lnTo>
                    <a:lnTo>
                      <a:pt x="112" y="568"/>
                    </a:lnTo>
                    <a:lnTo>
                      <a:pt x="128" y="573"/>
                    </a:lnTo>
                    <a:lnTo>
                      <a:pt x="135" y="563"/>
                    </a:lnTo>
                    <a:lnTo>
                      <a:pt x="143" y="573"/>
                    </a:lnTo>
                    <a:lnTo>
                      <a:pt x="152" y="574"/>
                    </a:lnTo>
                    <a:lnTo>
                      <a:pt x="152" y="585"/>
                    </a:lnTo>
                    <a:lnTo>
                      <a:pt x="153" y="600"/>
                    </a:lnTo>
                    <a:lnTo>
                      <a:pt x="160" y="612"/>
                    </a:lnTo>
                    <a:lnTo>
                      <a:pt x="172" y="608"/>
                    </a:lnTo>
                    <a:lnTo>
                      <a:pt x="175" y="600"/>
                    </a:lnTo>
                    <a:lnTo>
                      <a:pt x="179" y="588"/>
                    </a:lnTo>
                    <a:lnTo>
                      <a:pt x="185" y="583"/>
                    </a:lnTo>
                    <a:lnTo>
                      <a:pt x="197" y="576"/>
                    </a:lnTo>
                    <a:lnTo>
                      <a:pt x="208" y="568"/>
                    </a:lnTo>
                    <a:lnTo>
                      <a:pt x="217" y="565"/>
                    </a:lnTo>
                    <a:lnTo>
                      <a:pt x="222" y="559"/>
                    </a:lnTo>
                    <a:lnTo>
                      <a:pt x="240" y="559"/>
                    </a:lnTo>
                    <a:lnTo>
                      <a:pt x="297" y="545"/>
                    </a:lnTo>
                    <a:lnTo>
                      <a:pt x="302" y="526"/>
                    </a:lnTo>
                    <a:lnTo>
                      <a:pt x="295" y="523"/>
                    </a:lnTo>
                    <a:lnTo>
                      <a:pt x="280" y="518"/>
                    </a:lnTo>
                    <a:lnTo>
                      <a:pt x="262" y="516"/>
                    </a:lnTo>
                    <a:lnTo>
                      <a:pt x="253" y="518"/>
                    </a:lnTo>
                    <a:lnTo>
                      <a:pt x="244" y="503"/>
                    </a:lnTo>
                    <a:lnTo>
                      <a:pt x="232" y="503"/>
                    </a:lnTo>
                    <a:lnTo>
                      <a:pt x="222" y="506"/>
                    </a:lnTo>
                    <a:lnTo>
                      <a:pt x="208" y="501"/>
                    </a:lnTo>
                    <a:lnTo>
                      <a:pt x="208" y="492"/>
                    </a:lnTo>
                    <a:lnTo>
                      <a:pt x="212" y="485"/>
                    </a:lnTo>
                    <a:lnTo>
                      <a:pt x="207" y="474"/>
                    </a:lnTo>
                    <a:lnTo>
                      <a:pt x="202" y="466"/>
                    </a:lnTo>
                    <a:lnTo>
                      <a:pt x="190" y="458"/>
                    </a:lnTo>
                    <a:lnTo>
                      <a:pt x="182" y="452"/>
                    </a:lnTo>
                    <a:lnTo>
                      <a:pt x="175" y="448"/>
                    </a:lnTo>
                    <a:lnTo>
                      <a:pt x="152" y="444"/>
                    </a:lnTo>
                    <a:lnTo>
                      <a:pt x="139" y="448"/>
                    </a:lnTo>
                    <a:lnTo>
                      <a:pt x="126" y="452"/>
                    </a:lnTo>
                    <a:lnTo>
                      <a:pt x="120" y="458"/>
                    </a:lnTo>
                    <a:lnTo>
                      <a:pt x="120" y="468"/>
                    </a:lnTo>
                    <a:lnTo>
                      <a:pt x="123" y="478"/>
                    </a:lnTo>
                    <a:lnTo>
                      <a:pt x="123" y="491"/>
                    </a:lnTo>
                    <a:lnTo>
                      <a:pt x="123" y="503"/>
                    </a:lnTo>
                    <a:lnTo>
                      <a:pt x="128" y="516"/>
                    </a:lnTo>
                    <a:lnTo>
                      <a:pt x="128" y="526"/>
                    </a:lnTo>
                    <a:lnTo>
                      <a:pt x="130" y="536"/>
                    </a:lnTo>
                    <a:lnTo>
                      <a:pt x="120" y="539"/>
                    </a:lnTo>
                    <a:lnTo>
                      <a:pt x="113" y="545"/>
                    </a:lnTo>
                    <a:lnTo>
                      <a:pt x="92" y="550"/>
                    </a:lnTo>
                    <a:lnTo>
                      <a:pt x="103" y="518"/>
                    </a:lnTo>
                    <a:lnTo>
                      <a:pt x="106" y="466"/>
                    </a:lnTo>
                    <a:lnTo>
                      <a:pt x="99" y="363"/>
                    </a:lnTo>
                    <a:lnTo>
                      <a:pt x="83" y="267"/>
                    </a:lnTo>
                    <a:lnTo>
                      <a:pt x="75" y="225"/>
                    </a:lnTo>
                    <a:lnTo>
                      <a:pt x="70" y="217"/>
                    </a:lnTo>
                    <a:lnTo>
                      <a:pt x="65" y="210"/>
                    </a:lnTo>
                    <a:lnTo>
                      <a:pt x="41" y="214"/>
                    </a:lnTo>
                    <a:lnTo>
                      <a:pt x="45" y="205"/>
                    </a:lnTo>
                    <a:lnTo>
                      <a:pt x="37" y="179"/>
                    </a:lnTo>
                    <a:lnTo>
                      <a:pt x="35" y="170"/>
                    </a:lnTo>
                    <a:lnTo>
                      <a:pt x="30" y="165"/>
                    </a:lnTo>
                    <a:lnTo>
                      <a:pt x="19" y="162"/>
                    </a:lnTo>
                    <a:lnTo>
                      <a:pt x="17" y="145"/>
                    </a:lnTo>
                    <a:lnTo>
                      <a:pt x="17" y="135"/>
                    </a:lnTo>
                    <a:lnTo>
                      <a:pt x="17" y="125"/>
                    </a:lnTo>
                    <a:lnTo>
                      <a:pt x="12" y="115"/>
                    </a:lnTo>
                    <a:lnTo>
                      <a:pt x="0" y="110"/>
                    </a:lnTo>
                    <a:lnTo>
                      <a:pt x="10" y="97"/>
                    </a:lnTo>
                    <a:lnTo>
                      <a:pt x="8" y="87"/>
                    </a:lnTo>
                    <a:lnTo>
                      <a:pt x="10" y="75"/>
                    </a:lnTo>
                    <a:lnTo>
                      <a:pt x="8" y="65"/>
                    </a:lnTo>
                    <a:lnTo>
                      <a:pt x="10" y="52"/>
                    </a:lnTo>
                    <a:lnTo>
                      <a:pt x="5" y="0"/>
                    </a:lnTo>
                    <a:lnTo>
                      <a:pt x="148" y="8"/>
                    </a:lnTo>
                    <a:lnTo>
                      <a:pt x="541" y="32"/>
                    </a:lnTo>
                    <a:lnTo>
                      <a:pt x="564" y="33"/>
                    </a:lnTo>
                    <a:lnTo>
                      <a:pt x="555" y="267"/>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8" name="Freeform 19"/>
              <p:cNvSpPr>
                <a:spLocks/>
              </p:cNvSpPr>
              <p:nvPr/>
            </p:nvSpPr>
            <p:spPr bwMode="auto">
              <a:xfrm>
                <a:off x="3622221" y="3343725"/>
                <a:ext cx="880636" cy="694334"/>
              </a:xfrm>
              <a:custGeom>
                <a:avLst/>
                <a:gdLst/>
                <a:ahLst/>
                <a:cxnLst>
                  <a:cxn ang="0">
                    <a:pos x="50" y="450"/>
                  </a:cxn>
                  <a:cxn ang="0">
                    <a:pos x="37" y="425"/>
                  </a:cxn>
                  <a:cxn ang="0">
                    <a:pos x="80" y="415"/>
                  </a:cxn>
                  <a:cxn ang="0">
                    <a:pos x="100" y="392"/>
                  </a:cxn>
                  <a:cxn ang="0">
                    <a:pos x="99" y="355"/>
                  </a:cxn>
                  <a:cxn ang="0">
                    <a:pos x="65" y="327"/>
                  </a:cxn>
                  <a:cxn ang="0">
                    <a:pos x="83" y="298"/>
                  </a:cxn>
                  <a:cxn ang="0">
                    <a:pos x="57" y="278"/>
                  </a:cxn>
                  <a:cxn ang="0">
                    <a:pos x="21" y="275"/>
                  </a:cxn>
                  <a:cxn ang="0">
                    <a:pos x="19" y="233"/>
                  </a:cxn>
                  <a:cxn ang="0">
                    <a:pos x="13" y="196"/>
                  </a:cxn>
                  <a:cxn ang="0">
                    <a:pos x="26" y="162"/>
                  </a:cxn>
                  <a:cxn ang="0">
                    <a:pos x="53" y="138"/>
                  </a:cxn>
                  <a:cxn ang="0">
                    <a:pos x="73" y="115"/>
                  </a:cxn>
                  <a:cxn ang="0">
                    <a:pos x="106" y="90"/>
                  </a:cxn>
                  <a:cxn ang="0">
                    <a:pos x="130" y="65"/>
                  </a:cxn>
                  <a:cxn ang="0">
                    <a:pos x="148" y="37"/>
                  </a:cxn>
                  <a:cxn ang="0">
                    <a:pos x="192" y="18"/>
                  </a:cxn>
                  <a:cxn ang="0">
                    <a:pos x="222" y="3"/>
                  </a:cxn>
                  <a:cxn ang="0">
                    <a:pos x="246" y="17"/>
                  </a:cxn>
                  <a:cxn ang="0">
                    <a:pos x="272" y="55"/>
                  </a:cxn>
                  <a:cxn ang="0">
                    <a:pos x="310" y="85"/>
                  </a:cxn>
                  <a:cxn ang="0">
                    <a:pos x="339" y="122"/>
                  </a:cxn>
                  <a:cxn ang="0">
                    <a:pos x="364" y="153"/>
                  </a:cxn>
                  <a:cxn ang="0">
                    <a:pos x="412" y="163"/>
                  </a:cxn>
                  <a:cxn ang="0">
                    <a:pos x="442" y="168"/>
                  </a:cxn>
                  <a:cxn ang="0">
                    <a:pos x="479" y="182"/>
                  </a:cxn>
                  <a:cxn ang="0">
                    <a:pos x="500" y="207"/>
                  </a:cxn>
                  <a:cxn ang="0">
                    <a:pos x="537" y="227"/>
                  </a:cxn>
                  <a:cxn ang="0">
                    <a:pos x="584" y="233"/>
                  </a:cxn>
                  <a:cxn ang="0">
                    <a:pos x="604" y="255"/>
                  </a:cxn>
                  <a:cxn ang="0">
                    <a:pos x="637" y="251"/>
                  </a:cxn>
                  <a:cxn ang="0">
                    <a:pos x="669" y="275"/>
                  </a:cxn>
                  <a:cxn ang="0">
                    <a:pos x="707" y="300"/>
                  </a:cxn>
                  <a:cxn ang="0">
                    <a:pos x="913" y="327"/>
                  </a:cxn>
                  <a:cxn ang="0">
                    <a:pos x="966" y="345"/>
                  </a:cxn>
                  <a:cxn ang="0">
                    <a:pos x="962" y="392"/>
                  </a:cxn>
                  <a:cxn ang="0">
                    <a:pos x="962" y="427"/>
                  </a:cxn>
                  <a:cxn ang="0">
                    <a:pos x="942" y="461"/>
                  </a:cxn>
                  <a:cxn ang="0">
                    <a:pos x="966" y="517"/>
                  </a:cxn>
                  <a:cxn ang="0">
                    <a:pos x="993" y="586"/>
                  </a:cxn>
                  <a:cxn ang="0">
                    <a:pos x="1016" y="690"/>
                  </a:cxn>
                  <a:cxn ang="0">
                    <a:pos x="1004" y="742"/>
                  </a:cxn>
                  <a:cxn ang="0">
                    <a:pos x="989" y="770"/>
                  </a:cxn>
                  <a:cxn ang="0">
                    <a:pos x="547" y="690"/>
                  </a:cxn>
                  <a:cxn ang="0">
                    <a:pos x="273" y="595"/>
                  </a:cxn>
                  <a:cxn ang="0">
                    <a:pos x="246" y="565"/>
                  </a:cxn>
                  <a:cxn ang="0">
                    <a:pos x="217" y="525"/>
                  </a:cxn>
                  <a:cxn ang="0">
                    <a:pos x="186" y="500"/>
                  </a:cxn>
                  <a:cxn ang="0">
                    <a:pos x="157" y="473"/>
                  </a:cxn>
                  <a:cxn ang="0">
                    <a:pos x="117" y="458"/>
                  </a:cxn>
                  <a:cxn ang="0">
                    <a:pos x="85" y="468"/>
                  </a:cxn>
                </a:cxnLst>
                <a:rect l="0" t="0" r="r" b="b"/>
                <a:pathLst>
                  <a:path w="1022" h="771">
                    <a:moveTo>
                      <a:pt x="59" y="465"/>
                    </a:moveTo>
                    <a:lnTo>
                      <a:pt x="53" y="460"/>
                    </a:lnTo>
                    <a:lnTo>
                      <a:pt x="53" y="458"/>
                    </a:lnTo>
                    <a:lnTo>
                      <a:pt x="50" y="450"/>
                    </a:lnTo>
                    <a:lnTo>
                      <a:pt x="41" y="450"/>
                    </a:lnTo>
                    <a:lnTo>
                      <a:pt x="37" y="441"/>
                    </a:lnTo>
                    <a:lnTo>
                      <a:pt x="32" y="430"/>
                    </a:lnTo>
                    <a:lnTo>
                      <a:pt x="37" y="425"/>
                    </a:lnTo>
                    <a:lnTo>
                      <a:pt x="46" y="412"/>
                    </a:lnTo>
                    <a:lnTo>
                      <a:pt x="55" y="410"/>
                    </a:lnTo>
                    <a:lnTo>
                      <a:pt x="68" y="407"/>
                    </a:lnTo>
                    <a:lnTo>
                      <a:pt x="80" y="415"/>
                    </a:lnTo>
                    <a:lnTo>
                      <a:pt x="88" y="412"/>
                    </a:lnTo>
                    <a:lnTo>
                      <a:pt x="99" y="410"/>
                    </a:lnTo>
                    <a:lnTo>
                      <a:pt x="105" y="403"/>
                    </a:lnTo>
                    <a:lnTo>
                      <a:pt x="100" y="392"/>
                    </a:lnTo>
                    <a:lnTo>
                      <a:pt x="97" y="383"/>
                    </a:lnTo>
                    <a:lnTo>
                      <a:pt x="97" y="376"/>
                    </a:lnTo>
                    <a:lnTo>
                      <a:pt x="100" y="367"/>
                    </a:lnTo>
                    <a:lnTo>
                      <a:pt x="99" y="355"/>
                    </a:lnTo>
                    <a:lnTo>
                      <a:pt x="93" y="343"/>
                    </a:lnTo>
                    <a:lnTo>
                      <a:pt x="85" y="338"/>
                    </a:lnTo>
                    <a:lnTo>
                      <a:pt x="75" y="338"/>
                    </a:lnTo>
                    <a:lnTo>
                      <a:pt x="65" y="327"/>
                    </a:lnTo>
                    <a:lnTo>
                      <a:pt x="68" y="318"/>
                    </a:lnTo>
                    <a:lnTo>
                      <a:pt x="73" y="313"/>
                    </a:lnTo>
                    <a:lnTo>
                      <a:pt x="80" y="305"/>
                    </a:lnTo>
                    <a:lnTo>
                      <a:pt x="83" y="298"/>
                    </a:lnTo>
                    <a:lnTo>
                      <a:pt x="80" y="288"/>
                    </a:lnTo>
                    <a:lnTo>
                      <a:pt x="73" y="280"/>
                    </a:lnTo>
                    <a:lnTo>
                      <a:pt x="66" y="273"/>
                    </a:lnTo>
                    <a:lnTo>
                      <a:pt x="57" y="278"/>
                    </a:lnTo>
                    <a:lnTo>
                      <a:pt x="48" y="278"/>
                    </a:lnTo>
                    <a:lnTo>
                      <a:pt x="41" y="275"/>
                    </a:lnTo>
                    <a:lnTo>
                      <a:pt x="32" y="275"/>
                    </a:lnTo>
                    <a:lnTo>
                      <a:pt x="21" y="275"/>
                    </a:lnTo>
                    <a:lnTo>
                      <a:pt x="19" y="263"/>
                    </a:lnTo>
                    <a:lnTo>
                      <a:pt x="12" y="255"/>
                    </a:lnTo>
                    <a:lnTo>
                      <a:pt x="15" y="245"/>
                    </a:lnTo>
                    <a:lnTo>
                      <a:pt x="19" y="233"/>
                    </a:lnTo>
                    <a:lnTo>
                      <a:pt x="12" y="225"/>
                    </a:lnTo>
                    <a:lnTo>
                      <a:pt x="0" y="213"/>
                    </a:lnTo>
                    <a:lnTo>
                      <a:pt x="5" y="198"/>
                    </a:lnTo>
                    <a:lnTo>
                      <a:pt x="13" y="196"/>
                    </a:lnTo>
                    <a:lnTo>
                      <a:pt x="13" y="188"/>
                    </a:lnTo>
                    <a:lnTo>
                      <a:pt x="23" y="182"/>
                    </a:lnTo>
                    <a:lnTo>
                      <a:pt x="23" y="173"/>
                    </a:lnTo>
                    <a:lnTo>
                      <a:pt x="26" y="162"/>
                    </a:lnTo>
                    <a:lnTo>
                      <a:pt x="26" y="155"/>
                    </a:lnTo>
                    <a:lnTo>
                      <a:pt x="35" y="150"/>
                    </a:lnTo>
                    <a:lnTo>
                      <a:pt x="46" y="143"/>
                    </a:lnTo>
                    <a:lnTo>
                      <a:pt x="53" y="138"/>
                    </a:lnTo>
                    <a:lnTo>
                      <a:pt x="55" y="130"/>
                    </a:lnTo>
                    <a:lnTo>
                      <a:pt x="59" y="125"/>
                    </a:lnTo>
                    <a:lnTo>
                      <a:pt x="66" y="115"/>
                    </a:lnTo>
                    <a:lnTo>
                      <a:pt x="73" y="115"/>
                    </a:lnTo>
                    <a:lnTo>
                      <a:pt x="80" y="110"/>
                    </a:lnTo>
                    <a:lnTo>
                      <a:pt x="88" y="106"/>
                    </a:lnTo>
                    <a:lnTo>
                      <a:pt x="100" y="105"/>
                    </a:lnTo>
                    <a:lnTo>
                      <a:pt x="106" y="90"/>
                    </a:lnTo>
                    <a:lnTo>
                      <a:pt x="112" y="85"/>
                    </a:lnTo>
                    <a:lnTo>
                      <a:pt x="117" y="71"/>
                    </a:lnTo>
                    <a:lnTo>
                      <a:pt x="120" y="66"/>
                    </a:lnTo>
                    <a:lnTo>
                      <a:pt x="130" y="65"/>
                    </a:lnTo>
                    <a:lnTo>
                      <a:pt x="135" y="57"/>
                    </a:lnTo>
                    <a:lnTo>
                      <a:pt x="143" y="55"/>
                    </a:lnTo>
                    <a:lnTo>
                      <a:pt x="146" y="46"/>
                    </a:lnTo>
                    <a:lnTo>
                      <a:pt x="148" y="37"/>
                    </a:lnTo>
                    <a:lnTo>
                      <a:pt x="153" y="25"/>
                    </a:lnTo>
                    <a:lnTo>
                      <a:pt x="170" y="25"/>
                    </a:lnTo>
                    <a:lnTo>
                      <a:pt x="185" y="25"/>
                    </a:lnTo>
                    <a:lnTo>
                      <a:pt x="192" y="18"/>
                    </a:lnTo>
                    <a:lnTo>
                      <a:pt x="192" y="12"/>
                    </a:lnTo>
                    <a:lnTo>
                      <a:pt x="199" y="3"/>
                    </a:lnTo>
                    <a:lnTo>
                      <a:pt x="210" y="3"/>
                    </a:lnTo>
                    <a:lnTo>
                      <a:pt x="222" y="3"/>
                    </a:lnTo>
                    <a:lnTo>
                      <a:pt x="230" y="0"/>
                    </a:lnTo>
                    <a:lnTo>
                      <a:pt x="232" y="3"/>
                    </a:lnTo>
                    <a:lnTo>
                      <a:pt x="242" y="8"/>
                    </a:lnTo>
                    <a:lnTo>
                      <a:pt x="246" y="17"/>
                    </a:lnTo>
                    <a:lnTo>
                      <a:pt x="250" y="25"/>
                    </a:lnTo>
                    <a:lnTo>
                      <a:pt x="252" y="35"/>
                    </a:lnTo>
                    <a:lnTo>
                      <a:pt x="259" y="40"/>
                    </a:lnTo>
                    <a:lnTo>
                      <a:pt x="272" y="55"/>
                    </a:lnTo>
                    <a:lnTo>
                      <a:pt x="282" y="57"/>
                    </a:lnTo>
                    <a:lnTo>
                      <a:pt x="290" y="65"/>
                    </a:lnTo>
                    <a:lnTo>
                      <a:pt x="305" y="71"/>
                    </a:lnTo>
                    <a:lnTo>
                      <a:pt x="310" y="85"/>
                    </a:lnTo>
                    <a:lnTo>
                      <a:pt x="324" y="93"/>
                    </a:lnTo>
                    <a:lnTo>
                      <a:pt x="332" y="105"/>
                    </a:lnTo>
                    <a:lnTo>
                      <a:pt x="339" y="110"/>
                    </a:lnTo>
                    <a:lnTo>
                      <a:pt x="339" y="122"/>
                    </a:lnTo>
                    <a:lnTo>
                      <a:pt x="346" y="122"/>
                    </a:lnTo>
                    <a:lnTo>
                      <a:pt x="353" y="133"/>
                    </a:lnTo>
                    <a:lnTo>
                      <a:pt x="355" y="146"/>
                    </a:lnTo>
                    <a:lnTo>
                      <a:pt x="364" y="153"/>
                    </a:lnTo>
                    <a:lnTo>
                      <a:pt x="375" y="150"/>
                    </a:lnTo>
                    <a:lnTo>
                      <a:pt x="395" y="158"/>
                    </a:lnTo>
                    <a:lnTo>
                      <a:pt x="402" y="162"/>
                    </a:lnTo>
                    <a:lnTo>
                      <a:pt x="412" y="163"/>
                    </a:lnTo>
                    <a:lnTo>
                      <a:pt x="419" y="155"/>
                    </a:lnTo>
                    <a:lnTo>
                      <a:pt x="426" y="158"/>
                    </a:lnTo>
                    <a:lnTo>
                      <a:pt x="437" y="158"/>
                    </a:lnTo>
                    <a:lnTo>
                      <a:pt x="442" y="168"/>
                    </a:lnTo>
                    <a:lnTo>
                      <a:pt x="450" y="175"/>
                    </a:lnTo>
                    <a:lnTo>
                      <a:pt x="457" y="175"/>
                    </a:lnTo>
                    <a:lnTo>
                      <a:pt x="467" y="182"/>
                    </a:lnTo>
                    <a:lnTo>
                      <a:pt x="479" y="182"/>
                    </a:lnTo>
                    <a:lnTo>
                      <a:pt x="486" y="188"/>
                    </a:lnTo>
                    <a:lnTo>
                      <a:pt x="487" y="198"/>
                    </a:lnTo>
                    <a:lnTo>
                      <a:pt x="493" y="205"/>
                    </a:lnTo>
                    <a:lnTo>
                      <a:pt x="500" y="207"/>
                    </a:lnTo>
                    <a:lnTo>
                      <a:pt x="507" y="213"/>
                    </a:lnTo>
                    <a:lnTo>
                      <a:pt x="519" y="222"/>
                    </a:lnTo>
                    <a:lnTo>
                      <a:pt x="529" y="227"/>
                    </a:lnTo>
                    <a:lnTo>
                      <a:pt x="537" y="227"/>
                    </a:lnTo>
                    <a:lnTo>
                      <a:pt x="544" y="227"/>
                    </a:lnTo>
                    <a:lnTo>
                      <a:pt x="559" y="225"/>
                    </a:lnTo>
                    <a:lnTo>
                      <a:pt x="572" y="227"/>
                    </a:lnTo>
                    <a:lnTo>
                      <a:pt x="584" y="233"/>
                    </a:lnTo>
                    <a:lnTo>
                      <a:pt x="586" y="243"/>
                    </a:lnTo>
                    <a:lnTo>
                      <a:pt x="587" y="255"/>
                    </a:lnTo>
                    <a:lnTo>
                      <a:pt x="595" y="260"/>
                    </a:lnTo>
                    <a:lnTo>
                      <a:pt x="604" y="255"/>
                    </a:lnTo>
                    <a:lnTo>
                      <a:pt x="613" y="245"/>
                    </a:lnTo>
                    <a:lnTo>
                      <a:pt x="619" y="240"/>
                    </a:lnTo>
                    <a:lnTo>
                      <a:pt x="629" y="250"/>
                    </a:lnTo>
                    <a:lnTo>
                      <a:pt x="637" y="251"/>
                    </a:lnTo>
                    <a:lnTo>
                      <a:pt x="644" y="260"/>
                    </a:lnTo>
                    <a:lnTo>
                      <a:pt x="659" y="263"/>
                    </a:lnTo>
                    <a:lnTo>
                      <a:pt x="664" y="265"/>
                    </a:lnTo>
                    <a:lnTo>
                      <a:pt x="669" y="275"/>
                    </a:lnTo>
                    <a:lnTo>
                      <a:pt x="677" y="285"/>
                    </a:lnTo>
                    <a:lnTo>
                      <a:pt x="687" y="285"/>
                    </a:lnTo>
                    <a:lnTo>
                      <a:pt x="702" y="293"/>
                    </a:lnTo>
                    <a:lnTo>
                      <a:pt x="707" y="300"/>
                    </a:lnTo>
                    <a:lnTo>
                      <a:pt x="902" y="298"/>
                    </a:lnTo>
                    <a:lnTo>
                      <a:pt x="902" y="308"/>
                    </a:lnTo>
                    <a:lnTo>
                      <a:pt x="906" y="318"/>
                    </a:lnTo>
                    <a:lnTo>
                      <a:pt x="913" y="327"/>
                    </a:lnTo>
                    <a:lnTo>
                      <a:pt x="924" y="330"/>
                    </a:lnTo>
                    <a:lnTo>
                      <a:pt x="951" y="328"/>
                    </a:lnTo>
                    <a:lnTo>
                      <a:pt x="962" y="335"/>
                    </a:lnTo>
                    <a:lnTo>
                      <a:pt x="966" y="345"/>
                    </a:lnTo>
                    <a:lnTo>
                      <a:pt x="962" y="355"/>
                    </a:lnTo>
                    <a:lnTo>
                      <a:pt x="966" y="367"/>
                    </a:lnTo>
                    <a:lnTo>
                      <a:pt x="960" y="381"/>
                    </a:lnTo>
                    <a:lnTo>
                      <a:pt x="962" y="392"/>
                    </a:lnTo>
                    <a:lnTo>
                      <a:pt x="966" y="403"/>
                    </a:lnTo>
                    <a:lnTo>
                      <a:pt x="966" y="410"/>
                    </a:lnTo>
                    <a:lnTo>
                      <a:pt x="966" y="421"/>
                    </a:lnTo>
                    <a:lnTo>
                      <a:pt x="962" y="427"/>
                    </a:lnTo>
                    <a:lnTo>
                      <a:pt x="954" y="432"/>
                    </a:lnTo>
                    <a:lnTo>
                      <a:pt x="949" y="440"/>
                    </a:lnTo>
                    <a:lnTo>
                      <a:pt x="944" y="450"/>
                    </a:lnTo>
                    <a:lnTo>
                      <a:pt x="942" y="461"/>
                    </a:lnTo>
                    <a:lnTo>
                      <a:pt x="942" y="473"/>
                    </a:lnTo>
                    <a:lnTo>
                      <a:pt x="944" y="483"/>
                    </a:lnTo>
                    <a:lnTo>
                      <a:pt x="962" y="500"/>
                    </a:lnTo>
                    <a:lnTo>
                      <a:pt x="966" y="517"/>
                    </a:lnTo>
                    <a:lnTo>
                      <a:pt x="967" y="528"/>
                    </a:lnTo>
                    <a:lnTo>
                      <a:pt x="967" y="538"/>
                    </a:lnTo>
                    <a:lnTo>
                      <a:pt x="976" y="552"/>
                    </a:lnTo>
                    <a:lnTo>
                      <a:pt x="993" y="586"/>
                    </a:lnTo>
                    <a:lnTo>
                      <a:pt x="994" y="605"/>
                    </a:lnTo>
                    <a:lnTo>
                      <a:pt x="993" y="630"/>
                    </a:lnTo>
                    <a:lnTo>
                      <a:pt x="994" y="660"/>
                    </a:lnTo>
                    <a:lnTo>
                      <a:pt x="1016" y="690"/>
                    </a:lnTo>
                    <a:lnTo>
                      <a:pt x="1021" y="702"/>
                    </a:lnTo>
                    <a:lnTo>
                      <a:pt x="1016" y="715"/>
                    </a:lnTo>
                    <a:lnTo>
                      <a:pt x="1011" y="733"/>
                    </a:lnTo>
                    <a:lnTo>
                      <a:pt x="1004" y="742"/>
                    </a:lnTo>
                    <a:lnTo>
                      <a:pt x="994" y="750"/>
                    </a:lnTo>
                    <a:lnTo>
                      <a:pt x="989" y="753"/>
                    </a:lnTo>
                    <a:lnTo>
                      <a:pt x="989" y="762"/>
                    </a:lnTo>
                    <a:lnTo>
                      <a:pt x="989" y="770"/>
                    </a:lnTo>
                    <a:lnTo>
                      <a:pt x="675" y="770"/>
                    </a:lnTo>
                    <a:lnTo>
                      <a:pt x="631" y="770"/>
                    </a:lnTo>
                    <a:lnTo>
                      <a:pt x="631" y="690"/>
                    </a:lnTo>
                    <a:lnTo>
                      <a:pt x="547" y="690"/>
                    </a:lnTo>
                    <a:lnTo>
                      <a:pt x="547" y="611"/>
                    </a:lnTo>
                    <a:lnTo>
                      <a:pt x="284" y="615"/>
                    </a:lnTo>
                    <a:lnTo>
                      <a:pt x="273" y="605"/>
                    </a:lnTo>
                    <a:lnTo>
                      <a:pt x="273" y="595"/>
                    </a:lnTo>
                    <a:lnTo>
                      <a:pt x="264" y="591"/>
                    </a:lnTo>
                    <a:lnTo>
                      <a:pt x="260" y="580"/>
                    </a:lnTo>
                    <a:lnTo>
                      <a:pt x="257" y="572"/>
                    </a:lnTo>
                    <a:lnTo>
                      <a:pt x="246" y="565"/>
                    </a:lnTo>
                    <a:lnTo>
                      <a:pt x="242" y="543"/>
                    </a:lnTo>
                    <a:lnTo>
                      <a:pt x="233" y="538"/>
                    </a:lnTo>
                    <a:lnTo>
                      <a:pt x="220" y="533"/>
                    </a:lnTo>
                    <a:lnTo>
                      <a:pt x="217" y="525"/>
                    </a:lnTo>
                    <a:lnTo>
                      <a:pt x="208" y="513"/>
                    </a:lnTo>
                    <a:lnTo>
                      <a:pt x="200" y="510"/>
                    </a:lnTo>
                    <a:lnTo>
                      <a:pt x="193" y="505"/>
                    </a:lnTo>
                    <a:lnTo>
                      <a:pt x="186" y="500"/>
                    </a:lnTo>
                    <a:lnTo>
                      <a:pt x="180" y="493"/>
                    </a:lnTo>
                    <a:lnTo>
                      <a:pt x="170" y="488"/>
                    </a:lnTo>
                    <a:lnTo>
                      <a:pt x="160" y="483"/>
                    </a:lnTo>
                    <a:lnTo>
                      <a:pt x="157" y="473"/>
                    </a:lnTo>
                    <a:lnTo>
                      <a:pt x="146" y="468"/>
                    </a:lnTo>
                    <a:lnTo>
                      <a:pt x="135" y="461"/>
                    </a:lnTo>
                    <a:lnTo>
                      <a:pt x="125" y="460"/>
                    </a:lnTo>
                    <a:lnTo>
                      <a:pt x="117" y="458"/>
                    </a:lnTo>
                    <a:lnTo>
                      <a:pt x="108" y="458"/>
                    </a:lnTo>
                    <a:lnTo>
                      <a:pt x="100" y="460"/>
                    </a:lnTo>
                    <a:lnTo>
                      <a:pt x="93" y="465"/>
                    </a:lnTo>
                    <a:lnTo>
                      <a:pt x="85" y="468"/>
                    </a:lnTo>
                    <a:lnTo>
                      <a:pt x="73" y="461"/>
                    </a:lnTo>
                    <a:lnTo>
                      <a:pt x="66" y="472"/>
                    </a:lnTo>
                    <a:lnTo>
                      <a:pt x="59" y="465"/>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79" name="Freeform 20"/>
              <p:cNvSpPr>
                <a:spLocks/>
              </p:cNvSpPr>
              <p:nvPr/>
            </p:nvSpPr>
            <p:spPr bwMode="auto">
              <a:xfrm>
                <a:off x="3521404" y="4600010"/>
                <a:ext cx="1017643" cy="358424"/>
              </a:xfrm>
              <a:custGeom>
                <a:avLst/>
                <a:gdLst/>
                <a:ahLst/>
                <a:cxnLst>
                  <a:cxn ang="0">
                    <a:pos x="1180" y="3"/>
                  </a:cxn>
                  <a:cxn ang="0">
                    <a:pos x="1180" y="184"/>
                  </a:cxn>
                  <a:cxn ang="0">
                    <a:pos x="1155" y="193"/>
                  </a:cxn>
                  <a:cxn ang="0">
                    <a:pos x="1118" y="195"/>
                  </a:cxn>
                  <a:cxn ang="0">
                    <a:pos x="1093" y="207"/>
                  </a:cxn>
                  <a:cxn ang="0">
                    <a:pos x="1046" y="233"/>
                  </a:cxn>
                  <a:cxn ang="0">
                    <a:pos x="996" y="244"/>
                  </a:cxn>
                  <a:cxn ang="0">
                    <a:pos x="978" y="255"/>
                  </a:cxn>
                  <a:cxn ang="0">
                    <a:pos x="948" y="289"/>
                  </a:cxn>
                  <a:cxn ang="0">
                    <a:pos x="901" y="293"/>
                  </a:cxn>
                  <a:cxn ang="0">
                    <a:pos x="821" y="312"/>
                  </a:cxn>
                  <a:cxn ang="0">
                    <a:pos x="779" y="315"/>
                  </a:cxn>
                  <a:cxn ang="0">
                    <a:pos x="767" y="318"/>
                  </a:cxn>
                  <a:cxn ang="0">
                    <a:pos x="749" y="312"/>
                  </a:cxn>
                  <a:cxn ang="0">
                    <a:pos x="712" y="277"/>
                  </a:cxn>
                  <a:cxn ang="0">
                    <a:pos x="691" y="269"/>
                  </a:cxn>
                  <a:cxn ang="0">
                    <a:pos x="661" y="270"/>
                  </a:cxn>
                  <a:cxn ang="0">
                    <a:pos x="649" y="280"/>
                  </a:cxn>
                  <a:cxn ang="0">
                    <a:pos x="638" y="285"/>
                  </a:cxn>
                  <a:cxn ang="0">
                    <a:pos x="626" y="297"/>
                  </a:cxn>
                  <a:cxn ang="0">
                    <a:pos x="522" y="335"/>
                  </a:cxn>
                  <a:cxn ang="0">
                    <a:pos x="511" y="338"/>
                  </a:cxn>
                  <a:cxn ang="0">
                    <a:pos x="484" y="363"/>
                  </a:cxn>
                  <a:cxn ang="0">
                    <a:pos x="471" y="363"/>
                  </a:cxn>
                  <a:cxn ang="0">
                    <a:pos x="451" y="352"/>
                  </a:cxn>
                  <a:cxn ang="0">
                    <a:pos x="427" y="358"/>
                  </a:cxn>
                  <a:cxn ang="0">
                    <a:pos x="407" y="354"/>
                  </a:cxn>
                  <a:cxn ang="0">
                    <a:pos x="391" y="354"/>
                  </a:cxn>
                  <a:cxn ang="0">
                    <a:pos x="367" y="354"/>
                  </a:cxn>
                  <a:cxn ang="0">
                    <a:pos x="355" y="358"/>
                  </a:cxn>
                  <a:cxn ang="0">
                    <a:pos x="333" y="378"/>
                  </a:cxn>
                  <a:cxn ang="0">
                    <a:pos x="322" y="392"/>
                  </a:cxn>
                  <a:cxn ang="0">
                    <a:pos x="313" y="397"/>
                  </a:cxn>
                  <a:cxn ang="0">
                    <a:pos x="287" y="397"/>
                  </a:cxn>
                  <a:cxn ang="0">
                    <a:pos x="279" y="387"/>
                  </a:cxn>
                  <a:cxn ang="0">
                    <a:pos x="279" y="377"/>
                  </a:cxn>
                  <a:cxn ang="0">
                    <a:pos x="277" y="354"/>
                  </a:cxn>
                  <a:cxn ang="0">
                    <a:pos x="265" y="338"/>
                  </a:cxn>
                  <a:cxn ang="0">
                    <a:pos x="217" y="323"/>
                  </a:cxn>
                  <a:cxn ang="0">
                    <a:pos x="200" y="312"/>
                  </a:cxn>
                  <a:cxn ang="0">
                    <a:pos x="184" y="305"/>
                  </a:cxn>
                  <a:cxn ang="0">
                    <a:pos x="159" y="309"/>
                  </a:cxn>
                  <a:cxn ang="0">
                    <a:pos x="140" y="318"/>
                  </a:cxn>
                  <a:cxn ang="0">
                    <a:pos x="125" y="318"/>
                  </a:cxn>
                  <a:cxn ang="0">
                    <a:pos x="113" y="312"/>
                  </a:cxn>
                  <a:cxn ang="0">
                    <a:pos x="99" y="309"/>
                  </a:cxn>
                  <a:cxn ang="0">
                    <a:pos x="72" y="293"/>
                  </a:cxn>
                  <a:cxn ang="0">
                    <a:pos x="55" y="289"/>
                  </a:cxn>
                  <a:cxn ang="0">
                    <a:pos x="59" y="277"/>
                  </a:cxn>
                  <a:cxn ang="0">
                    <a:pos x="55" y="265"/>
                  </a:cxn>
                  <a:cxn ang="0">
                    <a:pos x="48" y="258"/>
                  </a:cxn>
                  <a:cxn ang="0">
                    <a:pos x="48" y="244"/>
                  </a:cxn>
                  <a:cxn ang="0">
                    <a:pos x="55" y="238"/>
                  </a:cxn>
                  <a:cxn ang="0">
                    <a:pos x="65" y="237"/>
                  </a:cxn>
                  <a:cxn ang="0">
                    <a:pos x="0" y="237"/>
                  </a:cxn>
                  <a:cxn ang="0">
                    <a:pos x="0" y="165"/>
                  </a:cxn>
                  <a:cxn ang="0">
                    <a:pos x="0" y="0"/>
                  </a:cxn>
                  <a:cxn ang="0">
                    <a:pos x="60" y="3"/>
                  </a:cxn>
                  <a:cxn ang="0">
                    <a:pos x="113" y="3"/>
                  </a:cxn>
                  <a:cxn ang="0">
                    <a:pos x="299" y="3"/>
                  </a:cxn>
                  <a:cxn ang="0">
                    <a:pos x="861" y="5"/>
                  </a:cxn>
                  <a:cxn ang="0">
                    <a:pos x="879" y="5"/>
                  </a:cxn>
                  <a:cxn ang="0">
                    <a:pos x="1180" y="3"/>
                  </a:cxn>
                </a:cxnLst>
                <a:rect l="0" t="0" r="r" b="b"/>
                <a:pathLst>
                  <a:path w="1181" h="398">
                    <a:moveTo>
                      <a:pt x="1180" y="3"/>
                    </a:moveTo>
                    <a:lnTo>
                      <a:pt x="1180" y="184"/>
                    </a:lnTo>
                    <a:lnTo>
                      <a:pt x="1155" y="193"/>
                    </a:lnTo>
                    <a:lnTo>
                      <a:pt x="1118" y="195"/>
                    </a:lnTo>
                    <a:lnTo>
                      <a:pt x="1093" y="207"/>
                    </a:lnTo>
                    <a:lnTo>
                      <a:pt x="1046" y="233"/>
                    </a:lnTo>
                    <a:lnTo>
                      <a:pt x="996" y="244"/>
                    </a:lnTo>
                    <a:lnTo>
                      <a:pt x="978" y="255"/>
                    </a:lnTo>
                    <a:lnTo>
                      <a:pt x="948" y="289"/>
                    </a:lnTo>
                    <a:lnTo>
                      <a:pt x="901" y="293"/>
                    </a:lnTo>
                    <a:lnTo>
                      <a:pt x="821" y="312"/>
                    </a:lnTo>
                    <a:lnTo>
                      <a:pt x="779" y="315"/>
                    </a:lnTo>
                    <a:lnTo>
                      <a:pt x="767" y="318"/>
                    </a:lnTo>
                    <a:lnTo>
                      <a:pt x="749" y="312"/>
                    </a:lnTo>
                    <a:lnTo>
                      <a:pt x="712" y="277"/>
                    </a:lnTo>
                    <a:lnTo>
                      <a:pt x="691" y="269"/>
                    </a:lnTo>
                    <a:lnTo>
                      <a:pt x="661" y="270"/>
                    </a:lnTo>
                    <a:lnTo>
                      <a:pt x="649" y="280"/>
                    </a:lnTo>
                    <a:lnTo>
                      <a:pt x="638" y="285"/>
                    </a:lnTo>
                    <a:lnTo>
                      <a:pt x="626" y="297"/>
                    </a:lnTo>
                    <a:lnTo>
                      <a:pt x="522" y="335"/>
                    </a:lnTo>
                    <a:lnTo>
                      <a:pt x="511" y="338"/>
                    </a:lnTo>
                    <a:lnTo>
                      <a:pt x="484" y="363"/>
                    </a:lnTo>
                    <a:lnTo>
                      <a:pt x="471" y="363"/>
                    </a:lnTo>
                    <a:lnTo>
                      <a:pt x="451" y="352"/>
                    </a:lnTo>
                    <a:lnTo>
                      <a:pt x="427" y="358"/>
                    </a:lnTo>
                    <a:lnTo>
                      <a:pt x="407" y="354"/>
                    </a:lnTo>
                    <a:lnTo>
                      <a:pt x="391" y="354"/>
                    </a:lnTo>
                    <a:lnTo>
                      <a:pt x="367" y="354"/>
                    </a:lnTo>
                    <a:lnTo>
                      <a:pt x="355" y="358"/>
                    </a:lnTo>
                    <a:lnTo>
                      <a:pt x="333" y="378"/>
                    </a:lnTo>
                    <a:lnTo>
                      <a:pt x="322" y="392"/>
                    </a:lnTo>
                    <a:lnTo>
                      <a:pt x="313" y="397"/>
                    </a:lnTo>
                    <a:lnTo>
                      <a:pt x="287" y="397"/>
                    </a:lnTo>
                    <a:lnTo>
                      <a:pt x="279" y="387"/>
                    </a:lnTo>
                    <a:lnTo>
                      <a:pt x="279" y="377"/>
                    </a:lnTo>
                    <a:lnTo>
                      <a:pt x="277" y="354"/>
                    </a:lnTo>
                    <a:lnTo>
                      <a:pt x="265" y="338"/>
                    </a:lnTo>
                    <a:lnTo>
                      <a:pt x="217" y="323"/>
                    </a:lnTo>
                    <a:lnTo>
                      <a:pt x="200" y="312"/>
                    </a:lnTo>
                    <a:lnTo>
                      <a:pt x="184" y="305"/>
                    </a:lnTo>
                    <a:lnTo>
                      <a:pt x="159" y="309"/>
                    </a:lnTo>
                    <a:lnTo>
                      <a:pt x="140" y="318"/>
                    </a:lnTo>
                    <a:lnTo>
                      <a:pt x="125" y="318"/>
                    </a:lnTo>
                    <a:lnTo>
                      <a:pt x="113" y="312"/>
                    </a:lnTo>
                    <a:lnTo>
                      <a:pt x="99" y="309"/>
                    </a:lnTo>
                    <a:lnTo>
                      <a:pt x="72" y="293"/>
                    </a:lnTo>
                    <a:lnTo>
                      <a:pt x="55" y="289"/>
                    </a:lnTo>
                    <a:lnTo>
                      <a:pt x="59" y="277"/>
                    </a:lnTo>
                    <a:lnTo>
                      <a:pt x="55" y="265"/>
                    </a:lnTo>
                    <a:lnTo>
                      <a:pt x="48" y="258"/>
                    </a:lnTo>
                    <a:lnTo>
                      <a:pt x="48" y="244"/>
                    </a:lnTo>
                    <a:lnTo>
                      <a:pt x="55" y="238"/>
                    </a:lnTo>
                    <a:lnTo>
                      <a:pt x="65" y="237"/>
                    </a:lnTo>
                    <a:lnTo>
                      <a:pt x="0" y="237"/>
                    </a:lnTo>
                    <a:lnTo>
                      <a:pt x="0" y="165"/>
                    </a:lnTo>
                    <a:lnTo>
                      <a:pt x="0" y="0"/>
                    </a:lnTo>
                    <a:lnTo>
                      <a:pt x="60" y="3"/>
                    </a:lnTo>
                    <a:lnTo>
                      <a:pt x="113" y="3"/>
                    </a:lnTo>
                    <a:lnTo>
                      <a:pt x="299" y="3"/>
                    </a:lnTo>
                    <a:lnTo>
                      <a:pt x="861" y="5"/>
                    </a:lnTo>
                    <a:lnTo>
                      <a:pt x="879" y="5"/>
                    </a:lnTo>
                    <a:lnTo>
                      <a:pt x="1180" y="3"/>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0" name="Freeform 21"/>
              <p:cNvSpPr>
                <a:spLocks/>
              </p:cNvSpPr>
              <p:nvPr/>
            </p:nvSpPr>
            <p:spPr bwMode="auto">
              <a:xfrm>
                <a:off x="2511516" y="3971417"/>
                <a:ext cx="1163267" cy="352121"/>
              </a:xfrm>
              <a:custGeom>
                <a:avLst/>
                <a:gdLst/>
                <a:ahLst/>
                <a:cxnLst>
                  <a:cxn ang="0">
                    <a:pos x="1324" y="365"/>
                  </a:cxn>
                  <a:cxn ang="0">
                    <a:pos x="1315" y="390"/>
                  </a:cxn>
                  <a:cxn ang="0">
                    <a:pos x="1290" y="385"/>
                  </a:cxn>
                  <a:cxn ang="0">
                    <a:pos x="1274" y="382"/>
                  </a:cxn>
                  <a:cxn ang="0">
                    <a:pos x="1249" y="390"/>
                  </a:cxn>
                  <a:cxn ang="0">
                    <a:pos x="942" y="385"/>
                  </a:cxn>
                  <a:cxn ang="0">
                    <a:pos x="750" y="382"/>
                  </a:cxn>
                  <a:cxn ang="0">
                    <a:pos x="292" y="375"/>
                  </a:cxn>
                  <a:cxn ang="0">
                    <a:pos x="93" y="367"/>
                  </a:cxn>
                  <a:cxn ang="0">
                    <a:pos x="0" y="367"/>
                  </a:cxn>
                  <a:cxn ang="0">
                    <a:pos x="1" y="140"/>
                  </a:cxn>
                  <a:cxn ang="0">
                    <a:pos x="3" y="0"/>
                  </a:cxn>
                  <a:cxn ang="0">
                    <a:pos x="142" y="28"/>
                  </a:cxn>
                  <a:cxn ang="0">
                    <a:pos x="318" y="33"/>
                  </a:cxn>
                  <a:cxn ang="0">
                    <a:pos x="780" y="41"/>
                  </a:cxn>
                  <a:cxn ang="0">
                    <a:pos x="796" y="48"/>
                  </a:cxn>
                  <a:cxn ang="0">
                    <a:pos x="812" y="52"/>
                  </a:cxn>
                  <a:cxn ang="0">
                    <a:pos x="830" y="52"/>
                  </a:cxn>
                  <a:cxn ang="0">
                    <a:pos x="852" y="53"/>
                  </a:cxn>
                  <a:cxn ang="0">
                    <a:pos x="870" y="57"/>
                  </a:cxn>
                  <a:cxn ang="0">
                    <a:pos x="892" y="63"/>
                  </a:cxn>
                  <a:cxn ang="0">
                    <a:pos x="912" y="53"/>
                  </a:cxn>
                  <a:cxn ang="0">
                    <a:pos x="927" y="63"/>
                  </a:cxn>
                  <a:cxn ang="0">
                    <a:pos x="947" y="52"/>
                  </a:cxn>
                  <a:cxn ang="0">
                    <a:pos x="962" y="66"/>
                  </a:cxn>
                  <a:cxn ang="0">
                    <a:pos x="979" y="68"/>
                  </a:cxn>
                  <a:cxn ang="0">
                    <a:pos x="1005" y="78"/>
                  </a:cxn>
                  <a:cxn ang="0">
                    <a:pos x="1025" y="78"/>
                  </a:cxn>
                  <a:cxn ang="0">
                    <a:pos x="1049" y="60"/>
                  </a:cxn>
                  <a:cxn ang="0">
                    <a:pos x="1059" y="41"/>
                  </a:cxn>
                  <a:cxn ang="0">
                    <a:pos x="1082" y="28"/>
                  </a:cxn>
                  <a:cxn ang="0">
                    <a:pos x="1286" y="40"/>
                  </a:cxn>
                  <a:cxn ang="0">
                    <a:pos x="1299" y="53"/>
                  </a:cxn>
                  <a:cxn ang="0">
                    <a:pos x="1299" y="72"/>
                  </a:cxn>
                  <a:cxn ang="0">
                    <a:pos x="1321" y="83"/>
                  </a:cxn>
                  <a:cxn ang="0">
                    <a:pos x="1341" y="86"/>
                  </a:cxn>
                  <a:cxn ang="0">
                    <a:pos x="1339" y="98"/>
                  </a:cxn>
                  <a:cxn ang="0">
                    <a:pos x="1335" y="112"/>
                  </a:cxn>
                  <a:cxn ang="0">
                    <a:pos x="1321" y="120"/>
                  </a:cxn>
                  <a:cxn ang="0">
                    <a:pos x="1310" y="130"/>
                  </a:cxn>
                  <a:cxn ang="0">
                    <a:pos x="1306" y="150"/>
                  </a:cxn>
                  <a:cxn ang="0">
                    <a:pos x="1326" y="165"/>
                  </a:cxn>
                  <a:cxn ang="0">
                    <a:pos x="1321" y="183"/>
                  </a:cxn>
                  <a:cxn ang="0">
                    <a:pos x="1315" y="200"/>
                  </a:cxn>
                  <a:cxn ang="0">
                    <a:pos x="1306" y="218"/>
                  </a:cxn>
                  <a:cxn ang="0">
                    <a:pos x="1304" y="232"/>
                  </a:cxn>
                  <a:cxn ang="0">
                    <a:pos x="1299" y="248"/>
                  </a:cxn>
                  <a:cxn ang="0">
                    <a:pos x="1281" y="255"/>
                  </a:cxn>
                  <a:cxn ang="0">
                    <a:pos x="1281" y="278"/>
                  </a:cxn>
                  <a:cxn ang="0">
                    <a:pos x="1297" y="290"/>
                  </a:cxn>
                  <a:cxn ang="0">
                    <a:pos x="1292" y="310"/>
                  </a:cxn>
                  <a:cxn ang="0">
                    <a:pos x="1306" y="325"/>
                  </a:cxn>
                  <a:cxn ang="0">
                    <a:pos x="1319" y="356"/>
                  </a:cxn>
                </a:cxnLst>
                <a:rect l="0" t="0" r="r" b="b"/>
                <a:pathLst>
                  <a:path w="1350" h="391">
                    <a:moveTo>
                      <a:pt x="1319" y="356"/>
                    </a:moveTo>
                    <a:lnTo>
                      <a:pt x="1324" y="365"/>
                    </a:lnTo>
                    <a:lnTo>
                      <a:pt x="1321" y="380"/>
                    </a:lnTo>
                    <a:lnTo>
                      <a:pt x="1315" y="390"/>
                    </a:lnTo>
                    <a:lnTo>
                      <a:pt x="1304" y="385"/>
                    </a:lnTo>
                    <a:lnTo>
                      <a:pt x="1290" y="385"/>
                    </a:lnTo>
                    <a:lnTo>
                      <a:pt x="1281" y="390"/>
                    </a:lnTo>
                    <a:lnTo>
                      <a:pt x="1274" y="382"/>
                    </a:lnTo>
                    <a:lnTo>
                      <a:pt x="1264" y="382"/>
                    </a:lnTo>
                    <a:lnTo>
                      <a:pt x="1249" y="390"/>
                    </a:lnTo>
                    <a:lnTo>
                      <a:pt x="1234" y="390"/>
                    </a:lnTo>
                    <a:lnTo>
                      <a:pt x="942" y="385"/>
                    </a:lnTo>
                    <a:lnTo>
                      <a:pt x="757" y="382"/>
                    </a:lnTo>
                    <a:lnTo>
                      <a:pt x="750" y="382"/>
                    </a:lnTo>
                    <a:lnTo>
                      <a:pt x="447" y="376"/>
                    </a:lnTo>
                    <a:lnTo>
                      <a:pt x="292" y="375"/>
                    </a:lnTo>
                    <a:lnTo>
                      <a:pt x="155" y="371"/>
                    </a:lnTo>
                    <a:lnTo>
                      <a:pt x="93" y="367"/>
                    </a:lnTo>
                    <a:lnTo>
                      <a:pt x="28" y="367"/>
                    </a:lnTo>
                    <a:lnTo>
                      <a:pt x="0" y="367"/>
                    </a:lnTo>
                    <a:lnTo>
                      <a:pt x="1" y="247"/>
                    </a:lnTo>
                    <a:lnTo>
                      <a:pt x="1" y="140"/>
                    </a:lnTo>
                    <a:lnTo>
                      <a:pt x="3" y="72"/>
                    </a:lnTo>
                    <a:lnTo>
                      <a:pt x="3" y="0"/>
                    </a:lnTo>
                    <a:lnTo>
                      <a:pt x="142" y="3"/>
                    </a:lnTo>
                    <a:lnTo>
                      <a:pt x="142" y="28"/>
                    </a:lnTo>
                    <a:lnTo>
                      <a:pt x="232" y="32"/>
                    </a:lnTo>
                    <a:lnTo>
                      <a:pt x="318" y="33"/>
                    </a:lnTo>
                    <a:lnTo>
                      <a:pt x="480" y="37"/>
                    </a:lnTo>
                    <a:lnTo>
                      <a:pt x="780" y="41"/>
                    </a:lnTo>
                    <a:lnTo>
                      <a:pt x="789" y="45"/>
                    </a:lnTo>
                    <a:lnTo>
                      <a:pt x="796" y="48"/>
                    </a:lnTo>
                    <a:lnTo>
                      <a:pt x="807" y="48"/>
                    </a:lnTo>
                    <a:lnTo>
                      <a:pt x="812" y="52"/>
                    </a:lnTo>
                    <a:lnTo>
                      <a:pt x="822" y="52"/>
                    </a:lnTo>
                    <a:lnTo>
                      <a:pt x="830" y="52"/>
                    </a:lnTo>
                    <a:lnTo>
                      <a:pt x="842" y="60"/>
                    </a:lnTo>
                    <a:lnTo>
                      <a:pt x="852" y="53"/>
                    </a:lnTo>
                    <a:lnTo>
                      <a:pt x="862" y="53"/>
                    </a:lnTo>
                    <a:lnTo>
                      <a:pt x="870" y="57"/>
                    </a:lnTo>
                    <a:lnTo>
                      <a:pt x="885" y="60"/>
                    </a:lnTo>
                    <a:lnTo>
                      <a:pt x="892" y="63"/>
                    </a:lnTo>
                    <a:lnTo>
                      <a:pt x="902" y="63"/>
                    </a:lnTo>
                    <a:lnTo>
                      <a:pt x="912" y="53"/>
                    </a:lnTo>
                    <a:lnTo>
                      <a:pt x="922" y="57"/>
                    </a:lnTo>
                    <a:lnTo>
                      <a:pt x="927" y="63"/>
                    </a:lnTo>
                    <a:lnTo>
                      <a:pt x="936" y="60"/>
                    </a:lnTo>
                    <a:lnTo>
                      <a:pt x="947" y="52"/>
                    </a:lnTo>
                    <a:lnTo>
                      <a:pt x="956" y="57"/>
                    </a:lnTo>
                    <a:lnTo>
                      <a:pt x="962" y="66"/>
                    </a:lnTo>
                    <a:lnTo>
                      <a:pt x="970" y="68"/>
                    </a:lnTo>
                    <a:lnTo>
                      <a:pt x="979" y="68"/>
                    </a:lnTo>
                    <a:lnTo>
                      <a:pt x="992" y="73"/>
                    </a:lnTo>
                    <a:lnTo>
                      <a:pt x="1005" y="78"/>
                    </a:lnTo>
                    <a:lnTo>
                      <a:pt x="1017" y="78"/>
                    </a:lnTo>
                    <a:lnTo>
                      <a:pt x="1025" y="78"/>
                    </a:lnTo>
                    <a:lnTo>
                      <a:pt x="1034" y="68"/>
                    </a:lnTo>
                    <a:lnTo>
                      <a:pt x="1049" y="60"/>
                    </a:lnTo>
                    <a:lnTo>
                      <a:pt x="1050" y="48"/>
                    </a:lnTo>
                    <a:lnTo>
                      <a:pt x="1059" y="41"/>
                    </a:lnTo>
                    <a:lnTo>
                      <a:pt x="1074" y="32"/>
                    </a:lnTo>
                    <a:lnTo>
                      <a:pt x="1082" y="28"/>
                    </a:lnTo>
                    <a:lnTo>
                      <a:pt x="1281" y="32"/>
                    </a:lnTo>
                    <a:lnTo>
                      <a:pt x="1286" y="40"/>
                    </a:lnTo>
                    <a:lnTo>
                      <a:pt x="1290" y="48"/>
                    </a:lnTo>
                    <a:lnTo>
                      <a:pt x="1299" y="53"/>
                    </a:lnTo>
                    <a:lnTo>
                      <a:pt x="1301" y="60"/>
                    </a:lnTo>
                    <a:lnTo>
                      <a:pt x="1299" y="72"/>
                    </a:lnTo>
                    <a:lnTo>
                      <a:pt x="1312" y="78"/>
                    </a:lnTo>
                    <a:lnTo>
                      <a:pt x="1321" y="83"/>
                    </a:lnTo>
                    <a:lnTo>
                      <a:pt x="1330" y="81"/>
                    </a:lnTo>
                    <a:lnTo>
                      <a:pt x="1341" y="86"/>
                    </a:lnTo>
                    <a:lnTo>
                      <a:pt x="1349" y="92"/>
                    </a:lnTo>
                    <a:lnTo>
                      <a:pt x="1339" y="98"/>
                    </a:lnTo>
                    <a:lnTo>
                      <a:pt x="1332" y="103"/>
                    </a:lnTo>
                    <a:lnTo>
                      <a:pt x="1335" y="112"/>
                    </a:lnTo>
                    <a:lnTo>
                      <a:pt x="1330" y="120"/>
                    </a:lnTo>
                    <a:lnTo>
                      <a:pt x="1321" y="120"/>
                    </a:lnTo>
                    <a:lnTo>
                      <a:pt x="1312" y="121"/>
                    </a:lnTo>
                    <a:lnTo>
                      <a:pt x="1310" y="130"/>
                    </a:lnTo>
                    <a:lnTo>
                      <a:pt x="1306" y="141"/>
                    </a:lnTo>
                    <a:lnTo>
                      <a:pt x="1306" y="150"/>
                    </a:lnTo>
                    <a:lnTo>
                      <a:pt x="1321" y="156"/>
                    </a:lnTo>
                    <a:lnTo>
                      <a:pt x="1326" y="165"/>
                    </a:lnTo>
                    <a:lnTo>
                      <a:pt x="1324" y="176"/>
                    </a:lnTo>
                    <a:lnTo>
                      <a:pt x="1321" y="183"/>
                    </a:lnTo>
                    <a:lnTo>
                      <a:pt x="1315" y="192"/>
                    </a:lnTo>
                    <a:lnTo>
                      <a:pt x="1315" y="200"/>
                    </a:lnTo>
                    <a:lnTo>
                      <a:pt x="1315" y="212"/>
                    </a:lnTo>
                    <a:lnTo>
                      <a:pt x="1306" y="218"/>
                    </a:lnTo>
                    <a:lnTo>
                      <a:pt x="1301" y="223"/>
                    </a:lnTo>
                    <a:lnTo>
                      <a:pt x="1304" y="232"/>
                    </a:lnTo>
                    <a:lnTo>
                      <a:pt x="1304" y="243"/>
                    </a:lnTo>
                    <a:lnTo>
                      <a:pt x="1299" y="248"/>
                    </a:lnTo>
                    <a:lnTo>
                      <a:pt x="1290" y="252"/>
                    </a:lnTo>
                    <a:lnTo>
                      <a:pt x="1281" y="255"/>
                    </a:lnTo>
                    <a:lnTo>
                      <a:pt x="1281" y="267"/>
                    </a:lnTo>
                    <a:lnTo>
                      <a:pt x="1281" y="278"/>
                    </a:lnTo>
                    <a:lnTo>
                      <a:pt x="1286" y="287"/>
                    </a:lnTo>
                    <a:lnTo>
                      <a:pt x="1297" y="290"/>
                    </a:lnTo>
                    <a:lnTo>
                      <a:pt x="1297" y="298"/>
                    </a:lnTo>
                    <a:lnTo>
                      <a:pt x="1292" y="310"/>
                    </a:lnTo>
                    <a:lnTo>
                      <a:pt x="1299" y="320"/>
                    </a:lnTo>
                    <a:lnTo>
                      <a:pt x="1306" y="325"/>
                    </a:lnTo>
                    <a:lnTo>
                      <a:pt x="1312" y="351"/>
                    </a:lnTo>
                    <a:lnTo>
                      <a:pt x="1319" y="35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1" name="Freeform 22"/>
              <p:cNvSpPr>
                <a:spLocks/>
              </p:cNvSpPr>
              <p:nvPr/>
            </p:nvSpPr>
            <p:spPr bwMode="auto">
              <a:xfrm>
                <a:off x="5026757" y="3035732"/>
                <a:ext cx="672110" cy="570056"/>
              </a:xfrm>
              <a:custGeom>
                <a:avLst/>
                <a:gdLst/>
                <a:ahLst/>
                <a:cxnLst>
                  <a:cxn ang="0">
                    <a:pos x="1" y="94"/>
                  </a:cxn>
                  <a:cxn ang="0">
                    <a:pos x="8" y="19"/>
                  </a:cxn>
                  <a:cxn ang="0">
                    <a:pos x="79" y="0"/>
                  </a:cxn>
                  <a:cxn ang="0">
                    <a:pos x="92" y="10"/>
                  </a:cxn>
                  <a:cxn ang="0">
                    <a:pos x="97" y="28"/>
                  </a:cxn>
                  <a:cxn ang="0">
                    <a:pos x="115" y="39"/>
                  </a:cxn>
                  <a:cxn ang="0">
                    <a:pos x="134" y="41"/>
                  </a:cxn>
                  <a:cxn ang="0">
                    <a:pos x="154" y="48"/>
                  </a:cxn>
                  <a:cxn ang="0">
                    <a:pos x="172" y="47"/>
                  </a:cxn>
                  <a:cxn ang="0">
                    <a:pos x="175" y="19"/>
                  </a:cxn>
                  <a:cxn ang="0">
                    <a:pos x="190" y="12"/>
                  </a:cxn>
                  <a:cxn ang="0">
                    <a:pos x="216" y="26"/>
                  </a:cxn>
                  <a:cxn ang="0">
                    <a:pos x="236" y="23"/>
                  </a:cxn>
                  <a:cxn ang="0">
                    <a:pos x="256" y="21"/>
                  </a:cxn>
                  <a:cxn ang="0">
                    <a:pos x="287" y="28"/>
                  </a:cxn>
                  <a:cxn ang="0">
                    <a:pos x="289" y="48"/>
                  </a:cxn>
                  <a:cxn ang="0">
                    <a:pos x="287" y="67"/>
                  </a:cxn>
                  <a:cxn ang="0">
                    <a:pos x="311" y="70"/>
                  </a:cxn>
                  <a:cxn ang="0">
                    <a:pos x="339" y="70"/>
                  </a:cxn>
                  <a:cxn ang="0">
                    <a:pos x="346" y="94"/>
                  </a:cxn>
                  <a:cxn ang="0">
                    <a:pos x="392" y="107"/>
                  </a:cxn>
                  <a:cxn ang="0">
                    <a:pos x="406" y="97"/>
                  </a:cxn>
                  <a:cxn ang="0">
                    <a:pos x="411" y="74"/>
                  </a:cxn>
                  <a:cxn ang="0">
                    <a:pos x="414" y="48"/>
                  </a:cxn>
                  <a:cxn ang="0">
                    <a:pos x="428" y="41"/>
                  </a:cxn>
                  <a:cxn ang="0">
                    <a:pos x="456" y="21"/>
                  </a:cxn>
                  <a:cxn ang="0">
                    <a:pos x="468" y="10"/>
                  </a:cxn>
                  <a:cxn ang="0">
                    <a:pos x="485" y="6"/>
                  </a:cxn>
                  <a:cxn ang="0">
                    <a:pos x="503" y="6"/>
                  </a:cxn>
                  <a:cxn ang="0">
                    <a:pos x="516" y="26"/>
                  </a:cxn>
                  <a:cxn ang="0">
                    <a:pos x="530" y="41"/>
                  </a:cxn>
                  <a:cxn ang="0">
                    <a:pos x="545" y="55"/>
                  </a:cxn>
                  <a:cxn ang="0">
                    <a:pos x="558" y="79"/>
                  </a:cxn>
                  <a:cxn ang="0">
                    <a:pos x="561" y="99"/>
                  </a:cxn>
                  <a:cxn ang="0">
                    <a:pos x="582" y="114"/>
                  </a:cxn>
                  <a:cxn ang="0">
                    <a:pos x="592" y="128"/>
                  </a:cxn>
                  <a:cxn ang="0">
                    <a:pos x="608" y="134"/>
                  </a:cxn>
                  <a:cxn ang="0">
                    <a:pos x="634" y="123"/>
                  </a:cxn>
                  <a:cxn ang="0">
                    <a:pos x="642" y="105"/>
                  </a:cxn>
                  <a:cxn ang="0">
                    <a:pos x="652" y="97"/>
                  </a:cxn>
                  <a:cxn ang="0">
                    <a:pos x="680" y="103"/>
                  </a:cxn>
                  <a:cxn ang="0">
                    <a:pos x="705" y="94"/>
                  </a:cxn>
                  <a:cxn ang="0">
                    <a:pos x="718" y="85"/>
                  </a:cxn>
                  <a:cxn ang="0">
                    <a:pos x="738" y="90"/>
                  </a:cxn>
                  <a:cxn ang="0">
                    <a:pos x="752" y="97"/>
                  </a:cxn>
                  <a:cxn ang="0">
                    <a:pos x="765" y="294"/>
                  </a:cxn>
                  <a:cxn ang="0">
                    <a:pos x="771" y="480"/>
                  </a:cxn>
                  <a:cxn ang="0">
                    <a:pos x="687" y="613"/>
                  </a:cxn>
                  <a:cxn ang="0">
                    <a:pos x="8" y="406"/>
                  </a:cxn>
                </a:cxnLst>
                <a:rect l="0" t="0" r="r" b="b"/>
                <a:pathLst>
                  <a:path w="780" h="633">
                    <a:moveTo>
                      <a:pt x="8" y="406"/>
                    </a:moveTo>
                    <a:lnTo>
                      <a:pt x="1" y="94"/>
                    </a:lnTo>
                    <a:lnTo>
                      <a:pt x="0" y="15"/>
                    </a:lnTo>
                    <a:lnTo>
                      <a:pt x="8" y="19"/>
                    </a:lnTo>
                    <a:lnTo>
                      <a:pt x="15" y="19"/>
                    </a:lnTo>
                    <a:lnTo>
                      <a:pt x="79" y="0"/>
                    </a:lnTo>
                    <a:lnTo>
                      <a:pt x="83" y="3"/>
                    </a:lnTo>
                    <a:lnTo>
                      <a:pt x="92" y="10"/>
                    </a:lnTo>
                    <a:lnTo>
                      <a:pt x="92" y="21"/>
                    </a:lnTo>
                    <a:lnTo>
                      <a:pt x="97" y="28"/>
                    </a:lnTo>
                    <a:lnTo>
                      <a:pt x="107" y="35"/>
                    </a:lnTo>
                    <a:lnTo>
                      <a:pt x="115" y="39"/>
                    </a:lnTo>
                    <a:lnTo>
                      <a:pt x="125" y="39"/>
                    </a:lnTo>
                    <a:lnTo>
                      <a:pt x="134" y="41"/>
                    </a:lnTo>
                    <a:lnTo>
                      <a:pt x="145" y="47"/>
                    </a:lnTo>
                    <a:lnTo>
                      <a:pt x="154" y="48"/>
                    </a:lnTo>
                    <a:lnTo>
                      <a:pt x="162" y="48"/>
                    </a:lnTo>
                    <a:lnTo>
                      <a:pt x="172" y="47"/>
                    </a:lnTo>
                    <a:lnTo>
                      <a:pt x="172" y="35"/>
                    </a:lnTo>
                    <a:lnTo>
                      <a:pt x="175" y="19"/>
                    </a:lnTo>
                    <a:lnTo>
                      <a:pt x="182" y="12"/>
                    </a:lnTo>
                    <a:lnTo>
                      <a:pt x="190" y="12"/>
                    </a:lnTo>
                    <a:lnTo>
                      <a:pt x="207" y="23"/>
                    </a:lnTo>
                    <a:lnTo>
                      <a:pt x="216" y="26"/>
                    </a:lnTo>
                    <a:lnTo>
                      <a:pt x="222" y="23"/>
                    </a:lnTo>
                    <a:lnTo>
                      <a:pt x="236" y="23"/>
                    </a:lnTo>
                    <a:lnTo>
                      <a:pt x="247" y="23"/>
                    </a:lnTo>
                    <a:lnTo>
                      <a:pt x="256" y="21"/>
                    </a:lnTo>
                    <a:lnTo>
                      <a:pt x="263" y="21"/>
                    </a:lnTo>
                    <a:lnTo>
                      <a:pt x="287" y="28"/>
                    </a:lnTo>
                    <a:lnTo>
                      <a:pt x="291" y="39"/>
                    </a:lnTo>
                    <a:lnTo>
                      <a:pt x="289" y="48"/>
                    </a:lnTo>
                    <a:lnTo>
                      <a:pt x="284" y="59"/>
                    </a:lnTo>
                    <a:lnTo>
                      <a:pt x="287" y="67"/>
                    </a:lnTo>
                    <a:lnTo>
                      <a:pt x="294" y="70"/>
                    </a:lnTo>
                    <a:lnTo>
                      <a:pt x="311" y="70"/>
                    </a:lnTo>
                    <a:lnTo>
                      <a:pt x="334" y="65"/>
                    </a:lnTo>
                    <a:lnTo>
                      <a:pt x="339" y="70"/>
                    </a:lnTo>
                    <a:lnTo>
                      <a:pt x="339" y="80"/>
                    </a:lnTo>
                    <a:lnTo>
                      <a:pt x="346" y="94"/>
                    </a:lnTo>
                    <a:lnTo>
                      <a:pt x="354" y="99"/>
                    </a:lnTo>
                    <a:lnTo>
                      <a:pt x="392" y="107"/>
                    </a:lnTo>
                    <a:lnTo>
                      <a:pt x="399" y="105"/>
                    </a:lnTo>
                    <a:lnTo>
                      <a:pt x="406" y="97"/>
                    </a:lnTo>
                    <a:lnTo>
                      <a:pt x="408" y="85"/>
                    </a:lnTo>
                    <a:lnTo>
                      <a:pt x="411" y="74"/>
                    </a:lnTo>
                    <a:lnTo>
                      <a:pt x="411" y="60"/>
                    </a:lnTo>
                    <a:lnTo>
                      <a:pt x="414" y="48"/>
                    </a:lnTo>
                    <a:lnTo>
                      <a:pt x="423" y="48"/>
                    </a:lnTo>
                    <a:lnTo>
                      <a:pt x="428" y="41"/>
                    </a:lnTo>
                    <a:lnTo>
                      <a:pt x="443" y="26"/>
                    </a:lnTo>
                    <a:lnTo>
                      <a:pt x="456" y="21"/>
                    </a:lnTo>
                    <a:lnTo>
                      <a:pt x="463" y="12"/>
                    </a:lnTo>
                    <a:lnTo>
                      <a:pt x="468" y="10"/>
                    </a:lnTo>
                    <a:lnTo>
                      <a:pt x="478" y="3"/>
                    </a:lnTo>
                    <a:lnTo>
                      <a:pt x="485" y="6"/>
                    </a:lnTo>
                    <a:lnTo>
                      <a:pt x="493" y="3"/>
                    </a:lnTo>
                    <a:lnTo>
                      <a:pt x="503" y="6"/>
                    </a:lnTo>
                    <a:lnTo>
                      <a:pt x="507" y="19"/>
                    </a:lnTo>
                    <a:lnTo>
                      <a:pt x="516" y="26"/>
                    </a:lnTo>
                    <a:lnTo>
                      <a:pt x="523" y="35"/>
                    </a:lnTo>
                    <a:lnTo>
                      <a:pt x="530" y="41"/>
                    </a:lnTo>
                    <a:lnTo>
                      <a:pt x="533" y="52"/>
                    </a:lnTo>
                    <a:lnTo>
                      <a:pt x="545" y="55"/>
                    </a:lnTo>
                    <a:lnTo>
                      <a:pt x="550" y="65"/>
                    </a:lnTo>
                    <a:lnTo>
                      <a:pt x="558" y="79"/>
                    </a:lnTo>
                    <a:lnTo>
                      <a:pt x="561" y="88"/>
                    </a:lnTo>
                    <a:lnTo>
                      <a:pt x="561" y="99"/>
                    </a:lnTo>
                    <a:lnTo>
                      <a:pt x="576" y="105"/>
                    </a:lnTo>
                    <a:lnTo>
                      <a:pt x="582" y="114"/>
                    </a:lnTo>
                    <a:lnTo>
                      <a:pt x="587" y="119"/>
                    </a:lnTo>
                    <a:lnTo>
                      <a:pt x="592" y="128"/>
                    </a:lnTo>
                    <a:lnTo>
                      <a:pt x="598" y="134"/>
                    </a:lnTo>
                    <a:lnTo>
                      <a:pt x="608" y="134"/>
                    </a:lnTo>
                    <a:lnTo>
                      <a:pt x="616" y="128"/>
                    </a:lnTo>
                    <a:lnTo>
                      <a:pt x="634" y="123"/>
                    </a:lnTo>
                    <a:lnTo>
                      <a:pt x="634" y="114"/>
                    </a:lnTo>
                    <a:lnTo>
                      <a:pt x="642" y="105"/>
                    </a:lnTo>
                    <a:lnTo>
                      <a:pt x="647" y="97"/>
                    </a:lnTo>
                    <a:lnTo>
                      <a:pt x="652" y="97"/>
                    </a:lnTo>
                    <a:lnTo>
                      <a:pt x="663" y="99"/>
                    </a:lnTo>
                    <a:lnTo>
                      <a:pt x="680" y="103"/>
                    </a:lnTo>
                    <a:lnTo>
                      <a:pt x="694" y="99"/>
                    </a:lnTo>
                    <a:lnTo>
                      <a:pt x="705" y="94"/>
                    </a:lnTo>
                    <a:lnTo>
                      <a:pt x="712" y="94"/>
                    </a:lnTo>
                    <a:lnTo>
                      <a:pt x="718" y="85"/>
                    </a:lnTo>
                    <a:lnTo>
                      <a:pt x="729" y="85"/>
                    </a:lnTo>
                    <a:lnTo>
                      <a:pt x="738" y="90"/>
                    </a:lnTo>
                    <a:lnTo>
                      <a:pt x="747" y="90"/>
                    </a:lnTo>
                    <a:lnTo>
                      <a:pt x="752" y="97"/>
                    </a:lnTo>
                    <a:lnTo>
                      <a:pt x="760" y="103"/>
                    </a:lnTo>
                    <a:lnTo>
                      <a:pt x="765" y="294"/>
                    </a:lnTo>
                    <a:lnTo>
                      <a:pt x="769" y="323"/>
                    </a:lnTo>
                    <a:lnTo>
                      <a:pt x="771" y="480"/>
                    </a:lnTo>
                    <a:lnTo>
                      <a:pt x="779" y="609"/>
                    </a:lnTo>
                    <a:lnTo>
                      <a:pt x="687" y="613"/>
                    </a:lnTo>
                    <a:lnTo>
                      <a:pt x="12" y="632"/>
                    </a:lnTo>
                    <a:lnTo>
                      <a:pt x="8" y="406"/>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2" name="Freeform 23"/>
              <p:cNvSpPr>
                <a:spLocks/>
              </p:cNvSpPr>
              <p:nvPr/>
            </p:nvSpPr>
            <p:spPr bwMode="auto">
              <a:xfrm>
                <a:off x="3949659" y="2191003"/>
                <a:ext cx="1144310" cy="863640"/>
              </a:xfrm>
              <a:custGeom>
                <a:avLst/>
                <a:gdLst/>
                <a:ahLst/>
                <a:cxnLst>
                  <a:cxn ang="0">
                    <a:pos x="217" y="641"/>
                  </a:cxn>
                  <a:cxn ang="0">
                    <a:pos x="257" y="657"/>
                  </a:cxn>
                  <a:cxn ang="0">
                    <a:pos x="290" y="686"/>
                  </a:cxn>
                  <a:cxn ang="0">
                    <a:pos x="323" y="701"/>
                  </a:cxn>
                  <a:cxn ang="0">
                    <a:pos x="348" y="726"/>
                  </a:cxn>
                  <a:cxn ang="0">
                    <a:pos x="339" y="764"/>
                  </a:cxn>
                  <a:cxn ang="0">
                    <a:pos x="366" y="803"/>
                  </a:cxn>
                  <a:cxn ang="0">
                    <a:pos x="408" y="821"/>
                  </a:cxn>
                  <a:cxn ang="0">
                    <a:pos x="439" y="846"/>
                  </a:cxn>
                  <a:cxn ang="0">
                    <a:pos x="475" y="853"/>
                  </a:cxn>
                  <a:cxn ang="0">
                    <a:pos x="480" y="883"/>
                  </a:cxn>
                  <a:cxn ang="0">
                    <a:pos x="520" y="903"/>
                  </a:cxn>
                  <a:cxn ang="0">
                    <a:pos x="533" y="944"/>
                  </a:cxn>
                  <a:cxn ang="0">
                    <a:pos x="653" y="933"/>
                  </a:cxn>
                  <a:cxn ang="0">
                    <a:pos x="652" y="883"/>
                  </a:cxn>
                  <a:cxn ang="0">
                    <a:pos x="670" y="848"/>
                  </a:cxn>
                  <a:cxn ang="0">
                    <a:pos x="722" y="828"/>
                  </a:cxn>
                  <a:cxn ang="0">
                    <a:pos x="753" y="833"/>
                  </a:cxn>
                  <a:cxn ang="0">
                    <a:pos x="792" y="843"/>
                  </a:cxn>
                  <a:cxn ang="0">
                    <a:pos x="793" y="903"/>
                  </a:cxn>
                  <a:cxn ang="0">
                    <a:pos x="833" y="903"/>
                  </a:cxn>
                  <a:cxn ang="0">
                    <a:pos x="862" y="877"/>
                  </a:cxn>
                  <a:cxn ang="0">
                    <a:pos x="897" y="839"/>
                  </a:cxn>
                  <a:cxn ang="0">
                    <a:pos x="935" y="839"/>
                  </a:cxn>
                  <a:cxn ang="0">
                    <a:pos x="964" y="863"/>
                  </a:cxn>
                  <a:cxn ang="0">
                    <a:pos x="1012" y="857"/>
                  </a:cxn>
                  <a:cxn ang="0">
                    <a:pos x="1030" y="806"/>
                  </a:cxn>
                  <a:cxn ang="0">
                    <a:pos x="1072" y="811"/>
                  </a:cxn>
                  <a:cxn ang="0">
                    <a:pos x="1112" y="788"/>
                  </a:cxn>
                  <a:cxn ang="0">
                    <a:pos x="1153" y="776"/>
                  </a:cxn>
                  <a:cxn ang="0">
                    <a:pos x="1200" y="793"/>
                  </a:cxn>
                  <a:cxn ang="0">
                    <a:pos x="1232" y="868"/>
                  </a:cxn>
                  <a:cxn ang="0">
                    <a:pos x="1257" y="908"/>
                  </a:cxn>
                  <a:cxn ang="0">
                    <a:pos x="1244" y="950"/>
                  </a:cxn>
                  <a:cxn ang="0">
                    <a:pos x="1327" y="936"/>
                  </a:cxn>
                  <a:cxn ang="0">
                    <a:pos x="1320" y="312"/>
                  </a:cxn>
                  <a:cxn ang="0">
                    <a:pos x="21" y="17"/>
                  </a:cxn>
                  <a:cxn ang="0">
                    <a:pos x="5" y="50"/>
                  </a:cxn>
                  <a:cxn ang="0">
                    <a:pos x="37" y="72"/>
                  </a:cxn>
                  <a:cxn ang="0">
                    <a:pos x="73" y="57"/>
                  </a:cxn>
                  <a:cxn ang="0">
                    <a:pos x="73" y="95"/>
                  </a:cxn>
                  <a:cxn ang="0">
                    <a:pos x="77" y="130"/>
                  </a:cxn>
                  <a:cxn ang="0">
                    <a:pos x="93" y="155"/>
                  </a:cxn>
                  <a:cxn ang="0">
                    <a:pos x="97" y="200"/>
                  </a:cxn>
                  <a:cxn ang="0">
                    <a:pos x="123" y="240"/>
                  </a:cxn>
                  <a:cxn ang="0">
                    <a:pos x="137" y="265"/>
                  </a:cxn>
                  <a:cxn ang="0">
                    <a:pos x="115" y="292"/>
                  </a:cxn>
                  <a:cxn ang="0">
                    <a:pos x="92" y="320"/>
                  </a:cxn>
                  <a:cxn ang="0">
                    <a:pos x="66" y="347"/>
                  </a:cxn>
                  <a:cxn ang="0">
                    <a:pos x="70" y="379"/>
                  </a:cxn>
                  <a:cxn ang="0">
                    <a:pos x="97" y="394"/>
                  </a:cxn>
                  <a:cxn ang="0">
                    <a:pos x="126" y="399"/>
                  </a:cxn>
                  <a:cxn ang="0">
                    <a:pos x="117" y="437"/>
                  </a:cxn>
                  <a:cxn ang="0">
                    <a:pos x="150" y="442"/>
                  </a:cxn>
                  <a:cxn ang="0">
                    <a:pos x="152" y="475"/>
                  </a:cxn>
                  <a:cxn ang="0">
                    <a:pos x="146" y="510"/>
                  </a:cxn>
                  <a:cxn ang="0">
                    <a:pos x="152" y="544"/>
                  </a:cxn>
                  <a:cxn ang="0">
                    <a:pos x="186" y="569"/>
                  </a:cxn>
                  <a:cxn ang="0">
                    <a:pos x="205" y="602"/>
                  </a:cxn>
                </a:cxnLst>
                <a:rect l="0" t="0" r="r" b="b"/>
                <a:pathLst>
                  <a:path w="1328" h="959">
                    <a:moveTo>
                      <a:pt x="193" y="609"/>
                    </a:moveTo>
                    <a:lnTo>
                      <a:pt x="193" y="621"/>
                    </a:lnTo>
                    <a:lnTo>
                      <a:pt x="203" y="632"/>
                    </a:lnTo>
                    <a:lnTo>
                      <a:pt x="217" y="641"/>
                    </a:lnTo>
                    <a:lnTo>
                      <a:pt x="232" y="641"/>
                    </a:lnTo>
                    <a:lnTo>
                      <a:pt x="237" y="634"/>
                    </a:lnTo>
                    <a:lnTo>
                      <a:pt x="248" y="646"/>
                    </a:lnTo>
                    <a:lnTo>
                      <a:pt x="257" y="657"/>
                    </a:lnTo>
                    <a:lnTo>
                      <a:pt x="266" y="666"/>
                    </a:lnTo>
                    <a:lnTo>
                      <a:pt x="270" y="674"/>
                    </a:lnTo>
                    <a:lnTo>
                      <a:pt x="277" y="681"/>
                    </a:lnTo>
                    <a:lnTo>
                      <a:pt x="290" y="686"/>
                    </a:lnTo>
                    <a:lnTo>
                      <a:pt x="295" y="688"/>
                    </a:lnTo>
                    <a:lnTo>
                      <a:pt x="308" y="691"/>
                    </a:lnTo>
                    <a:lnTo>
                      <a:pt x="317" y="696"/>
                    </a:lnTo>
                    <a:lnTo>
                      <a:pt x="323" y="701"/>
                    </a:lnTo>
                    <a:lnTo>
                      <a:pt x="323" y="711"/>
                    </a:lnTo>
                    <a:lnTo>
                      <a:pt x="328" y="719"/>
                    </a:lnTo>
                    <a:lnTo>
                      <a:pt x="340" y="719"/>
                    </a:lnTo>
                    <a:lnTo>
                      <a:pt x="348" y="726"/>
                    </a:lnTo>
                    <a:lnTo>
                      <a:pt x="348" y="739"/>
                    </a:lnTo>
                    <a:lnTo>
                      <a:pt x="348" y="748"/>
                    </a:lnTo>
                    <a:lnTo>
                      <a:pt x="340" y="757"/>
                    </a:lnTo>
                    <a:lnTo>
                      <a:pt x="339" y="764"/>
                    </a:lnTo>
                    <a:lnTo>
                      <a:pt x="343" y="776"/>
                    </a:lnTo>
                    <a:lnTo>
                      <a:pt x="348" y="786"/>
                    </a:lnTo>
                    <a:lnTo>
                      <a:pt x="357" y="788"/>
                    </a:lnTo>
                    <a:lnTo>
                      <a:pt x="366" y="803"/>
                    </a:lnTo>
                    <a:lnTo>
                      <a:pt x="377" y="803"/>
                    </a:lnTo>
                    <a:lnTo>
                      <a:pt x="386" y="803"/>
                    </a:lnTo>
                    <a:lnTo>
                      <a:pt x="399" y="811"/>
                    </a:lnTo>
                    <a:lnTo>
                      <a:pt x="408" y="821"/>
                    </a:lnTo>
                    <a:lnTo>
                      <a:pt x="415" y="828"/>
                    </a:lnTo>
                    <a:lnTo>
                      <a:pt x="420" y="833"/>
                    </a:lnTo>
                    <a:lnTo>
                      <a:pt x="430" y="839"/>
                    </a:lnTo>
                    <a:lnTo>
                      <a:pt x="439" y="846"/>
                    </a:lnTo>
                    <a:lnTo>
                      <a:pt x="448" y="846"/>
                    </a:lnTo>
                    <a:lnTo>
                      <a:pt x="455" y="846"/>
                    </a:lnTo>
                    <a:lnTo>
                      <a:pt x="460" y="851"/>
                    </a:lnTo>
                    <a:lnTo>
                      <a:pt x="475" y="853"/>
                    </a:lnTo>
                    <a:lnTo>
                      <a:pt x="485" y="857"/>
                    </a:lnTo>
                    <a:lnTo>
                      <a:pt x="486" y="866"/>
                    </a:lnTo>
                    <a:lnTo>
                      <a:pt x="480" y="871"/>
                    </a:lnTo>
                    <a:lnTo>
                      <a:pt x="480" y="883"/>
                    </a:lnTo>
                    <a:lnTo>
                      <a:pt x="493" y="886"/>
                    </a:lnTo>
                    <a:lnTo>
                      <a:pt x="500" y="893"/>
                    </a:lnTo>
                    <a:lnTo>
                      <a:pt x="517" y="897"/>
                    </a:lnTo>
                    <a:lnTo>
                      <a:pt x="520" y="903"/>
                    </a:lnTo>
                    <a:lnTo>
                      <a:pt x="525" y="915"/>
                    </a:lnTo>
                    <a:lnTo>
                      <a:pt x="532" y="928"/>
                    </a:lnTo>
                    <a:lnTo>
                      <a:pt x="533" y="935"/>
                    </a:lnTo>
                    <a:lnTo>
                      <a:pt x="533" y="944"/>
                    </a:lnTo>
                    <a:lnTo>
                      <a:pt x="545" y="950"/>
                    </a:lnTo>
                    <a:lnTo>
                      <a:pt x="660" y="950"/>
                    </a:lnTo>
                    <a:lnTo>
                      <a:pt x="653" y="941"/>
                    </a:lnTo>
                    <a:lnTo>
                      <a:pt x="653" y="933"/>
                    </a:lnTo>
                    <a:lnTo>
                      <a:pt x="657" y="921"/>
                    </a:lnTo>
                    <a:lnTo>
                      <a:pt x="662" y="911"/>
                    </a:lnTo>
                    <a:lnTo>
                      <a:pt x="662" y="903"/>
                    </a:lnTo>
                    <a:lnTo>
                      <a:pt x="652" y="883"/>
                    </a:lnTo>
                    <a:lnTo>
                      <a:pt x="646" y="871"/>
                    </a:lnTo>
                    <a:lnTo>
                      <a:pt x="650" y="863"/>
                    </a:lnTo>
                    <a:lnTo>
                      <a:pt x="660" y="857"/>
                    </a:lnTo>
                    <a:lnTo>
                      <a:pt x="670" y="848"/>
                    </a:lnTo>
                    <a:lnTo>
                      <a:pt x="680" y="843"/>
                    </a:lnTo>
                    <a:lnTo>
                      <a:pt x="693" y="839"/>
                    </a:lnTo>
                    <a:lnTo>
                      <a:pt x="715" y="833"/>
                    </a:lnTo>
                    <a:lnTo>
                      <a:pt x="722" y="828"/>
                    </a:lnTo>
                    <a:lnTo>
                      <a:pt x="725" y="821"/>
                    </a:lnTo>
                    <a:lnTo>
                      <a:pt x="737" y="821"/>
                    </a:lnTo>
                    <a:lnTo>
                      <a:pt x="746" y="823"/>
                    </a:lnTo>
                    <a:lnTo>
                      <a:pt x="753" y="833"/>
                    </a:lnTo>
                    <a:lnTo>
                      <a:pt x="760" y="839"/>
                    </a:lnTo>
                    <a:lnTo>
                      <a:pt x="772" y="833"/>
                    </a:lnTo>
                    <a:lnTo>
                      <a:pt x="780" y="828"/>
                    </a:lnTo>
                    <a:lnTo>
                      <a:pt x="792" y="843"/>
                    </a:lnTo>
                    <a:lnTo>
                      <a:pt x="788" y="859"/>
                    </a:lnTo>
                    <a:lnTo>
                      <a:pt x="777" y="877"/>
                    </a:lnTo>
                    <a:lnTo>
                      <a:pt x="777" y="888"/>
                    </a:lnTo>
                    <a:lnTo>
                      <a:pt x="793" y="903"/>
                    </a:lnTo>
                    <a:lnTo>
                      <a:pt x="799" y="908"/>
                    </a:lnTo>
                    <a:lnTo>
                      <a:pt x="817" y="915"/>
                    </a:lnTo>
                    <a:lnTo>
                      <a:pt x="825" y="915"/>
                    </a:lnTo>
                    <a:lnTo>
                      <a:pt x="833" y="903"/>
                    </a:lnTo>
                    <a:lnTo>
                      <a:pt x="839" y="895"/>
                    </a:lnTo>
                    <a:lnTo>
                      <a:pt x="845" y="888"/>
                    </a:lnTo>
                    <a:lnTo>
                      <a:pt x="855" y="883"/>
                    </a:lnTo>
                    <a:lnTo>
                      <a:pt x="862" y="877"/>
                    </a:lnTo>
                    <a:lnTo>
                      <a:pt x="875" y="863"/>
                    </a:lnTo>
                    <a:lnTo>
                      <a:pt x="885" y="859"/>
                    </a:lnTo>
                    <a:lnTo>
                      <a:pt x="892" y="848"/>
                    </a:lnTo>
                    <a:lnTo>
                      <a:pt x="897" y="839"/>
                    </a:lnTo>
                    <a:lnTo>
                      <a:pt x="908" y="839"/>
                    </a:lnTo>
                    <a:lnTo>
                      <a:pt x="917" y="839"/>
                    </a:lnTo>
                    <a:lnTo>
                      <a:pt x="925" y="839"/>
                    </a:lnTo>
                    <a:lnTo>
                      <a:pt x="935" y="839"/>
                    </a:lnTo>
                    <a:lnTo>
                      <a:pt x="945" y="843"/>
                    </a:lnTo>
                    <a:lnTo>
                      <a:pt x="952" y="851"/>
                    </a:lnTo>
                    <a:lnTo>
                      <a:pt x="957" y="857"/>
                    </a:lnTo>
                    <a:lnTo>
                      <a:pt x="964" y="863"/>
                    </a:lnTo>
                    <a:lnTo>
                      <a:pt x="982" y="859"/>
                    </a:lnTo>
                    <a:lnTo>
                      <a:pt x="993" y="859"/>
                    </a:lnTo>
                    <a:lnTo>
                      <a:pt x="1004" y="863"/>
                    </a:lnTo>
                    <a:lnTo>
                      <a:pt x="1012" y="857"/>
                    </a:lnTo>
                    <a:lnTo>
                      <a:pt x="1012" y="846"/>
                    </a:lnTo>
                    <a:lnTo>
                      <a:pt x="1012" y="833"/>
                    </a:lnTo>
                    <a:lnTo>
                      <a:pt x="1012" y="823"/>
                    </a:lnTo>
                    <a:lnTo>
                      <a:pt x="1030" y="806"/>
                    </a:lnTo>
                    <a:lnTo>
                      <a:pt x="1039" y="806"/>
                    </a:lnTo>
                    <a:lnTo>
                      <a:pt x="1050" y="811"/>
                    </a:lnTo>
                    <a:lnTo>
                      <a:pt x="1060" y="817"/>
                    </a:lnTo>
                    <a:lnTo>
                      <a:pt x="1072" y="811"/>
                    </a:lnTo>
                    <a:lnTo>
                      <a:pt x="1079" y="803"/>
                    </a:lnTo>
                    <a:lnTo>
                      <a:pt x="1088" y="803"/>
                    </a:lnTo>
                    <a:lnTo>
                      <a:pt x="1099" y="793"/>
                    </a:lnTo>
                    <a:lnTo>
                      <a:pt x="1112" y="788"/>
                    </a:lnTo>
                    <a:lnTo>
                      <a:pt x="1124" y="779"/>
                    </a:lnTo>
                    <a:lnTo>
                      <a:pt x="1130" y="773"/>
                    </a:lnTo>
                    <a:lnTo>
                      <a:pt x="1144" y="769"/>
                    </a:lnTo>
                    <a:lnTo>
                      <a:pt x="1153" y="776"/>
                    </a:lnTo>
                    <a:lnTo>
                      <a:pt x="1164" y="783"/>
                    </a:lnTo>
                    <a:lnTo>
                      <a:pt x="1173" y="779"/>
                    </a:lnTo>
                    <a:lnTo>
                      <a:pt x="1185" y="779"/>
                    </a:lnTo>
                    <a:lnTo>
                      <a:pt x="1200" y="793"/>
                    </a:lnTo>
                    <a:lnTo>
                      <a:pt x="1208" y="803"/>
                    </a:lnTo>
                    <a:lnTo>
                      <a:pt x="1219" y="853"/>
                    </a:lnTo>
                    <a:lnTo>
                      <a:pt x="1225" y="859"/>
                    </a:lnTo>
                    <a:lnTo>
                      <a:pt x="1232" y="868"/>
                    </a:lnTo>
                    <a:lnTo>
                      <a:pt x="1244" y="871"/>
                    </a:lnTo>
                    <a:lnTo>
                      <a:pt x="1257" y="886"/>
                    </a:lnTo>
                    <a:lnTo>
                      <a:pt x="1257" y="901"/>
                    </a:lnTo>
                    <a:lnTo>
                      <a:pt x="1257" y="908"/>
                    </a:lnTo>
                    <a:lnTo>
                      <a:pt x="1253" y="916"/>
                    </a:lnTo>
                    <a:lnTo>
                      <a:pt x="1244" y="926"/>
                    </a:lnTo>
                    <a:lnTo>
                      <a:pt x="1244" y="936"/>
                    </a:lnTo>
                    <a:lnTo>
                      <a:pt x="1244" y="950"/>
                    </a:lnTo>
                    <a:lnTo>
                      <a:pt x="1248" y="953"/>
                    </a:lnTo>
                    <a:lnTo>
                      <a:pt x="1257" y="958"/>
                    </a:lnTo>
                    <a:lnTo>
                      <a:pt x="1264" y="958"/>
                    </a:lnTo>
                    <a:lnTo>
                      <a:pt x="1327" y="936"/>
                    </a:lnTo>
                    <a:lnTo>
                      <a:pt x="1320" y="470"/>
                    </a:lnTo>
                    <a:lnTo>
                      <a:pt x="1302" y="470"/>
                    </a:lnTo>
                    <a:lnTo>
                      <a:pt x="1299" y="312"/>
                    </a:lnTo>
                    <a:lnTo>
                      <a:pt x="1320" y="312"/>
                    </a:lnTo>
                    <a:lnTo>
                      <a:pt x="1315" y="155"/>
                    </a:lnTo>
                    <a:lnTo>
                      <a:pt x="1312" y="0"/>
                    </a:lnTo>
                    <a:lnTo>
                      <a:pt x="617" y="12"/>
                    </a:lnTo>
                    <a:lnTo>
                      <a:pt x="21" y="17"/>
                    </a:lnTo>
                    <a:lnTo>
                      <a:pt x="17" y="26"/>
                    </a:lnTo>
                    <a:lnTo>
                      <a:pt x="13" y="33"/>
                    </a:lnTo>
                    <a:lnTo>
                      <a:pt x="0" y="37"/>
                    </a:lnTo>
                    <a:lnTo>
                      <a:pt x="5" y="50"/>
                    </a:lnTo>
                    <a:lnTo>
                      <a:pt x="15" y="53"/>
                    </a:lnTo>
                    <a:lnTo>
                      <a:pt x="21" y="57"/>
                    </a:lnTo>
                    <a:lnTo>
                      <a:pt x="28" y="63"/>
                    </a:lnTo>
                    <a:lnTo>
                      <a:pt x="37" y="72"/>
                    </a:lnTo>
                    <a:lnTo>
                      <a:pt x="43" y="66"/>
                    </a:lnTo>
                    <a:lnTo>
                      <a:pt x="53" y="57"/>
                    </a:lnTo>
                    <a:lnTo>
                      <a:pt x="65" y="53"/>
                    </a:lnTo>
                    <a:lnTo>
                      <a:pt x="73" y="57"/>
                    </a:lnTo>
                    <a:lnTo>
                      <a:pt x="83" y="72"/>
                    </a:lnTo>
                    <a:lnTo>
                      <a:pt x="79" y="80"/>
                    </a:lnTo>
                    <a:lnTo>
                      <a:pt x="72" y="83"/>
                    </a:lnTo>
                    <a:lnTo>
                      <a:pt x="73" y="95"/>
                    </a:lnTo>
                    <a:lnTo>
                      <a:pt x="73" y="103"/>
                    </a:lnTo>
                    <a:lnTo>
                      <a:pt x="75" y="112"/>
                    </a:lnTo>
                    <a:lnTo>
                      <a:pt x="73" y="123"/>
                    </a:lnTo>
                    <a:lnTo>
                      <a:pt x="77" y="130"/>
                    </a:lnTo>
                    <a:lnTo>
                      <a:pt x="85" y="135"/>
                    </a:lnTo>
                    <a:lnTo>
                      <a:pt x="93" y="139"/>
                    </a:lnTo>
                    <a:lnTo>
                      <a:pt x="99" y="147"/>
                    </a:lnTo>
                    <a:lnTo>
                      <a:pt x="93" y="155"/>
                    </a:lnTo>
                    <a:lnTo>
                      <a:pt x="93" y="167"/>
                    </a:lnTo>
                    <a:lnTo>
                      <a:pt x="90" y="185"/>
                    </a:lnTo>
                    <a:lnTo>
                      <a:pt x="93" y="193"/>
                    </a:lnTo>
                    <a:lnTo>
                      <a:pt x="97" y="200"/>
                    </a:lnTo>
                    <a:lnTo>
                      <a:pt x="97" y="213"/>
                    </a:lnTo>
                    <a:lnTo>
                      <a:pt x="103" y="219"/>
                    </a:lnTo>
                    <a:lnTo>
                      <a:pt x="112" y="222"/>
                    </a:lnTo>
                    <a:lnTo>
                      <a:pt x="123" y="240"/>
                    </a:lnTo>
                    <a:lnTo>
                      <a:pt x="128" y="248"/>
                    </a:lnTo>
                    <a:lnTo>
                      <a:pt x="135" y="255"/>
                    </a:lnTo>
                    <a:lnTo>
                      <a:pt x="146" y="262"/>
                    </a:lnTo>
                    <a:lnTo>
                      <a:pt x="137" y="265"/>
                    </a:lnTo>
                    <a:lnTo>
                      <a:pt x="130" y="272"/>
                    </a:lnTo>
                    <a:lnTo>
                      <a:pt x="133" y="282"/>
                    </a:lnTo>
                    <a:lnTo>
                      <a:pt x="128" y="292"/>
                    </a:lnTo>
                    <a:lnTo>
                      <a:pt x="115" y="292"/>
                    </a:lnTo>
                    <a:lnTo>
                      <a:pt x="110" y="300"/>
                    </a:lnTo>
                    <a:lnTo>
                      <a:pt x="108" y="310"/>
                    </a:lnTo>
                    <a:lnTo>
                      <a:pt x="103" y="319"/>
                    </a:lnTo>
                    <a:lnTo>
                      <a:pt x="92" y="320"/>
                    </a:lnTo>
                    <a:lnTo>
                      <a:pt x="85" y="322"/>
                    </a:lnTo>
                    <a:lnTo>
                      <a:pt x="86" y="327"/>
                    </a:lnTo>
                    <a:lnTo>
                      <a:pt x="72" y="339"/>
                    </a:lnTo>
                    <a:lnTo>
                      <a:pt x="66" y="347"/>
                    </a:lnTo>
                    <a:lnTo>
                      <a:pt x="61" y="352"/>
                    </a:lnTo>
                    <a:lnTo>
                      <a:pt x="65" y="361"/>
                    </a:lnTo>
                    <a:lnTo>
                      <a:pt x="61" y="374"/>
                    </a:lnTo>
                    <a:lnTo>
                      <a:pt x="70" y="379"/>
                    </a:lnTo>
                    <a:lnTo>
                      <a:pt x="75" y="384"/>
                    </a:lnTo>
                    <a:lnTo>
                      <a:pt x="83" y="394"/>
                    </a:lnTo>
                    <a:lnTo>
                      <a:pt x="90" y="397"/>
                    </a:lnTo>
                    <a:lnTo>
                      <a:pt x="97" y="394"/>
                    </a:lnTo>
                    <a:lnTo>
                      <a:pt x="103" y="381"/>
                    </a:lnTo>
                    <a:lnTo>
                      <a:pt x="115" y="384"/>
                    </a:lnTo>
                    <a:lnTo>
                      <a:pt x="119" y="394"/>
                    </a:lnTo>
                    <a:lnTo>
                      <a:pt x="126" y="399"/>
                    </a:lnTo>
                    <a:lnTo>
                      <a:pt x="125" y="408"/>
                    </a:lnTo>
                    <a:lnTo>
                      <a:pt x="117" y="417"/>
                    </a:lnTo>
                    <a:lnTo>
                      <a:pt x="115" y="427"/>
                    </a:lnTo>
                    <a:lnTo>
                      <a:pt x="117" y="437"/>
                    </a:lnTo>
                    <a:lnTo>
                      <a:pt x="128" y="441"/>
                    </a:lnTo>
                    <a:lnTo>
                      <a:pt x="141" y="437"/>
                    </a:lnTo>
                    <a:lnTo>
                      <a:pt x="148" y="434"/>
                    </a:lnTo>
                    <a:lnTo>
                      <a:pt x="150" y="442"/>
                    </a:lnTo>
                    <a:lnTo>
                      <a:pt x="146" y="452"/>
                    </a:lnTo>
                    <a:lnTo>
                      <a:pt x="148" y="461"/>
                    </a:lnTo>
                    <a:lnTo>
                      <a:pt x="163" y="466"/>
                    </a:lnTo>
                    <a:lnTo>
                      <a:pt x="152" y="475"/>
                    </a:lnTo>
                    <a:lnTo>
                      <a:pt x="148" y="482"/>
                    </a:lnTo>
                    <a:lnTo>
                      <a:pt x="155" y="490"/>
                    </a:lnTo>
                    <a:lnTo>
                      <a:pt x="163" y="494"/>
                    </a:lnTo>
                    <a:lnTo>
                      <a:pt x="146" y="510"/>
                    </a:lnTo>
                    <a:lnTo>
                      <a:pt x="141" y="519"/>
                    </a:lnTo>
                    <a:lnTo>
                      <a:pt x="150" y="526"/>
                    </a:lnTo>
                    <a:lnTo>
                      <a:pt x="150" y="535"/>
                    </a:lnTo>
                    <a:lnTo>
                      <a:pt x="152" y="544"/>
                    </a:lnTo>
                    <a:lnTo>
                      <a:pt x="155" y="554"/>
                    </a:lnTo>
                    <a:lnTo>
                      <a:pt x="163" y="559"/>
                    </a:lnTo>
                    <a:lnTo>
                      <a:pt x="179" y="564"/>
                    </a:lnTo>
                    <a:lnTo>
                      <a:pt x="186" y="569"/>
                    </a:lnTo>
                    <a:lnTo>
                      <a:pt x="197" y="577"/>
                    </a:lnTo>
                    <a:lnTo>
                      <a:pt x="205" y="579"/>
                    </a:lnTo>
                    <a:lnTo>
                      <a:pt x="208" y="594"/>
                    </a:lnTo>
                    <a:lnTo>
                      <a:pt x="205" y="602"/>
                    </a:lnTo>
                    <a:lnTo>
                      <a:pt x="193" y="60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3" name="Freeform 24"/>
              <p:cNvSpPr>
                <a:spLocks/>
              </p:cNvSpPr>
              <p:nvPr/>
            </p:nvSpPr>
            <p:spPr bwMode="auto">
              <a:xfrm>
                <a:off x="5758323" y="2155881"/>
                <a:ext cx="353288" cy="785292"/>
              </a:xfrm>
              <a:custGeom>
                <a:avLst/>
                <a:gdLst/>
                <a:ahLst/>
                <a:cxnLst>
                  <a:cxn ang="0">
                    <a:pos x="409" y="859"/>
                  </a:cxn>
                  <a:cxn ang="0">
                    <a:pos x="307" y="866"/>
                  </a:cxn>
                  <a:cxn ang="0">
                    <a:pos x="230" y="866"/>
                  </a:cxn>
                  <a:cxn ang="0">
                    <a:pos x="150" y="871"/>
                  </a:cxn>
                  <a:cxn ang="0">
                    <a:pos x="147" y="790"/>
                  </a:cxn>
                  <a:cxn ang="0">
                    <a:pos x="103" y="794"/>
                  </a:cxn>
                  <a:cxn ang="0">
                    <a:pos x="93" y="578"/>
                  </a:cxn>
                  <a:cxn ang="0">
                    <a:pos x="90" y="518"/>
                  </a:cxn>
                  <a:cxn ang="0">
                    <a:pos x="85" y="383"/>
                  </a:cxn>
                  <a:cxn ang="0">
                    <a:pos x="83" y="321"/>
                  </a:cxn>
                  <a:cxn ang="0">
                    <a:pos x="0" y="326"/>
                  </a:cxn>
                  <a:cxn ang="0">
                    <a:pos x="0" y="247"/>
                  </a:cxn>
                  <a:cxn ang="0">
                    <a:pos x="37" y="247"/>
                  </a:cxn>
                  <a:cxn ang="0">
                    <a:pos x="37" y="234"/>
                  </a:cxn>
                  <a:cxn ang="0">
                    <a:pos x="35" y="163"/>
                  </a:cxn>
                  <a:cxn ang="0">
                    <a:pos x="77" y="161"/>
                  </a:cxn>
                  <a:cxn ang="0">
                    <a:pos x="73" y="80"/>
                  </a:cxn>
                  <a:cxn ang="0">
                    <a:pos x="119" y="80"/>
                  </a:cxn>
                  <a:cxn ang="0">
                    <a:pos x="113" y="8"/>
                  </a:cxn>
                  <a:cxn ang="0">
                    <a:pos x="370" y="0"/>
                  </a:cxn>
                  <a:cxn ang="0">
                    <a:pos x="375" y="139"/>
                  </a:cxn>
                  <a:cxn ang="0">
                    <a:pos x="387" y="443"/>
                  </a:cxn>
                  <a:cxn ang="0">
                    <a:pos x="401" y="727"/>
                  </a:cxn>
                  <a:cxn ang="0">
                    <a:pos x="409" y="859"/>
                  </a:cxn>
                </a:cxnLst>
                <a:rect l="0" t="0" r="r" b="b"/>
                <a:pathLst>
                  <a:path w="410" h="872">
                    <a:moveTo>
                      <a:pt x="409" y="859"/>
                    </a:moveTo>
                    <a:lnTo>
                      <a:pt x="307" y="866"/>
                    </a:lnTo>
                    <a:lnTo>
                      <a:pt x="230" y="866"/>
                    </a:lnTo>
                    <a:lnTo>
                      <a:pt x="150" y="871"/>
                    </a:lnTo>
                    <a:lnTo>
                      <a:pt x="147" y="790"/>
                    </a:lnTo>
                    <a:lnTo>
                      <a:pt x="103" y="794"/>
                    </a:lnTo>
                    <a:lnTo>
                      <a:pt x="93" y="578"/>
                    </a:lnTo>
                    <a:lnTo>
                      <a:pt x="90" y="518"/>
                    </a:lnTo>
                    <a:lnTo>
                      <a:pt x="85" y="383"/>
                    </a:lnTo>
                    <a:lnTo>
                      <a:pt x="83" y="321"/>
                    </a:lnTo>
                    <a:lnTo>
                      <a:pt x="0" y="326"/>
                    </a:lnTo>
                    <a:lnTo>
                      <a:pt x="0" y="247"/>
                    </a:lnTo>
                    <a:lnTo>
                      <a:pt x="37" y="247"/>
                    </a:lnTo>
                    <a:lnTo>
                      <a:pt x="37" y="234"/>
                    </a:lnTo>
                    <a:lnTo>
                      <a:pt x="35" y="163"/>
                    </a:lnTo>
                    <a:lnTo>
                      <a:pt x="77" y="161"/>
                    </a:lnTo>
                    <a:lnTo>
                      <a:pt x="73" y="80"/>
                    </a:lnTo>
                    <a:lnTo>
                      <a:pt x="119" y="80"/>
                    </a:lnTo>
                    <a:lnTo>
                      <a:pt x="113" y="8"/>
                    </a:lnTo>
                    <a:lnTo>
                      <a:pt x="370" y="0"/>
                    </a:lnTo>
                    <a:lnTo>
                      <a:pt x="375" y="139"/>
                    </a:lnTo>
                    <a:lnTo>
                      <a:pt x="387" y="443"/>
                    </a:lnTo>
                    <a:lnTo>
                      <a:pt x="401" y="727"/>
                    </a:lnTo>
                    <a:lnTo>
                      <a:pt x="409" y="859"/>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4" name="Freeform 25"/>
              <p:cNvSpPr>
                <a:spLocks/>
              </p:cNvSpPr>
              <p:nvPr/>
            </p:nvSpPr>
            <p:spPr bwMode="auto">
              <a:xfrm>
                <a:off x="3141404" y="4315433"/>
                <a:ext cx="435147" cy="682627"/>
              </a:xfrm>
              <a:custGeom>
                <a:avLst/>
                <a:gdLst/>
                <a:ahLst/>
                <a:cxnLst>
                  <a:cxn ang="0">
                    <a:pos x="504" y="6"/>
                  </a:cxn>
                  <a:cxn ang="0">
                    <a:pos x="499" y="315"/>
                  </a:cxn>
                  <a:cxn ang="0">
                    <a:pos x="437" y="314"/>
                  </a:cxn>
                  <a:cxn ang="0">
                    <a:pos x="437" y="482"/>
                  </a:cxn>
                  <a:cxn ang="0">
                    <a:pos x="437" y="552"/>
                  </a:cxn>
                  <a:cxn ang="0">
                    <a:pos x="504" y="552"/>
                  </a:cxn>
                  <a:cxn ang="0">
                    <a:pos x="494" y="554"/>
                  </a:cxn>
                  <a:cxn ang="0">
                    <a:pos x="487" y="560"/>
                  </a:cxn>
                  <a:cxn ang="0">
                    <a:pos x="487" y="572"/>
                  </a:cxn>
                  <a:cxn ang="0">
                    <a:pos x="494" y="582"/>
                  </a:cxn>
                  <a:cxn ang="0">
                    <a:pos x="496" y="592"/>
                  </a:cxn>
                  <a:cxn ang="0">
                    <a:pos x="494" y="605"/>
                  </a:cxn>
                  <a:cxn ang="0">
                    <a:pos x="422" y="622"/>
                  </a:cxn>
                  <a:cxn ang="0">
                    <a:pos x="396" y="620"/>
                  </a:cxn>
                  <a:cxn ang="0">
                    <a:pos x="369" y="630"/>
                  </a:cxn>
                  <a:cxn ang="0">
                    <a:pos x="349" y="630"/>
                  </a:cxn>
                  <a:cxn ang="0">
                    <a:pos x="300" y="620"/>
                  </a:cxn>
                  <a:cxn ang="0">
                    <a:pos x="289" y="622"/>
                  </a:cxn>
                  <a:cxn ang="0">
                    <a:pos x="262" y="630"/>
                  </a:cxn>
                  <a:cxn ang="0">
                    <a:pos x="237" y="650"/>
                  </a:cxn>
                  <a:cxn ang="0">
                    <a:pos x="238" y="658"/>
                  </a:cxn>
                  <a:cxn ang="0">
                    <a:pos x="232" y="667"/>
                  </a:cxn>
                  <a:cxn ang="0">
                    <a:pos x="224" y="669"/>
                  </a:cxn>
                  <a:cxn ang="0">
                    <a:pos x="215" y="674"/>
                  </a:cxn>
                  <a:cxn ang="0">
                    <a:pos x="204" y="670"/>
                  </a:cxn>
                  <a:cxn ang="0">
                    <a:pos x="197" y="683"/>
                  </a:cxn>
                  <a:cxn ang="0">
                    <a:pos x="182" y="692"/>
                  </a:cxn>
                  <a:cxn ang="0">
                    <a:pos x="168" y="698"/>
                  </a:cxn>
                  <a:cxn ang="0">
                    <a:pos x="137" y="702"/>
                  </a:cxn>
                  <a:cxn ang="0">
                    <a:pos x="98" y="727"/>
                  </a:cxn>
                  <a:cxn ang="0">
                    <a:pos x="73" y="727"/>
                  </a:cxn>
                  <a:cxn ang="0">
                    <a:pos x="45" y="732"/>
                  </a:cxn>
                  <a:cxn ang="0">
                    <a:pos x="33" y="740"/>
                  </a:cxn>
                  <a:cxn ang="0">
                    <a:pos x="0" y="757"/>
                  </a:cxn>
                  <a:cxn ang="0">
                    <a:pos x="0" y="654"/>
                  </a:cxn>
                  <a:cxn ang="0">
                    <a:pos x="5" y="514"/>
                  </a:cxn>
                  <a:cxn ang="0">
                    <a:pos x="10" y="300"/>
                  </a:cxn>
                  <a:cxn ang="0">
                    <a:pos x="12" y="220"/>
                  </a:cxn>
                  <a:cxn ang="0">
                    <a:pos x="18" y="0"/>
                  </a:cxn>
                  <a:cxn ang="0">
                    <a:pos x="25" y="0"/>
                  </a:cxn>
                  <a:cxn ang="0">
                    <a:pos x="210" y="3"/>
                  </a:cxn>
                  <a:cxn ang="0">
                    <a:pos x="504" y="6"/>
                  </a:cxn>
                </a:cxnLst>
                <a:rect l="0" t="0" r="r" b="b"/>
                <a:pathLst>
                  <a:path w="505" h="758">
                    <a:moveTo>
                      <a:pt x="504" y="6"/>
                    </a:moveTo>
                    <a:lnTo>
                      <a:pt x="499" y="315"/>
                    </a:lnTo>
                    <a:lnTo>
                      <a:pt x="437" y="314"/>
                    </a:lnTo>
                    <a:lnTo>
                      <a:pt x="437" y="482"/>
                    </a:lnTo>
                    <a:lnTo>
                      <a:pt x="437" y="552"/>
                    </a:lnTo>
                    <a:lnTo>
                      <a:pt x="504" y="552"/>
                    </a:lnTo>
                    <a:lnTo>
                      <a:pt x="494" y="554"/>
                    </a:lnTo>
                    <a:lnTo>
                      <a:pt x="487" y="560"/>
                    </a:lnTo>
                    <a:lnTo>
                      <a:pt x="487" y="572"/>
                    </a:lnTo>
                    <a:lnTo>
                      <a:pt x="494" y="582"/>
                    </a:lnTo>
                    <a:lnTo>
                      <a:pt x="496" y="592"/>
                    </a:lnTo>
                    <a:lnTo>
                      <a:pt x="494" y="605"/>
                    </a:lnTo>
                    <a:lnTo>
                      <a:pt x="422" y="622"/>
                    </a:lnTo>
                    <a:lnTo>
                      <a:pt x="396" y="620"/>
                    </a:lnTo>
                    <a:lnTo>
                      <a:pt x="369" y="630"/>
                    </a:lnTo>
                    <a:lnTo>
                      <a:pt x="349" y="630"/>
                    </a:lnTo>
                    <a:lnTo>
                      <a:pt x="300" y="620"/>
                    </a:lnTo>
                    <a:lnTo>
                      <a:pt x="289" y="622"/>
                    </a:lnTo>
                    <a:lnTo>
                      <a:pt x="262" y="630"/>
                    </a:lnTo>
                    <a:lnTo>
                      <a:pt x="237" y="650"/>
                    </a:lnTo>
                    <a:lnTo>
                      <a:pt x="238" y="658"/>
                    </a:lnTo>
                    <a:lnTo>
                      <a:pt x="232" y="667"/>
                    </a:lnTo>
                    <a:lnTo>
                      <a:pt x="224" y="669"/>
                    </a:lnTo>
                    <a:lnTo>
                      <a:pt x="215" y="674"/>
                    </a:lnTo>
                    <a:lnTo>
                      <a:pt x="204" y="670"/>
                    </a:lnTo>
                    <a:lnTo>
                      <a:pt x="197" y="683"/>
                    </a:lnTo>
                    <a:lnTo>
                      <a:pt x="182" y="692"/>
                    </a:lnTo>
                    <a:lnTo>
                      <a:pt x="168" y="698"/>
                    </a:lnTo>
                    <a:lnTo>
                      <a:pt x="137" y="702"/>
                    </a:lnTo>
                    <a:lnTo>
                      <a:pt x="98" y="727"/>
                    </a:lnTo>
                    <a:lnTo>
                      <a:pt x="73" y="727"/>
                    </a:lnTo>
                    <a:lnTo>
                      <a:pt x="45" y="732"/>
                    </a:lnTo>
                    <a:lnTo>
                      <a:pt x="33" y="740"/>
                    </a:lnTo>
                    <a:lnTo>
                      <a:pt x="0" y="757"/>
                    </a:lnTo>
                    <a:lnTo>
                      <a:pt x="0" y="654"/>
                    </a:lnTo>
                    <a:lnTo>
                      <a:pt x="5" y="514"/>
                    </a:lnTo>
                    <a:lnTo>
                      <a:pt x="10" y="300"/>
                    </a:lnTo>
                    <a:lnTo>
                      <a:pt x="12" y="220"/>
                    </a:lnTo>
                    <a:lnTo>
                      <a:pt x="18" y="0"/>
                    </a:lnTo>
                    <a:lnTo>
                      <a:pt x="25" y="0"/>
                    </a:lnTo>
                    <a:lnTo>
                      <a:pt x="210" y="3"/>
                    </a:lnTo>
                    <a:lnTo>
                      <a:pt x="504" y="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5" name="Freeform 84"/>
              <p:cNvSpPr>
                <a:spLocks/>
              </p:cNvSpPr>
              <p:nvPr/>
            </p:nvSpPr>
            <p:spPr bwMode="auto">
              <a:xfrm>
                <a:off x="5681634" y="2928564"/>
                <a:ext cx="465307" cy="656511"/>
              </a:xfrm>
              <a:custGeom>
                <a:avLst/>
                <a:gdLst/>
                <a:ahLst/>
                <a:cxnLst>
                  <a:cxn ang="0">
                    <a:pos x="396" y="5"/>
                  </a:cxn>
                  <a:cxn ang="0">
                    <a:pos x="500" y="0"/>
                  </a:cxn>
                  <a:cxn ang="0">
                    <a:pos x="500" y="59"/>
                  </a:cxn>
                  <a:cxn ang="0">
                    <a:pos x="505" y="147"/>
                  </a:cxn>
                  <a:cxn ang="0">
                    <a:pos x="512" y="277"/>
                  </a:cxn>
                  <a:cxn ang="0">
                    <a:pos x="517" y="377"/>
                  </a:cxn>
                  <a:cxn ang="0">
                    <a:pos x="520" y="417"/>
                  </a:cxn>
                  <a:cxn ang="0">
                    <a:pos x="525" y="472"/>
                  </a:cxn>
                  <a:cxn ang="0">
                    <a:pos x="531" y="611"/>
                  </a:cxn>
                  <a:cxn ang="0">
                    <a:pos x="539" y="706"/>
                  </a:cxn>
                  <a:cxn ang="0">
                    <a:pos x="445" y="711"/>
                  </a:cxn>
                  <a:cxn ang="0">
                    <a:pos x="236" y="720"/>
                  </a:cxn>
                  <a:cxn ang="0">
                    <a:pos x="181" y="721"/>
                  </a:cxn>
                  <a:cxn ang="0">
                    <a:pos x="17" y="728"/>
                  </a:cxn>
                  <a:cxn ang="0">
                    <a:pos x="10" y="596"/>
                  </a:cxn>
                  <a:cxn ang="0">
                    <a:pos x="8" y="441"/>
                  </a:cxn>
                  <a:cxn ang="0">
                    <a:pos x="5" y="412"/>
                  </a:cxn>
                  <a:cxn ang="0">
                    <a:pos x="0" y="219"/>
                  </a:cxn>
                  <a:cxn ang="0">
                    <a:pos x="5" y="225"/>
                  </a:cxn>
                  <a:cxn ang="0">
                    <a:pos x="13" y="232"/>
                  </a:cxn>
                  <a:cxn ang="0">
                    <a:pos x="21" y="225"/>
                  </a:cxn>
                  <a:cxn ang="0">
                    <a:pos x="23" y="217"/>
                  </a:cxn>
                  <a:cxn ang="0">
                    <a:pos x="37" y="215"/>
                  </a:cxn>
                  <a:cxn ang="0">
                    <a:pos x="47" y="215"/>
                  </a:cxn>
                  <a:cxn ang="0">
                    <a:pos x="53" y="207"/>
                  </a:cxn>
                  <a:cxn ang="0">
                    <a:pos x="67" y="199"/>
                  </a:cxn>
                  <a:cxn ang="0">
                    <a:pos x="72" y="190"/>
                  </a:cxn>
                  <a:cxn ang="0">
                    <a:pos x="74" y="183"/>
                  </a:cxn>
                  <a:cxn ang="0">
                    <a:pos x="77" y="170"/>
                  </a:cxn>
                  <a:cxn ang="0">
                    <a:pos x="83" y="163"/>
                  </a:cxn>
                  <a:cxn ang="0">
                    <a:pos x="90" y="159"/>
                  </a:cxn>
                  <a:cxn ang="0">
                    <a:pos x="97" y="165"/>
                  </a:cxn>
                  <a:cxn ang="0">
                    <a:pos x="97" y="175"/>
                  </a:cxn>
                  <a:cxn ang="0">
                    <a:pos x="99" y="187"/>
                  </a:cxn>
                  <a:cxn ang="0">
                    <a:pos x="101" y="199"/>
                  </a:cxn>
                  <a:cxn ang="0">
                    <a:pos x="112" y="207"/>
                  </a:cxn>
                  <a:cxn ang="0">
                    <a:pos x="122" y="207"/>
                  </a:cxn>
                  <a:cxn ang="0">
                    <a:pos x="130" y="215"/>
                  </a:cxn>
                  <a:cxn ang="0">
                    <a:pos x="135" y="223"/>
                  </a:cxn>
                  <a:cxn ang="0">
                    <a:pos x="144" y="235"/>
                  </a:cxn>
                  <a:cxn ang="0">
                    <a:pos x="154" y="241"/>
                  </a:cxn>
                  <a:cxn ang="0">
                    <a:pos x="162" y="237"/>
                  </a:cxn>
                  <a:cxn ang="0">
                    <a:pos x="170" y="235"/>
                  </a:cxn>
                  <a:cxn ang="0">
                    <a:pos x="183" y="237"/>
                  </a:cxn>
                  <a:cxn ang="0">
                    <a:pos x="176" y="10"/>
                  </a:cxn>
                  <a:cxn ang="0">
                    <a:pos x="241" y="10"/>
                  </a:cxn>
                  <a:cxn ang="0">
                    <a:pos x="321" y="5"/>
                  </a:cxn>
                  <a:cxn ang="0">
                    <a:pos x="396" y="5"/>
                  </a:cxn>
                </a:cxnLst>
                <a:rect l="0" t="0" r="r" b="b"/>
                <a:pathLst>
                  <a:path w="540" h="729">
                    <a:moveTo>
                      <a:pt x="396" y="5"/>
                    </a:moveTo>
                    <a:lnTo>
                      <a:pt x="500" y="0"/>
                    </a:lnTo>
                    <a:lnTo>
                      <a:pt x="500" y="59"/>
                    </a:lnTo>
                    <a:lnTo>
                      <a:pt x="505" y="147"/>
                    </a:lnTo>
                    <a:lnTo>
                      <a:pt x="512" y="277"/>
                    </a:lnTo>
                    <a:lnTo>
                      <a:pt x="517" y="377"/>
                    </a:lnTo>
                    <a:lnTo>
                      <a:pt x="520" y="417"/>
                    </a:lnTo>
                    <a:lnTo>
                      <a:pt x="525" y="472"/>
                    </a:lnTo>
                    <a:lnTo>
                      <a:pt x="531" y="611"/>
                    </a:lnTo>
                    <a:lnTo>
                      <a:pt x="539" y="706"/>
                    </a:lnTo>
                    <a:lnTo>
                      <a:pt x="445" y="711"/>
                    </a:lnTo>
                    <a:lnTo>
                      <a:pt x="236" y="720"/>
                    </a:lnTo>
                    <a:lnTo>
                      <a:pt x="181" y="721"/>
                    </a:lnTo>
                    <a:lnTo>
                      <a:pt x="17" y="728"/>
                    </a:lnTo>
                    <a:lnTo>
                      <a:pt x="10" y="596"/>
                    </a:lnTo>
                    <a:lnTo>
                      <a:pt x="8" y="441"/>
                    </a:lnTo>
                    <a:lnTo>
                      <a:pt x="5" y="412"/>
                    </a:lnTo>
                    <a:lnTo>
                      <a:pt x="0" y="219"/>
                    </a:lnTo>
                    <a:lnTo>
                      <a:pt x="5" y="225"/>
                    </a:lnTo>
                    <a:lnTo>
                      <a:pt x="13" y="232"/>
                    </a:lnTo>
                    <a:lnTo>
                      <a:pt x="21" y="225"/>
                    </a:lnTo>
                    <a:lnTo>
                      <a:pt x="23" y="217"/>
                    </a:lnTo>
                    <a:lnTo>
                      <a:pt x="37" y="215"/>
                    </a:lnTo>
                    <a:lnTo>
                      <a:pt x="47" y="215"/>
                    </a:lnTo>
                    <a:lnTo>
                      <a:pt x="53" y="207"/>
                    </a:lnTo>
                    <a:lnTo>
                      <a:pt x="67" y="199"/>
                    </a:lnTo>
                    <a:lnTo>
                      <a:pt x="72" y="190"/>
                    </a:lnTo>
                    <a:lnTo>
                      <a:pt x="74" y="183"/>
                    </a:lnTo>
                    <a:lnTo>
                      <a:pt x="77" y="170"/>
                    </a:lnTo>
                    <a:lnTo>
                      <a:pt x="83" y="163"/>
                    </a:lnTo>
                    <a:lnTo>
                      <a:pt x="90" y="159"/>
                    </a:lnTo>
                    <a:lnTo>
                      <a:pt x="97" y="165"/>
                    </a:lnTo>
                    <a:lnTo>
                      <a:pt x="97" y="175"/>
                    </a:lnTo>
                    <a:lnTo>
                      <a:pt x="99" y="187"/>
                    </a:lnTo>
                    <a:lnTo>
                      <a:pt x="101" y="199"/>
                    </a:lnTo>
                    <a:lnTo>
                      <a:pt x="112" y="207"/>
                    </a:lnTo>
                    <a:lnTo>
                      <a:pt x="122" y="207"/>
                    </a:lnTo>
                    <a:lnTo>
                      <a:pt x="130" y="215"/>
                    </a:lnTo>
                    <a:lnTo>
                      <a:pt x="135" y="223"/>
                    </a:lnTo>
                    <a:lnTo>
                      <a:pt x="144" y="235"/>
                    </a:lnTo>
                    <a:lnTo>
                      <a:pt x="154" y="241"/>
                    </a:lnTo>
                    <a:lnTo>
                      <a:pt x="162" y="237"/>
                    </a:lnTo>
                    <a:lnTo>
                      <a:pt x="170" y="235"/>
                    </a:lnTo>
                    <a:lnTo>
                      <a:pt x="183" y="237"/>
                    </a:lnTo>
                    <a:lnTo>
                      <a:pt x="176" y="10"/>
                    </a:lnTo>
                    <a:lnTo>
                      <a:pt x="241" y="10"/>
                    </a:lnTo>
                    <a:lnTo>
                      <a:pt x="321" y="5"/>
                    </a:lnTo>
                    <a:lnTo>
                      <a:pt x="396" y="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6" name="Freeform 85"/>
              <p:cNvSpPr>
                <a:spLocks/>
              </p:cNvSpPr>
              <p:nvPr/>
            </p:nvSpPr>
            <p:spPr bwMode="auto">
              <a:xfrm>
                <a:off x="5349887" y="2164887"/>
                <a:ext cx="539411" cy="993322"/>
              </a:xfrm>
              <a:custGeom>
                <a:avLst/>
                <a:gdLst/>
                <a:ahLst/>
                <a:cxnLst>
                  <a:cxn ang="0">
                    <a:pos x="548" y="72"/>
                  </a:cxn>
                  <a:cxn ang="0">
                    <a:pos x="511" y="237"/>
                  </a:cxn>
                  <a:cxn ang="0">
                    <a:pos x="558" y="373"/>
                  </a:cxn>
                  <a:cxn ang="0">
                    <a:pos x="620" y="779"/>
                  </a:cxn>
                  <a:cxn ang="0">
                    <a:pos x="555" y="1085"/>
                  </a:cxn>
                  <a:cxn ang="0">
                    <a:pos x="518" y="1072"/>
                  </a:cxn>
                  <a:cxn ang="0">
                    <a:pos x="486" y="1048"/>
                  </a:cxn>
                  <a:cxn ang="0">
                    <a:pos x="473" y="1008"/>
                  </a:cxn>
                  <a:cxn ang="0">
                    <a:pos x="456" y="1039"/>
                  </a:cxn>
                  <a:cxn ang="0">
                    <a:pos x="423" y="1065"/>
                  </a:cxn>
                  <a:cxn ang="0">
                    <a:pos x="388" y="1074"/>
                  </a:cxn>
                  <a:cxn ang="0">
                    <a:pos x="361" y="1057"/>
                  </a:cxn>
                  <a:cxn ang="0">
                    <a:pos x="329" y="1060"/>
                  </a:cxn>
                  <a:cxn ang="0">
                    <a:pos x="277" y="1065"/>
                  </a:cxn>
                  <a:cxn ang="0">
                    <a:pos x="259" y="1090"/>
                  </a:cxn>
                  <a:cxn ang="0">
                    <a:pos x="215" y="1095"/>
                  </a:cxn>
                  <a:cxn ang="0">
                    <a:pos x="186" y="1067"/>
                  </a:cxn>
                  <a:cxn ang="0">
                    <a:pos x="168" y="1023"/>
                  </a:cxn>
                  <a:cxn ang="0">
                    <a:pos x="140" y="994"/>
                  </a:cxn>
                  <a:cxn ang="0">
                    <a:pos x="110" y="974"/>
                  </a:cxn>
                  <a:cxn ang="0">
                    <a:pos x="80" y="988"/>
                  </a:cxn>
                  <a:cxn ang="0">
                    <a:pos x="39" y="1015"/>
                  </a:cxn>
                  <a:cxn ang="0">
                    <a:pos x="28" y="977"/>
                  </a:cxn>
                  <a:cxn ang="0">
                    <a:pos x="17" y="930"/>
                  </a:cxn>
                  <a:cxn ang="0">
                    <a:pos x="32" y="877"/>
                  </a:cxn>
                  <a:cxn ang="0">
                    <a:pos x="90" y="867"/>
                  </a:cxn>
                  <a:cxn ang="0">
                    <a:pos x="105" y="840"/>
                  </a:cxn>
                  <a:cxn ang="0">
                    <a:pos x="93" y="799"/>
                  </a:cxn>
                  <a:cxn ang="0">
                    <a:pos x="128" y="783"/>
                  </a:cxn>
                  <a:cxn ang="0">
                    <a:pos x="128" y="737"/>
                  </a:cxn>
                  <a:cxn ang="0">
                    <a:pos x="152" y="670"/>
                  </a:cxn>
                  <a:cxn ang="0">
                    <a:pos x="133" y="632"/>
                  </a:cxn>
                  <a:cxn ang="0">
                    <a:pos x="122" y="575"/>
                  </a:cxn>
                  <a:cxn ang="0">
                    <a:pos x="112" y="530"/>
                  </a:cxn>
                  <a:cxn ang="0">
                    <a:pos x="112" y="492"/>
                  </a:cxn>
                  <a:cxn ang="0">
                    <a:pos x="133" y="450"/>
                  </a:cxn>
                  <a:cxn ang="0">
                    <a:pos x="150" y="419"/>
                  </a:cxn>
                  <a:cxn ang="0">
                    <a:pos x="152" y="375"/>
                  </a:cxn>
                  <a:cxn ang="0">
                    <a:pos x="168" y="339"/>
                  </a:cxn>
                  <a:cxn ang="0">
                    <a:pos x="160" y="303"/>
                  </a:cxn>
                  <a:cxn ang="0">
                    <a:pos x="150" y="263"/>
                  </a:cxn>
                  <a:cxn ang="0">
                    <a:pos x="147" y="237"/>
                  </a:cxn>
                  <a:cxn ang="0">
                    <a:pos x="137" y="217"/>
                  </a:cxn>
                  <a:cxn ang="0">
                    <a:pos x="122" y="181"/>
                  </a:cxn>
                  <a:cxn ang="0">
                    <a:pos x="97" y="135"/>
                  </a:cxn>
                  <a:cxn ang="0">
                    <a:pos x="97" y="101"/>
                  </a:cxn>
                  <a:cxn ang="0">
                    <a:pos x="90" y="48"/>
                  </a:cxn>
                  <a:cxn ang="0">
                    <a:pos x="85" y="21"/>
                  </a:cxn>
                </a:cxnLst>
                <a:rect l="0" t="0" r="r" b="b"/>
                <a:pathLst>
                  <a:path w="626" h="1103">
                    <a:moveTo>
                      <a:pt x="97" y="21"/>
                    </a:moveTo>
                    <a:lnTo>
                      <a:pt x="588" y="0"/>
                    </a:lnTo>
                    <a:lnTo>
                      <a:pt x="593" y="72"/>
                    </a:lnTo>
                    <a:lnTo>
                      <a:pt x="548" y="72"/>
                    </a:lnTo>
                    <a:lnTo>
                      <a:pt x="551" y="152"/>
                    </a:lnTo>
                    <a:lnTo>
                      <a:pt x="510" y="153"/>
                    </a:lnTo>
                    <a:lnTo>
                      <a:pt x="511" y="225"/>
                    </a:lnTo>
                    <a:lnTo>
                      <a:pt x="511" y="237"/>
                    </a:lnTo>
                    <a:lnTo>
                      <a:pt x="473" y="237"/>
                    </a:lnTo>
                    <a:lnTo>
                      <a:pt x="473" y="315"/>
                    </a:lnTo>
                    <a:lnTo>
                      <a:pt x="557" y="312"/>
                    </a:lnTo>
                    <a:lnTo>
                      <a:pt x="558" y="373"/>
                    </a:lnTo>
                    <a:lnTo>
                      <a:pt x="564" y="510"/>
                    </a:lnTo>
                    <a:lnTo>
                      <a:pt x="568" y="568"/>
                    </a:lnTo>
                    <a:lnTo>
                      <a:pt x="577" y="783"/>
                    </a:lnTo>
                    <a:lnTo>
                      <a:pt x="620" y="779"/>
                    </a:lnTo>
                    <a:lnTo>
                      <a:pt x="625" y="859"/>
                    </a:lnTo>
                    <a:lnTo>
                      <a:pt x="558" y="859"/>
                    </a:lnTo>
                    <a:lnTo>
                      <a:pt x="568" y="1087"/>
                    </a:lnTo>
                    <a:lnTo>
                      <a:pt x="555" y="1085"/>
                    </a:lnTo>
                    <a:lnTo>
                      <a:pt x="548" y="1087"/>
                    </a:lnTo>
                    <a:lnTo>
                      <a:pt x="536" y="1090"/>
                    </a:lnTo>
                    <a:lnTo>
                      <a:pt x="528" y="1085"/>
                    </a:lnTo>
                    <a:lnTo>
                      <a:pt x="518" y="1072"/>
                    </a:lnTo>
                    <a:lnTo>
                      <a:pt x="513" y="1065"/>
                    </a:lnTo>
                    <a:lnTo>
                      <a:pt x="506" y="1055"/>
                    </a:lnTo>
                    <a:lnTo>
                      <a:pt x="495" y="1055"/>
                    </a:lnTo>
                    <a:lnTo>
                      <a:pt x="486" y="1048"/>
                    </a:lnTo>
                    <a:lnTo>
                      <a:pt x="484" y="1037"/>
                    </a:lnTo>
                    <a:lnTo>
                      <a:pt x="483" y="1025"/>
                    </a:lnTo>
                    <a:lnTo>
                      <a:pt x="483" y="1014"/>
                    </a:lnTo>
                    <a:lnTo>
                      <a:pt x="473" y="1008"/>
                    </a:lnTo>
                    <a:lnTo>
                      <a:pt x="468" y="1012"/>
                    </a:lnTo>
                    <a:lnTo>
                      <a:pt x="461" y="1019"/>
                    </a:lnTo>
                    <a:lnTo>
                      <a:pt x="459" y="1032"/>
                    </a:lnTo>
                    <a:lnTo>
                      <a:pt x="456" y="1039"/>
                    </a:lnTo>
                    <a:lnTo>
                      <a:pt x="449" y="1048"/>
                    </a:lnTo>
                    <a:lnTo>
                      <a:pt x="439" y="1055"/>
                    </a:lnTo>
                    <a:lnTo>
                      <a:pt x="429" y="1065"/>
                    </a:lnTo>
                    <a:lnTo>
                      <a:pt x="423" y="1065"/>
                    </a:lnTo>
                    <a:lnTo>
                      <a:pt x="408" y="1067"/>
                    </a:lnTo>
                    <a:lnTo>
                      <a:pt x="406" y="1074"/>
                    </a:lnTo>
                    <a:lnTo>
                      <a:pt x="399" y="1080"/>
                    </a:lnTo>
                    <a:lnTo>
                      <a:pt x="388" y="1074"/>
                    </a:lnTo>
                    <a:lnTo>
                      <a:pt x="384" y="1070"/>
                    </a:lnTo>
                    <a:lnTo>
                      <a:pt x="377" y="1065"/>
                    </a:lnTo>
                    <a:lnTo>
                      <a:pt x="371" y="1057"/>
                    </a:lnTo>
                    <a:lnTo>
                      <a:pt x="361" y="1057"/>
                    </a:lnTo>
                    <a:lnTo>
                      <a:pt x="353" y="1052"/>
                    </a:lnTo>
                    <a:lnTo>
                      <a:pt x="342" y="1052"/>
                    </a:lnTo>
                    <a:lnTo>
                      <a:pt x="335" y="1060"/>
                    </a:lnTo>
                    <a:lnTo>
                      <a:pt x="329" y="1060"/>
                    </a:lnTo>
                    <a:lnTo>
                      <a:pt x="319" y="1067"/>
                    </a:lnTo>
                    <a:lnTo>
                      <a:pt x="304" y="1070"/>
                    </a:lnTo>
                    <a:lnTo>
                      <a:pt x="286" y="1067"/>
                    </a:lnTo>
                    <a:lnTo>
                      <a:pt x="277" y="1065"/>
                    </a:lnTo>
                    <a:lnTo>
                      <a:pt x="272" y="1065"/>
                    </a:lnTo>
                    <a:lnTo>
                      <a:pt x="264" y="1072"/>
                    </a:lnTo>
                    <a:lnTo>
                      <a:pt x="259" y="1080"/>
                    </a:lnTo>
                    <a:lnTo>
                      <a:pt x="259" y="1090"/>
                    </a:lnTo>
                    <a:lnTo>
                      <a:pt x="241" y="1095"/>
                    </a:lnTo>
                    <a:lnTo>
                      <a:pt x="232" y="1102"/>
                    </a:lnTo>
                    <a:lnTo>
                      <a:pt x="222" y="1102"/>
                    </a:lnTo>
                    <a:lnTo>
                      <a:pt x="215" y="1095"/>
                    </a:lnTo>
                    <a:lnTo>
                      <a:pt x="210" y="1087"/>
                    </a:lnTo>
                    <a:lnTo>
                      <a:pt x="206" y="1080"/>
                    </a:lnTo>
                    <a:lnTo>
                      <a:pt x="200" y="1072"/>
                    </a:lnTo>
                    <a:lnTo>
                      <a:pt x="186" y="1067"/>
                    </a:lnTo>
                    <a:lnTo>
                      <a:pt x="186" y="1055"/>
                    </a:lnTo>
                    <a:lnTo>
                      <a:pt x="182" y="1047"/>
                    </a:lnTo>
                    <a:lnTo>
                      <a:pt x="175" y="1032"/>
                    </a:lnTo>
                    <a:lnTo>
                      <a:pt x="168" y="1023"/>
                    </a:lnTo>
                    <a:lnTo>
                      <a:pt x="157" y="1019"/>
                    </a:lnTo>
                    <a:lnTo>
                      <a:pt x="154" y="1008"/>
                    </a:lnTo>
                    <a:lnTo>
                      <a:pt x="147" y="1003"/>
                    </a:lnTo>
                    <a:lnTo>
                      <a:pt x="140" y="994"/>
                    </a:lnTo>
                    <a:lnTo>
                      <a:pt x="130" y="985"/>
                    </a:lnTo>
                    <a:lnTo>
                      <a:pt x="128" y="974"/>
                    </a:lnTo>
                    <a:lnTo>
                      <a:pt x="117" y="970"/>
                    </a:lnTo>
                    <a:lnTo>
                      <a:pt x="110" y="974"/>
                    </a:lnTo>
                    <a:lnTo>
                      <a:pt x="99" y="970"/>
                    </a:lnTo>
                    <a:lnTo>
                      <a:pt x="93" y="977"/>
                    </a:lnTo>
                    <a:lnTo>
                      <a:pt x="88" y="979"/>
                    </a:lnTo>
                    <a:lnTo>
                      <a:pt x="80" y="988"/>
                    </a:lnTo>
                    <a:lnTo>
                      <a:pt x="66" y="994"/>
                    </a:lnTo>
                    <a:lnTo>
                      <a:pt x="53" y="1008"/>
                    </a:lnTo>
                    <a:lnTo>
                      <a:pt x="48" y="1015"/>
                    </a:lnTo>
                    <a:lnTo>
                      <a:pt x="39" y="1015"/>
                    </a:lnTo>
                    <a:lnTo>
                      <a:pt x="39" y="1007"/>
                    </a:lnTo>
                    <a:lnTo>
                      <a:pt x="32" y="994"/>
                    </a:lnTo>
                    <a:lnTo>
                      <a:pt x="28" y="988"/>
                    </a:lnTo>
                    <a:lnTo>
                      <a:pt x="28" y="977"/>
                    </a:lnTo>
                    <a:lnTo>
                      <a:pt x="30" y="965"/>
                    </a:lnTo>
                    <a:lnTo>
                      <a:pt x="32" y="950"/>
                    </a:lnTo>
                    <a:lnTo>
                      <a:pt x="25" y="940"/>
                    </a:lnTo>
                    <a:lnTo>
                      <a:pt x="17" y="930"/>
                    </a:lnTo>
                    <a:lnTo>
                      <a:pt x="13" y="925"/>
                    </a:lnTo>
                    <a:lnTo>
                      <a:pt x="0" y="895"/>
                    </a:lnTo>
                    <a:lnTo>
                      <a:pt x="25" y="877"/>
                    </a:lnTo>
                    <a:lnTo>
                      <a:pt x="32" y="877"/>
                    </a:lnTo>
                    <a:lnTo>
                      <a:pt x="53" y="883"/>
                    </a:lnTo>
                    <a:lnTo>
                      <a:pt x="75" y="883"/>
                    </a:lnTo>
                    <a:lnTo>
                      <a:pt x="80" y="877"/>
                    </a:lnTo>
                    <a:lnTo>
                      <a:pt x="90" y="867"/>
                    </a:lnTo>
                    <a:lnTo>
                      <a:pt x="97" y="868"/>
                    </a:lnTo>
                    <a:lnTo>
                      <a:pt x="105" y="863"/>
                    </a:lnTo>
                    <a:lnTo>
                      <a:pt x="105" y="852"/>
                    </a:lnTo>
                    <a:lnTo>
                      <a:pt x="105" y="840"/>
                    </a:lnTo>
                    <a:lnTo>
                      <a:pt x="97" y="827"/>
                    </a:lnTo>
                    <a:lnTo>
                      <a:pt x="90" y="819"/>
                    </a:lnTo>
                    <a:lnTo>
                      <a:pt x="88" y="812"/>
                    </a:lnTo>
                    <a:lnTo>
                      <a:pt x="93" y="799"/>
                    </a:lnTo>
                    <a:lnTo>
                      <a:pt x="99" y="799"/>
                    </a:lnTo>
                    <a:lnTo>
                      <a:pt x="110" y="797"/>
                    </a:lnTo>
                    <a:lnTo>
                      <a:pt x="122" y="790"/>
                    </a:lnTo>
                    <a:lnTo>
                      <a:pt x="128" y="783"/>
                    </a:lnTo>
                    <a:lnTo>
                      <a:pt x="128" y="770"/>
                    </a:lnTo>
                    <a:lnTo>
                      <a:pt x="127" y="757"/>
                    </a:lnTo>
                    <a:lnTo>
                      <a:pt x="127" y="748"/>
                    </a:lnTo>
                    <a:lnTo>
                      <a:pt x="128" y="737"/>
                    </a:lnTo>
                    <a:lnTo>
                      <a:pt x="127" y="728"/>
                    </a:lnTo>
                    <a:lnTo>
                      <a:pt x="152" y="697"/>
                    </a:lnTo>
                    <a:lnTo>
                      <a:pt x="159" y="679"/>
                    </a:lnTo>
                    <a:lnTo>
                      <a:pt x="152" y="670"/>
                    </a:lnTo>
                    <a:lnTo>
                      <a:pt x="150" y="657"/>
                    </a:lnTo>
                    <a:lnTo>
                      <a:pt x="144" y="648"/>
                    </a:lnTo>
                    <a:lnTo>
                      <a:pt x="137" y="639"/>
                    </a:lnTo>
                    <a:lnTo>
                      <a:pt x="133" y="632"/>
                    </a:lnTo>
                    <a:lnTo>
                      <a:pt x="130" y="619"/>
                    </a:lnTo>
                    <a:lnTo>
                      <a:pt x="128" y="610"/>
                    </a:lnTo>
                    <a:lnTo>
                      <a:pt x="128" y="585"/>
                    </a:lnTo>
                    <a:lnTo>
                      <a:pt x="122" y="575"/>
                    </a:lnTo>
                    <a:lnTo>
                      <a:pt x="120" y="565"/>
                    </a:lnTo>
                    <a:lnTo>
                      <a:pt x="112" y="553"/>
                    </a:lnTo>
                    <a:lnTo>
                      <a:pt x="112" y="541"/>
                    </a:lnTo>
                    <a:lnTo>
                      <a:pt x="112" y="530"/>
                    </a:lnTo>
                    <a:lnTo>
                      <a:pt x="110" y="519"/>
                    </a:lnTo>
                    <a:lnTo>
                      <a:pt x="105" y="512"/>
                    </a:lnTo>
                    <a:lnTo>
                      <a:pt x="105" y="501"/>
                    </a:lnTo>
                    <a:lnTo>
                      <a:pt x="112" y="492"/>
                    </a:lnTo>
                    <a:lnTo>
                      <a:pt x="119" y="487"/>
                    </a:lnTo>
                    <a:lnTo>
                      <a:pt x="122" y="470"/>
                    </a:lnTo>
                    <a:lnTo>
                      <a:pt x="127" y="457"/>
                    </a:lnTo>
                    <a:lnTo>
                      <a:pt x="133" y="450"/>
                    </a:lnTo>
                    <a:lnTo>
                      <a:pt x="142" y="450"/>
                    </a:lnTo>
                    <a:lnTo>
                      <a:pt x="150" y="443"/>
                    </a:lnTo>
                    <a:lnTo>
                      <a:pt x="147" y="430"/>
                    </a:lnTo>
                    <a:lnTo>
                      <a:pt x="150" y="419"/>
                    </a:lnTo>
                    <a:lnTo>
                      <a:pt x="150" y="408"/>
                    </a:lnTo>
                    <a:lnTo>
                      <a:pt x="152" y="397"/>
                    </a:lnTo>
                    <a:lnTo>
                      <a:pt x="154" y="385"/>
                    </a:lnTo>
                    <a:lnTo>
                      <a:pt x="152" y="375"/>
                    </a:lnTo>
                    <a:lnTo>
                      <a:pt x="154" y="365"/>
                    </a:lnTo>
                    <a:lnTo>
                      <a:pt x="159" y="355"/>
                    </a:lnTo>
                    <a:lnTo>
                      <a:pt x="160" y="345"/>
                    </a:lnTo>
                    <a:lnTo>
                      <a:pt x="168" y="339"/>
                    </a:lnTo>
                    <a:lnTo>
                      <a:pt x="168" y="332"/>
                    </a:lnTo>
                    <a:lnTo>
                      <a:pt x="167" y="321"/>
                    </a:lnTo>
                    <a:lnTo>
                      <a:pt x="164" y="312"/>
                    </a:lnTo>
                    <a:lnTo>
                      <a:pt x="160" y="303"/>
                    </a:lnTo>
                    <a:lnTo>
                      <a:pt x="157" y="290"/>
                    </a:lnTo>
                    <a:lnTo>
                      <a:pt x="157" y="285"/>
                    </a:lnTo>
                    <a:lnTo>
                      <a:pt x="157" y="270"/>
                    </a:lnTo>
                    <a:lnTo>
                      <a:pt x="150" y="263"/>
                    </a:lnTo>
                    <a:lnTo>
                      <a:pt x="157" y="253"/>
                    </a:lnTo>
                    <a:lnTo>
                      <a:pt x="150" y="252"/>
                    </a:lnTo>
                    <a:lnTo>
                      <a:pt x="152" y="243"/>
                    </a:lnTo>
                    <a:lnTo>
                      <a:pt x="147" y="237"/>
                    </a:lnTo>
                    <a:lnTo>
                      <a:pt x="147" y="228"/>
                    </a:lnTo>
                    <a:lnTo>
                      <a:pt x="150" y="219"/>
                    </a:lnTo>
                    <a:lnTo>
                      <a:pt x="147" y="210"/>
                    </a:lnTo>
                    <a:lnTo>
                      <a:pt x="137" y="217"/>
                    </a:lnTo>
                    <a:lnTo>
                      <a:pt x="133" y="208"/>
                    </a:lnTo>
                    <a:lnTo>
                      <a:pt x="128" y="201"/>
                    </a:lnTo>
                    <a:lnTo>
                      <a:pt x="128" y="190"/>
                    </a:lnTo>
                    <a:lnTo>
                      <a:pt x="122" y="181"/>
                    </a:lnTo>
                    <a:lnTo>
                      <a:pt x="119" y="172"/>
                    </a:lnTo>
                    <a:lnTo>
                      <a:pt x="105" y="161"/>
                    </a:lnTo>
                    <a:lnTo>
                      <a:pt x="97" y="148"/>
                    </a:lnTo>
                    <a:lnTo>
                      <a:pt x="97" y="135"/>
                    </a:lnTo>
                    <a:lnTo>
                      <a:pt x="90" y="130"/>
                    </a:lnTo>
                    <a:lnTo>
                      <a:pt x="90" y="117"/>
                    </a:lnTo>
                    <a:lnTo>
                      <a:pt x="93" y="110"/>
                    </a:lnTo>
                    <a:lnTo>
                      <a:pt x="97" y="101"/>
                    </a:lnTo>
                    <a:lnTo>
                      <a:pt x="95" y="92"/>
                    </a:lnTo>
                    <a:lnTo>
                      <a:pt x="88" y="81"/>
                    </a:lnTo>
                    <a:lnTo>
                      <a:pt x="85" y="72"/>
                    </a:lnTo>
                    <a:lnTo>
                      <a:pt x="90" y="48"/>
                    </a:lnTo>
                    <a:lnTo>
                      <a:pt x="80" y="46"/>
                    </a:lnTo>
                    <a:lnTo>
                      <a:pt x="85" y="37"/>
                    </a:lnTo>
                    <a:lnTo>
                      <a:pt x="90" y="28"/>
                    </a:lnTo>
                    <a:lnTo>
                      <a:pt x="85" y="21"/>
                    </a:lnTo>
                    <a:lnTo>
                      <a:pt x="97" y="21"/>
                    </a:lnTo>
                  </a:path>
                </a:pathLst>
              </a:custGeom>
              <a:solidFill>
                <a:srgbClr val="349D96"/>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7" name="Freeform 86"/>
              <p:cNvSpPr>
                <a:spLocks/>
              </p:cNvSpPr>
              <p:nvPr/>
            </p:nvSpPr>
            <p:spPr bwMode="auto">
              <a:xfrm>
                <a:off x="2616641" y="3657121"/>
                <a:ext cx="568708" cy="353021"/>
              </a:xfrm>
              <a:custGeom>
                <a:avLst/>
                <a:gdLst/>
                <a:ahLst/>
                <a:cxnLst>
                  <a:cxn ang="0">
                    <a:pos x="388" y="201"/>
                  </a:cxn>
                  <a:cxn ang="0">
                    <a:pos x="406" y="197"/>
                  </a:cxn>
                  <a:cxn ang="0">
                    <a:pos x="411" y="202"/>
                  </a:cxn>
                  <a:cxn ang="0">
                    <a:pos x="418" y="215"/>
                  </a:cxn>
                  <a:cxn ang="0">
                    <a:pos x="426" y="234"/>
                  </a:cxn>
                  <a:cxn ang="0">
                    <a:pos x="442" y="241"/>
                  </a:cxn>
                  <a:cxn ang="0">
                    <a:pos x="458" y="252"/>
                  </a:cxn>
                  <a:cxn ang="0">
                    <a:pos x="466" y="270"/>
                  </a:cxn>
                  <a:cxn ang="0">
                    <a:pos x="471" y="289"/>
                  </a:cxn>
                  <a:cxn ang="0">
                    <a:pos x="489" y="296"/>
                  </a:cxn>
                  <a:cxn ang="0">
                    <a:pos x="504" y="312"/>
                  </a:cxn>
                  <a:cxn ang="0">
                    <a:pos x="526" y="319"/>
                  </a:cxn>
                  <a:cxn ang="0">
                    <a:pos x="546" y="316"/>
                  </a:cxn>
                  <a:cxn ang="0">
                    <a:pos x="571" y="321"/>
                  </a:cxn>
                  <a:cxn ang="0">
                    <a:pos x="582" y="332"/>
                  </a:cxn>
                  <a:cxn ang="0">
                    <a:pos x="591" y="354"/>
                  </a:cxn>
                  <a:cxn ang="0">
                    <a:pos x="600" y="372"/>
                  </a:cxn>
                  <a:cxn ang="0">
                    <a:pos x="616" y="388"/>
                  </a:cxn>
                  <a:cxn ang="0">
                    <a:pos x="636" y="383"/>
                  </a:cxn>
                  <a:cxn ang="0">
                    <a:pos x="654" y="386"/>
                  </a:cxn>
                  <a:cxn ang="0">
                    <a:pos x="356" y="386"/>
                  </a:cxn>
                  <a:cxn ang="0">
                    <a:pos x="110" y="381"/>
                  </a:cxn>
                  <a:cxn ang="0">
                    <a:pos x="21" y="352"/>
                  </a:cxn>
                  <a:cxn ang="0">
                    <a:pos x="28" y="170"/>
                  </a:cxn>
                  <a:cxn ang="0">
                    <a:pos x="0" y="167"/>
                  </a:cxn>
                  <a:cxn ang="0">
                    <a:pos x="5" y="88"/>
                  </a:cxn>
                  <a:cxn ang="0">
                    <a:pos x="88" y="75"/>
                  </a:cxn>
                  <a:cxn ang="0">
                    <a:pos x="106" y="70"/>
                  </a:cxn>
                  <a:cxn ang="0">
                    <a:pos x="133" y="60"/>
                  </a:cxn>
                  <a:cxn ang="0">
                    <a:pos x="138" y="39"/>
                  </a:cxn>
                  <a:cxn ang="0">
                    <a:pos x="161" y="33"/>
                  </a:cxn>
                  <a:cxn ang="0">
                    <a:pos x="181" y="8"/>
                  </a:cxn>
                  <a:cxn ang="0">
                    <a:pos x="188" y="12"/>
                  </a:cxn>
                  <a:cxn ang="0">
                    <a:pos x="175" y="39"/>
                  </a:cxn>
                  <a:cxn ang="0">
                    <a:pos x="164" y="73"/>
                  </a:cxn>
                  <a:cxn ang="0">
                    <a:pos x="144" y="88"/>
                  </a:cxn>
                  <a:cxn ang="0">
                    <a:pos x="151" y="92"/>
                  </a:cxn>
                  <a:cxn ang="0">
                    <a:pos x="177" y="73"/>
                  </a:cxn>
                  <a:cxn ang="0">
                    <a:pos x="184" y="40"/>
                  </a:cxn>
                  <a:cxn ang="0">
                    <a:pos x="188" y="65"/>
                  </a:cxn>
                  <a:cxn ang="0">
                    <a:pos x="181" y="90"/>
                  </a:cxn>
                  <a:cxn ang="0">
                    <a:pos x="191" y="112"/>
                  </a:cxn>
                  <a:cxn ang="0">
                    <a:pos x="201" y="115"/>
                  </a:cxn>
                  <a:cxn ang="0">
                    <a:pos x="210" y="75"/>
                  </a:cxn>
                  <a:cxn ang="0">
                    <a:pos x="208" y="35"/>
                  </a:cxn>
                  <a:cxn ang="0">
                    <a:pos x="246" y="33"/>
                  </a:cxn>
                  <a:cxn ang="0">
                    <a:pos x="248" y="70"/>
                  </a:cxn>
                  <a:cxn ang="0">
                    <a:pos x="251" y="52"/>
                  </a:cxn>
                  <a:cxn ang="0">
                    <a:pos x="251" y="13"/>
                  </a:cxn>
                  <a:cxn ang="0">
                    <a:pos x="273" y="33"/>
                  </a:cxn>
                  <a:cxn ang="0">
                    <a:pos x="284" y="59"/>
                  </a:cxn>
                  <a:cxn ang="0">
                    <a:pos x="302" y="73"/>
                  </a:cxn>
                  <a:cxn ang="0">
                    <a:pos x="338" y="88"/>
                  </a:cxn>
                  <a:cxn ang="0">
                    <a:pos x="333" y="108"/>
                  </a:cxn>
                  <a:cxn ang="0">
                    <a:pos x="342" y="125"/>
                  </a:cxn>
                  <a:cxn ang="0">
                    <a:pos x="348" y="148"/>
                  </a:cxn>
                  <a:cxn ang="0">
                    <a:pos x="356" y="167"/>
                  </a:cxn>
                  <a:cxn ang="0">
                    <a:pos x="374" y="174"/>
                  </a:cxn>
                  <a:cxn ang="0">
                    <a:pos x="374" y="188"/>
                  </a:cxn>
                </a:cxnLst>
                <a:rect l="0" t="0" r="r" b="b"/>
                <a:pathLst>
                  <a:path w="660" h="392">
                    <a:moveTo>
                      <a:pt x="381" y="197"/>
                    </a:moveTo>
                    <a:lnTo>
                      <a:pt x="388" y="201"/>
                    </a:lnTo>
                    <a:lnTo>
                      <a:pt x="391" y="194"/>
                    </a:lnTo>
                    <a:lnTo>
                      <a:pt x="406" y="197"/>
                    </a:lnTo>
                    <a:lnTo>
                      <a:pt x="413" y="194"/>
                    </a:lnTo>
                    <a:lnTo>
                      <a:pt x="411" y="202"/>
                    </a:lnTo>
                    <a:lnTo>
                      <a:pt x="422" y="207"/>
                    </a:lnTo>
                    <a:lnTo>
                      <a:pt x="418" y="215"/>
                    </a:lnTo>
                    <a:lnTo>
                      <a:pt x="422" y="222"/>
                    </a:lnTo>
                    <a:lnTo>
                      <a:pt x="426" y="234"/>
                    </a:lnTo>
                    <a:lnTo>
                      <a:pt x="436" y="237"/>
                    </a:lnTo>
                    <a:lnTo>
                      <a:pt x="442" y="241"/>
                    </a:lnTo>
                    <a:lnTo>
                      <a:pt x="449" y="250"/>
                    </a:lnTo>
                    <a:lnTo>
                      <a:pt x="458" y="252"/>
                    </a:lnTo>
                    <a:lnTo>
                      <a:pt x="469" y="257"/>
                    </a:lnTo>
                    <a:lnTo>
                      <a:pt x="466" y="270"/>
                    </a:lnTo>
                    <a:lnTo>
                      <a:pt x="471" y="279"/>
                    </a:lnTo>
                    <a:lnTo>
                      <a:pt x="471" y="289"/>
                    </a:lnTo>
                    <a:lnTo>
                      <a:pt x="476" y="296"/>
                    </a:lnTo>
                    <a:lnTo>
                      <a:pt x="489" y="296"/>
                    </a:lnTo>
                    <a:lnTo>
                      <a:pt x="494" y="304"/>
                    </a:lnTo>
                    <a:lnTo>
                      <a:pt x="504" y="312"/>
                    </a:lnTo>
                    <a:lnTo>
                      <a:pt x="514" y="314"/>
                    </a:lnTo>
                    <a:lnTo>
                      <a:pt x="526" y="319"/>
                    </a:lnTo>
                    <a:lnTo>
                      <a:pt x="540" y="319"/>
                    </a:lnTo>
                    <a:lnTo>
                      <a:pt x="546" y="316"/>
                    </a:lnTo>
                    <a:lnTo>
                      <a:pt x="562" y="321"/>
                    </a:lnTo>
                    <a:lnTo>
                      <a:pt x="571" y="321"/>
                    </a:lnTo>
                    <a:lnTo>
                      <a:pt x="578" y="324"/>
                    </a:lnTo>
                    <a:lnTo>
                      <a:pt x="582" y="332"/>
                    </a:lnTo>
                    <a:lnTo>
                      <a:pt x="591" y="336"/>
                    </a:lnTo>
                    <a:lnTo>
                      <a:pt x="591" y="354"/>
                    </a:lnTo>
                    <a:lnTo>
                      <a:pt x="589" y="366"/>
                    </a:lnTo>
                    <a:lnTo>
                      <a:pt x="600" y="372"/>
                    </a:lnTo>
                    <a:lnTo>
                      <a:pt x="609" y="381"/>
                    </a:lnTo>
                    <a:lnTo>
                      <a:pt x="616" y="388"/>
                    </a:lnTo>
                    <a:lnTo>
                      <a:pt x="629" y="383"/>
                    </a:lnTo>
                    <a:lnTo>
                      <a:pt x="636" y="383"/>
                    </a:lnTo>
                    <a:lnTo>
                      <a:pt x="645" y="386"/>
                    </a:lnTo>
                    <a:lnTo>
                      <a:pt x="654" y="386"/>
                    </a:lnTo>
                    <a:lnTo>
                      <a:pt x="659" y="391"/>
                    </a:lnTo>
                    <a:lnTo>
                      <a:pt x="356" y="386"/>
                    </a:lnTo>
                    <a:lnTo>
                      <a:pt x="196" y="383"/>
                    </a:lnTo>
                    <a:lnTo>
                      <a:pt x="110" y="381"/>
                    </a:lnTo>
                    <a:lnTo>
                      <a:pt x="21" y="377"/>
                    </a:lnTo>
                    <a:lnTo>
                      <a:pt x="21" y="352"/>
                    </a:lnTo>
                    <a:lnTo>
                      <a:pt x="25" y="257"/>
                    </a:lnTo>
                    <a:lnTo>
                      <a:pt x="28" y="170"/>
                    </a:lnTo>
                    <a:lnTo>
                      <a:pt x="8" y="170"/>
                    </a:lnTo>
                    <a:lnTo>
                      <a:pt x="0" y="167"/>
                    </a:lnTo>
                    <a:lnTo>
                      <a:pt x="0" y="152"/>
                    </a:lnTo>
                    <a:lnTo>
                      <a:pt x="5" y="88"/>
                    </a:lnTo>
                    <a:lnTo>
                      <a:pt x="88" y="90"/>
                    </a:lnTo>
                    <a:lnTo>
                      <a:pt x="88" y="75"/>
                    </a:lnTo>
                    <a:lnTo>
                      <a:pt x="91" y="70"/>
                    </a:lnTo>
                    <a:lnTo>
                      <a:pt x="106" y="70"/>
                    </a:lnTo>
                    <a:lnTo>
                      <a:pt x="121" y="67"/>
                    </a:lnTo>
                    <a:lnTo>
                      <a:pt x="133" y="60"/>
                    </a:lnTo>
                    <a:lnTo>
                      <a:pt x="138" y="52"/>
                    </a:lnTo>
                    <a:lnTo>
                      <a:pt x="138" y="39"/>
                    </a:lnTo>
                    <a:lnTo>
                      <a:pt x="148" y="35"/>
                    </a:lnTo>
                    <a:lnTo>
                      <a:pt x="161" y="33"/>
                    </a:lnTo>
                    <a:lnTo>
                      <a:pt x="173" y="21"/>
                    </a:lnTo>
                    <a:lnTo>
                      <a:pt x="181" y="8"/>
                    </a:lnTo>
                    <a:lnTo>
                      <a:pt x="183" y="0"/>
                    </a:lnTo>
                    <a:lnTo>
                      <a:pt x="188" y="12"/>
                    </a:lnTo>
                    <a:lnTo>
                      <a:pt x="191" y="23"/>
                    </a:lnTo>
                    <a:lnTo>
                      <a:pt x="175" y="39"/>
                    </a:lnTo>
                    <a:lnTo>
                      <a:pt x="163" y="60"/>
                    </a:lnTo>
                    <a:lnTo>
                      <a:pt x="164" y="73"/>
                    </a:lnTo>
                    <a:lnTo>
                      <a:pt x="155" y="75"/>
                    </a:lnTo>
                    <a:lnTo>
                      <a:pt x="144" y="88"/>
                    </a:lnTo>
                    <a:lnTo>
                      <a:pt x="133" y="100"/>
                    </a:lnTo>
                    <a:lnTo>
                      <a:pt x="151" y="92"/>
                    </a:lnTo>
                    <a:lnTo>
                      <a:pt x="170" y="83"/>
                    </a:lnTo>
                    <a:lnTo>
                      <a:pt x="177" y="73"/>
                    </a:lnTo>
                    <a:lnTo>
                      <a:pt x="175" y="59"/>
                    </a:lnTo>
                    <a:lnTo>
                      <a:pt x="184" y="40"/>
                    </a:lnTo>
                    <a:lnTo>
                      <a:pt x="188" y="55"/>
                    </a:lnTo>
                    <a:lnTo>
                      <a:pt x="188" y="65"/>
                    </a:lnTo>
                    <a:lnTo>
                      <a:pt x="184" y="75"/>
                    </a:lnTo>
                    <a:lnTo>
                      <a:pt x="181" y="90"/>
                    </a:lnTo>
                    <a:lnTo>
                      <a:pt x="186" y="100"/>
                    </a:lnTo>
                    <a:lnTo>
                      <a:pt x="191" y="112"/>
                    </a:lnTo>
                    <a:lnTo>
                      <a:pt x="193" y="125"/>
                    </a:lnTo>
                    <a:lnTo>
                      <a:pt x="201" y="115"/>
                    </a:lnTo>
                    <a:lnTo>
                      <a:pt x="206" y="108"/>
                    </a:lnTo>
                    <a:lnTo>
                      <a:pt x="210" y="75"/>
                    </a:lnTo>
                    <a:lnTo>
                      <a:pt x="201" y="46"/>
                    </a:lnTo>
                    <a:lnTo>
                      <a:pt x="208" y="35"/>
                    </a:lnTo>
                    <a:lnTo>
                      <a:pt x="236" y="17"/>
                    </a:lnTo>
                    <a:lnTo>
                      <a:pt x="246" y="33"/>
                    </a:lnTo>
                    <a:lnTo>
                      <a:pt x="243" y="50"/>
                    </a:lnTo>
                    <a:lnTo>
                      <a:pt x="248" y="70"/>
                    </a:lnTo>
                    <a:lnTo>
                      <a:pt x="255" y="60"/>
                    </a:lnTo>
                    <a:lnTo>
                      <a:pt x="251" y="52"/>
                    </a:lnTo>
                    <a:lnTo>
                      <a:pt x="255" y="23"/>
                    </a:lnTo>
                    <a:lnTo>
                      <a:pt x="251" y="13"/>
                    </a:lnTo>
                    <a:lnTo>
                      <a:pt x="266" y="21"/>
                    </a:lnTo>
                    <a:lnTo>
                      <a:pt x="273" y="33"/>
                    </a:lnTo>
                    <a:lnTo>
                      <a:pt x="276" y="52"/>
                    </a:lnTo>
                    <a:lnTo>
                      <a:pt x="284" y="59"/>
                    </a:lnTo>
                    <a:lnTo>
                      <a:pt x="293" y="60"/>
                    </a:lnTo>
                    <a:lnTo>
                      <a:pt x="302" y="73"/>
                    </a:lnTo>
                    <a:lnTo>
                      <a:pt x="318" y="83"/>
                    </a:lnTo>
                    <a:lnTo>
                      <a:pt x="338" y="88"/>
                    </a:lnTo>
                    <a:lnTo>
                      <a:pt x="333" y="95"/>
                    </a:lnTo>
                    <a:lnTo>
                      <a:pt x="333" y="108"/>
                    </a:lnTo>
                    <a:lnTo>
                      <a:pt x="336" y="115"/>
                    </a:lnTo>
                    <a:lnTo>
                      <a:pt x="342" y="125"/>
                    </a:lnTo>
                    <a:lnTo>
                      <a:pt x="348" y="137"/>
                    </a:lnTo>
                    <a:lnTo>
                      <a:pt x="348" y="148"/>
                    </a:lnTo>
                    <a:lnTo>
                      <a:pt x="351" y="155"/>
                    </a:lnTo>
                    <a:lnTo>
                      <a:pt x="356" y="167"/>
                    </a:lnTo>
                    <a:lnTo>
                      <a:pt x="368" y="170"/>
                    </a:lnTo>
                    <a:lnTo>
                      <a:pt x="374" y="174"/>
                    </a:lnTo>
                    <a:lnTo>
                      <a:pt x="381" y="182"/>
                    </a:lnTo>
                    <a:lnTo>
                      <a:pt x="374" y="188"/>
                    </a:lnTo>
                    <a:lnTo>
                      <a:pt x="381" y="197"/>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8" name="Freeform 87"/>
              <p:cNvSpPr>
                <a:spLocks/>
              </p:cNvSpPr>
              <p:nvPr/>
            </p:nvSpPr>
            <p:spPr bwMode="auto">
              <a:xfrm>
                <a:off x="5019002" y="4129016"/>
                <a:ext cx="612654" cy="498912"/>
              </a:xfrm>
              <a:custGeom>
                <a:avLst/>
                <a:gdLst/>
                <a:ahLst/>
                <a:cxnLst>
                  <a:cxn ang="0">
                    <a:pos x="25" y="349"/>
                  </a:cxn>
                  <a:cxn ang="0">
                    <a:pos x="45" y="339"/>
                  </a:cxn>
                  <a:cxn ang="0">
                    <a:pos x="119" y="326"/>
                  </a:cxn>
                  <a:cxn ang="0">
                    <a:pos x="130" y="311"/>
                  </a:cxn>
                  <a:cxn ang="0">
                    <a:pos x="142" y="294"/>
                  </a:cxn>
                  <a:cxn ang="0">
                    <a:pos x="164" y="289"/>
                  </a:cxn>
                  <a:cxn ang="0">
                    <a:pos x="182" y="284"/>
                  </a:cxn>
                  <a:cxn ang="0">
                    <a:pos x="175" y="264"/>
                  </a:cxn>
                  <a:cxn ang="0">
                    <a:pos x="184" y="244"/>
                  </a:cxn>
                  <a:cxn ang="0">
                    <a:pos x="217" y="227"/>
                  </a:cxn>
                  <a:cxn ang="0">
                    <a:pos x="227" y="209"/>
                  </a:cxn>
                  <a:cxn ang="0">
                    <a:pos x="246" y="197"/>
                  </a:cxn>
                  <a:cxn ang="0">
                    <a:pos x="266" y="173"/>
                  </a:cxn>
                  <a:cxn ang="0">
                    <a:pos x="266" y="152"/>
                  </a:cxn>
                  <a:cxn ang="0">
                    <a:pos x="275" y="117"/>
                  </a:cxn>
                  <a:cxn ang="0">
                    <a:pos x="277" y="93"/>
                  </a:cxn>
                  <a:cxn ang="0">
                    <a:pos x="311" y="65"/>
                  </a:cxn>
                  <a:cxn ang="0">
                    <a:pos x="333" y="35"/>
                  </a:cxn>
                  <a:cxn ang="0">
                    <a:pos x="355" y="26"/>
                  </a:cxn>
                  <a:cxn ang="0">
                    <a:pos x="366" y="12"/>
                  </a:cxn>
                  <a:cxn ang="0">
                    <a:pos x="384" y="10"/>
                  </a:cxn>
                  <a:cxn ang="0">
                    <a:pos x="402" y="17"/>
                  </a:cxn>
                  <a:cxn ang="0">
                    <a:pos x="428" y="20"/>
                  </a:cxn>
                  <a:cxn ang="0">
                    <a:pos x="446" y="6"/>
                  </a:cxn>
                  <a:cxn ang="0">
                    <a:pos x="481" y="0"/>
                  </a:cxn>
                  <a:cxn ang="0">
                    <a:pos x="494" y="6"/>
                  </a:cxn>
                  <a:cxn ang="0">
                    <a:pos x="521" y="1"/>
                  </a:cxn>
                  <a:cxn ang="0">
                    <a:pos x="535" y="35"/>
                  </a:cxn>
                  <a:cxn ang="0">
                    <a:pos x="533" y="274"/>
                  </a:cxn>
                  <a:cxn ang="0">
                    <a:pos x="618" y="272"/>
                  </a:cxn>
                  <a:cxn ang="0">
                    <a:pos x="622" y="349"/>
                  </a:cxn>
                  <a:cxn ang="0">
                    <a:pos x="710" y="532"/>
                  </a:cxn>
                  <a:cxn ang="0">
                    <a:pos x="431" y="543"/>
                  </a:cxn>
                  <a:cxn ang="0">
                    <a:pos x="306" y="546"/>
                  </a:cxn>
                  <a:cxn ang="0">
                    <a:pos x="39" y="553"/>
                  </a:cxn>
                  <a:cxn ang="0">
                    <a:pos x="66" y="528"/>
                  </a:cxn>
                  <a:cxn ang="0">
                    <a:pos x="65" y="506"/>
                  </a:cxn>
                  <a:cxn ang="0">
                    <a:pos x="66" y="483"/>
                  </a:cxn>
                  <a:cxn ang="0">
                    <a:pos x="50" y="439"/>
                  </a:cxn>
                  <a:cxn ang="0">
                    <a:pos x="39" y="421"/>
                  </a:cxn>
                  <a:cxn ang="0">
                    <a:pos x="0" y="381"/>
                  </a:cxn>
                  <a:cxn ang="0">
                    <a:pos x="6" y="362"/>
                  </a:cxn>
                </a:cxnLst>
                <a:rect l="0" t="0" r="r" b="b"/>
                <a:pathLst>
                  <a:path w="711" h="554">
                    <a:moveTo>
                      <a:pt x="15" y="356"/>
                    </a:moveTo>
                    <a:lnTo>
                      <a:pt x="25" y="349"/>
                    </a:lnTo>
                    <a:lnTo>
                      <a:pt x="37" y="346"/>
                    </a:lnTo>
                    <a:lnTo>
                      <a:pt x="45" y="339"/>
                    </a:lnTo>
                    <a:lnTo>
                      <a:pt x="63" y="336"/>
                    </a:lnTo>
                    <a:lnTo>
                      <a:pt x="119" y="326"/>
                    </a:lnTo>
                    <a:lnTo>
                      <a:pt x="124" y="320"/>
                    </a:lnTo>
                    <a:lnTo>
                      <a:pt x="130" y="311"/>
                    </a:lnTo>
                    <a:lnTo>
                      <a:pt x="137" y="304"/>
                    </a:lnTo>
                    <a:lnTo>
                      <a:pt x="142" y="294"/>
                    </a:lnTo>
                    <a:lnTo>
                      <a:pt x="153" y="289"/>
                    </a:lnTo>
                    <a:lnTo>
                      <a:pt x="164" y="289"/>
                    </a:lnTo>
                    <a:lnTo>
                      <a:pt x="173" y="289"/>
                    </a:lnTo>
                    <a:lnTo>
                      <a:pt x="182" y="284"/>
                    </a:lnTo>
                    <a:lnTo>
                      <a:pt x="179" y="274"/>
                    </a:lnTo>
                    <a:lnTo>
                      <a:pt x="175" y="264"/>
                    </a:lnTo>
                    <a:lnTo>
                      <a:pt x="182" y="254"/>
                    </a:lnTo>
                    <a:lnTo>
                      <a:pt x="184" y="244"/>
                    </a:lnTo>
                    <a:lnTo>
                      <a:pt x="195" y="227"/>
                    </a:lnTo>
                    <a:lnTo>
                      <a:pt x="217" y="227"/>
                    </a:lnTo>
                    <a:lnTo>
                      <a:pt x="224" y="222"/>
                    </a:lnTo>
                    <a:lnTo>
                      <a:pt x="227" y="209"/>
                    </a:lnTo>
                    <a:lnTo>
                      <a:pt x="239" y="202"/>
                    </a:lnTo>
                    <a:lnTo>
                      <a:pt x="246" y="197"/>
                    </a:lnTo>
                    <a:lnTo>
                      <a:pt x="255" y="182"/>
                    </a:lnTo>
                    <a:lnTo>
                      <a:pt x="266" y="173"/>
                    </a:lnTo>
                    <a:lnTo>
                      <a:pt x="266" y="162"/>
                    </a:lnTo>
                    <a:lnTo>
                      <a:pt x="266" y="152"/>
                    </a:lnTo>
                    <a:lnTo>
                      <a:pt x="266" y="142"/>
                    </a:lnTo>
                    <a:lnTo>
                      <a:pt x="275" y="117"/>
                    </a:lnTo>
                    <a:lnTo>
                      <a:pt x="274" y="104"/>
                    </a:lnTo>
                    <a:lnTo>
                      <a:pt x="277" y="93"/>
                    </a:lnTo>
                    <a:lnTo>
                      <a:pt x="297" y="72"/>
                    </a:lnTo>
                    <a:lnTo>
                      <a:pt x="311" y="65"/>
                    </a:lnTo>
                    <a:lnTo>
                      <a:pt x="321" y="48"/>
                    </a:lnTo>
                    <a:lnTo>
                      <a:pt x="333" y="35"/>
                    </a:lnTo>
                    <a:lnTo>
                      <a:pt x="344" y="32"/>
                    </a:lnTo>
                    <a:lnTo>
                      <a:pt x="355" y="26"/>
                    </a:lnTo>
                    <a:lnTo>
                      <a:pt x="361" y="20"/>
                    </a:lnTo>
                    <a:lnTo>
                      <a:pt x="366" y="12"/>
                    </a:lnTo>
                    <a:lnTo>
                      <a:pt x="374" y="6"/>
                    </a:lnTo>
                    <a:lnTo>
                      <a:pt x="384" y="10"/>
                    </a:lnTo>
                    <a:lnTo>
                      <a:pt x="389" y="12"/>
                    </a:lnTo>
                    <a:lnTo>
                      <a:pt x="402" y="17"/>
                    </a:lnTo>
                    <a:lnTo>
                      <a:pt x="411" y="20"/>
                    </a:lnTo>
                    <a:lnTo>
                      <a:pt x="428" y="20"/>
                    </a:lnTo>
                    <a:lnTo>
                      <a:pt x="431" y="15"/>
                    </a:lnTo>
                    <a:lnTo>
                      <a:pt x="446" y="6"/>
                    </a:lnTo>
                    <a:lnTo>
                      <a:pt x="471" y="0"/>
                    </a:lnTo>
                    <a:lnTo>
                      <a:pt x="481" y="0"/>
                    </a:lnTo>
                    <a:lnTo>
                      <a:pt x="488" y="3"/>
                    </a:lnTo>
                    <a:lnTo>
                      <a:pt x="494" y="6"/>
                    </a:lnTo>
                    <a:lnTo>
                      <a:pt x="504" y="6"/>
                    </a:lnTo>
                    <a:lnTo>
                      <a:pt x="521" y="1"/>
                    </a:lnTo>
                    <a:lnTo>
                      <a:pt x="533" y="6"/>
                    </a:lnTo>
                    <a:lnTo>
                      <a:pt x="535" y="35"/>
                    </a:lnTo>
                    <a:lnTo>
                      <a:pt x="526" y="35"/>
                    </a:lnTo>
                    <a:lnTo>
                      <a:pt x="533" y="274"/>
                    </a:lnTo>
                    <a:lnTo>
                      <a:pt x="573" y="272"/>
                    </a:lnTo>
                    <a:lnTo>
                      <a:pt x="618" y="272"/>
                    </a:lnTo>
                    <a:lnTo>
                      <a:pt x="618" y="289"/>
                    </a:lnTo>
                    <a:lnTo>
                      <a:pt x="622" y="349"/>
                    </a:lnTo>
                    <a:lnTo>
                      <a:pt x="707" y="347"/>
                    </a:lnTo>
                    <a:lnTo>
                      <a:pt x="710" y="532"/>
                    </a:lnTo>
                    <a:lnTo>
                      <a:pt x="546" y="539"/>
                    </a:lnTo>
                    <a:lnTo>
                      <a:pt x="431" y="543"/>
                    </a:lnTo>
                    <a:lnTo>
                      <a:pt x="413" y="543"/>
                    </a:lnTo>
                    <a:lnTo>
                      <a:pt x="306" y="546"/>
                    </a:lnTo>
                    <a:lnTo>
                      <a:pt x="177" y="550"/>
                    </a:lnTo>
                    <a:lnTo>
                      <a:pt x="39" y="553"/>
                    </a:lnTo>
                    <a:lnTo>
                      <a:pt x="59" y="532"/>
                    </a:lnTo>
                    <a:lnTo>
                      <a:pt x="66" y="528"/>
                    </a:lnTo>
                    <a:lnTo>
                      <a:pt x="70" y="523"/>
                    </a:lnTo>
                    <a:lnTo>
                      <a:pt x="65" y="506"/>
                    </a:lnTo>
                    <a:lnTo>
                      <a:pt x="66" y="496"/>
                    </a:lnTo>
                    <a:lnTo>
                      <a:pt x="66" y="483"/>
                    </a:lnTo>
                    <a:lnTo>
                      <a:pt x="52" y="451"/>
                    </a:lnTo>
                    <a:lnTo>
                      <a:pt x="50" y="439"/>
                    </a:lnTo>
                    <a:lnTo>
                      <a:pt x="46" y="431"/>
                    </a:lnTo>
                    <a:lnTo>
                      <a:pt x="39" y="421"/>
                    </a:lnTo>
                    <a:lnTo>
                      <a:pt x="13" y="394"/>
                    </a:lnTo>
                    <a:lnTo>
                      <a:pt x="0" y="381"/>
                    </a:lnTo>
                    <a:lnTo>
                      <a:pt x="5" y="371"/>
                    </a:lnTo>
                    <a:lnTo>
                      <a:pt x="6" y="362"/>
                    </a:lnTo>
                    <a:lnTo>
                      <a:pt x="15" y="35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89" name="Freeform 88"/>
              <p:cNvSpPr>
                <a:spLocks/>
              </p:cNvSpPr>
              <p:nvPr/>
            </p:nvSpPr>
            <p:spPr bwMode="auto">
              <a:xfrm>
                <a:off x="5467937" y="3567964"/>
                <a:ext cx="709162" cy="681727"/>
              </a:xfrm>
              <a:custGeom>
                <a:avLst/>
                <a:gdLst/>
                <a:ahLst/>
                <a:cxnLst>
                  <a:cxn ang="0">
                    <a:pos x="583" y="588"/>
                  </a:cxn>
                  <a:cxn ang="0">
                    <a:pos x="580" y="563"/>
                  </a:cxn>
                  <a:cxn ang="0">
                    <a:pos x="557" y="552"/>
                  </a:cxn>
                  <a:cxn ang="0">
                    <a:pos x="535" y="530"/>
                  </a:cxn>
                  <a:cxn ang="0">
                    <a:pos x="515" y="512"/>
                  </a:cxn>
                  <a:cxn ang="0">
                    <a:pos x="483" y="532"/>
                  </a:cxn>
                  <a:cxn ang="0">
                    <a:pos x="445" y="539"/>
                  </a:cxn>
                  <a:cxn ang="0">
                    <a:pos x="417" y="536"/>
                  </a:cxn>
                  <a:cxn ang="0">
                    <a:pos x="375" y="516"/>
                  </a:cxn>
                  <a:cxn ang="0">
                    <a:pos x="330" y="532"/>
                  </a:cxn>
                  <a:cxn ang="0">
                    <a:pos x="321" y="564"/>
                  </a:cxn>
                  <a:cxn ang="0">
                    <a:pos x="297" y="588"/>
                  </a:cxn>
                  <a:cxn ang="0">
                    <a:pos x="263" y="591"/>
                  </a:cxn>
                  <a:cxn ang="0">
                    <a:pos x="250" y="614"/>
                  </a:cxn>
                  <a:cxn ang="0">
                    <a:pos x="228" y="624"/>
                  </a:cxn>
                  <a:cxn ang="0">
                    <a:pos x="172" y="624"/>
                  </a:cxn>
                  <a:cxn ang="0">
                    <a:pos x="135" y="637"/>
                  </a:cxn>
                  <a:cxn ang="0">
                    <a:pos x="105" y="646"/>
                  </a:cxn>
                  <a:cxn ang="0">
                    <a:pos x="72" y="657"/>
                  </a:cxn>
                  <a:cxn ang="0">
                    <a:pos x="46" y="648"/>
                  </a:cxn>
                  <a:cxn ang="0">
                    <a:pos x="26" y="624"/>
                  </a:cxn>
                  <a:cxn ang="0">
                    <a:pos x="33" y="596"/>
                  </a:cxn>
                  <a:cxn ang="0">
                    <a:pos x="15" y="578"/>
                  </a:cxn>
                  <a:cxn ang="0">
                    <a:pos x="19" y="548"/>
                  </a:cxn>
                  <a:cxn ang="0">
                    <a:pos x="26" y="496"/>
                  </a:cxn>
                  <a:cxn ang="0">
                    <a:pos x="45" y="486"/>
                  </a:cxn>
                  <a:cxn ang="0">
                    <a:pos x="86" y="468"/>
                  </a:cxn>
                  <a:cxn ang="0">
                    <a:pos x="121" y="463"/>
                  </a:cxn>
                  <a:cxn ang="0">
                    <a:pos x="145" y="446"/>
                  </a:cxn>
                  <a:cxn ang="0">
                    <a:pos x="150" y="426"/>
                  </a:cxn>
                  <a:cxn ang="0">
                    <a:pos x="165" y="403"/>
                  </a:cxn>
                  <a:cxn ang="0">
                    <a:pos x="172" y="380"/>
                  </a:cxn>
                  <a:cxn ang="0">
                    <a:pos x="179" y="190"/>
                  </a:cxn>
                  <a:cxn ang="0">
                    <a:pos x="427" y="13"/>
                  </a:cxn>
                  <a:cxn ang="0">
                    <a:pos x="783" y="0"/>
                  </a:cxn>
                  <a:cxn ang="0">
                    <a:pos x="795" y="258"/>
                  </a:cxn>
                  <a:cxn ang="0">
                    <a:pos x="810" y="521"/>
                  </a:cxn>
                  <a:cxn ang="0">
                    <a:pos x="822" y="748"/>
                  </a:cxn>
                  <a:cxn ang="0">
                    <a:pos x="779" y="751"/>
                  </a:cxn>
                  <a:cxn ang="0">
                    <a:pos x="752" y="748"/>
                  </a:cxn>
                  <a:cxn ang="0">
                    <a:pos x="715" y="756"/>
                  </a:cxn>
                  <a:cxn ang="0">
                    <a:pos x="707" y="729"/>
                  </a:cxn>
                  <a:cxn ang="0">
                    <a:pos x="685" y="711"/>
                  </a:cxn>
                  <a:cxn ang="0">
                    <a:pos x="685" y="676"/>
                  </a:cxn>
                  <a:cxn ang="0">
                    <a:pos x="672" y="648"/>
                  </a:cxn>
                  <a:cxn ang="0">
                    <a:pos x="645" y="623"/>
                  </a:cxn>
                  <a:cxn ang="0">
                    <a:pos x="615" y="614"/>
                  </a:cxn>
                </a:cxnLst>
                <a:rect l="0" t="0" r="r" b="b"/>
                <a:pathLst>
                  <a:path w="823" h="757">
                    <a:moveTo>
                      <a:pt x="600" y="596"/>
                    </a:moveTo>
                    <a:lnTo>
                      <a:pt x="590" y="591"/>
                    </a:lnTo>
                    <a:lnTo>
                      <a:pt x="583" y="588"/>
                    </a:lnTo>
                    <a:lnTo>
                      <a:pt x="577" y="578"/>
                    </a:lnTo>
                    <a:lnTo>
                      <a:pt x="577" y="574"/>
                    </a:lnTo>
                    <a:lnTo>
                      <a:pt x="580" y="563"/>
                    </a:lnTo>
                    <a:lnTo>
                      <a:pt x="575" y="552"/>
                    </a:lnTo>
                    <a:lnTo>
                      <a:pt x="565" y="552"/>
                    </a:lnTo>
                    <a:lnTo>
                      <a:pt x="557" y="552"/>
                    </a:lnTo>
                    <a:lnTo>
                      <a:pt x="547" y="548"/>
                    </a:lnTo>
                    <a:lnTo>
                      <a:pt x="539" y="539"/>
                    </a:lnTo>
                    <a:lnTo>
                      <a:pt x="535" y="530"/>
                    </a:lnTo>
                    <a:lnTo>
                      <a:pt x="533" y="521"/>
                    </a:lnTo>
                    <a:lnTo>
                      <a:pt x="523" y="512"/>
                    </a:lnTo>
                    <a:lnTo>
                      <a:pt x="515" y="512"/>
                    </a:lnTo>
                    <a:lnTo>
                      <a:pt x="505" y="519"/>
                    </a:lnTo>
                    <a:lnTo>
                      <a:pt x="497" y="532"/>
                    </a:lnTo>
                    <a:lnTo>
                      <a:pt x="483" y="532"/>
                    </a:lnTo>
                    <a:lnTo>
                      <a:pt x="472" y="532"/>
                    </a:lnTo>
                    <a:lnTo>
                      <a:pt x="463" y="532"/>
                    </a:lnTo>
                    <a:lnTo>
                      <a:pt x="445" y="539"/>
                    </a:lnTo>
                    <a:lnTo>
                      <a:pt x="433" y="543"/>
                    </a:lnTo>
                    <a:lnTo>
                      <a:pt x="427" y="539"/>
                    </a:lnTo>
                    <a:lnTo>
                      <a:pt x="417" y="536"/>
                    </a:lnTo>
                    <a:lnTo>
                      <a:pt x="407" y="521"/>
                    </a:lnTo>
                    <a:lnTo>
                      <a:pt x="397" y="516"/>
                    </a:lnTo>
                    <a:lnTo>
                      <a:pt x="375" y="516"/>
                    </a:lnTo>
                    <a:lnTo>
                      <a:pt x="368" y="519"/>
                    </a:lnTo>
                    <a:lnTo>
                      <a:pt x="337" y="525"/>
                    </a:lnTo>
                    <a:lnTo>
                      <a:pt x="330" y="532"/>
                    </a:lnTo>
                    <a:lnTo>
                      <a:pt x="328" y="544"/>
                    </a:lnTo>
                    <a:lnTo>
                      <a:pt x="327" y="556"/>
                    </a:lnTo>
                    <a:lnTo>
                      <a:pt x="321" y="564"/>
                    </a:lnTo>
                    <a:lnTo>
                      <a:pt x="317" y="574"/>
                    </a:lnTo>
                    <a:lnTo>
                      <a:pt x="307" y="584"/>
                    </a:lnTo>
                    <a:lnTo>
                      <a:pt x="297" y="588"/>
                    </a:lnTo>
                    <a:lnTo>
                      <a:pt x="288" y="591"/>
                    </a:lnTo>
                    <a:lnTo>
                      <a:pt x="268" y="591"/>
                    </a:lnTo>
                    <a:lnTo>
                      <a:pt x="263" y="591"/>
                    </a:lnTo>
                    <a:lnTo>
                      <a:pt x="257" y="594"/>
                    </a:lnTo>
                    <a:lnTo>
                      <a:pt x="250" y="603"/>
                    </a:lnTo>
                    <a:lnTo>
                      <a:pt x="250" y="614"/>
                    </a:lnTo>
                    <a:lnTo>
                      <a:pt x="246" y="624"/>
                    </a:lnTo>
                    <a:lnTo>
                      <a:pt x="239" y="624"/>
                    </a:lnTo>
                    <a:lnTo>
                      <a:pt x="228" y="624"/>
                    </a:lnTo>
                    <a:lnTo>
                      <a:pt x="201" y="623"/>
                    </a:lnTo>
                    <a:lnTo>
                      <a:pt x="179" y="628"/>
                    </a:lnTo>
                    <a:lnTo>
                      <a:pt x="172" y="624"/>
                    </a:lnTo>
                    <a:lnTo>
                      <a:pt x="157" y="624"/>
                    </a:lnTo>
                    <a:lnTo>
                      <a:pt x="148" y="628"/>
                    </a:lnTo>
                    <a:lnTo>
                      <a:pt x="135" y="637"/>
                    </a:lnTo>
                    <a:lnTo>
                      <a:pt x="125" y="641"/>
                    </a:lnTo>
                    <a:lnTo>
                      <a:pt x="112" y="641"/>
                    </a:lnTo>
                    <a:lnTo>
                      <a:pt x="105" y="646"/>
                    </a:lnTo>
                    <a:lnTo>
                      <a:pt x="97" y="654"/>
                    </a:lnTo>
                    <a:lnTo>
                      <a:pt x="88" y="657"/>
                    </a:lnTo>
                    <a:lnTo>
                      <a:pt x="72" y="657"/>
                    </a:lnTo>
                    <a:lnTo>
                      <a:pt x="63" y="661"/>
                    </a:lnTo>
                    <a:lnTo>
                      <a:pt x="52" y="657"/>
                    </a:lnTo>
                    <a:lnTo>
                      <a:pt x="46" y="648"/>
                    </a:lnTo>
                    <a:lnTo>
                      <a:pt x="33" y="637"/>
                    </a:lnTo>
                    <a:lnTo>
                      <a:pt x="26" y="628"/>
                    </a:lnTo>
                    <a:lnTo>
                      <a:pt x="26" y="624"/>
                    </a:lnTo>
                    <a:lnTo>
                      <a:pt x="30" y="614"/>
                    </a:lnTo>
                    <a:lnTo>
                      <a:pt x="35" y="608"/>
                    </a:lnTo>
                    <a:lnTo>
                      <a:pt x="33" y="596"/>
                    </a:lnTo>
                    <a:lnTo>
                      <a:pt x="26" y="591"/>
                    </a:lnTo>
                    <a:lnTo>
                      <a:pt x="23" y="584"/>
                    </a:lnTo>
                    <a:lnTo>
                      <a:pt x="15" y="578"/>
                    </a:lnTo>
                    <a:lnTo>
                      <a:pt x="13" y="568"/>
                    </a:lnTo>
                    <a:lnTo>
                      <a:pt x="15" y="556"/>
                    </a:lnTo>
                    <a:lnTo>
                      <a:pt x="19" y="548"/>
                    </a:lnTo>
                    <a:lnTo>
                      <a:pt x="0" y="503"/>
                    </a:lnTo>
                    <a:lnTo>
                      <a:pt x="8" y="498"/>
                    </a:lnTo>
                    <a:lnTo>
                      <a:pt x="26" y="496"/>
                    </a:lnTo>
                    <a:lnTo>
                      <a:pt x="30" y="492"/>
                    </a:lnTo>
                    <a:lnTo>
                      <a:pt x="35" y="483"/>
                    </a:lnTo>
                    <a:lnTo>
                      <a:pt x="45" y="486"/>
                    </a:lnTo>
                    <a:lnTo>
                      <a:pt x="57" y="483"/>
                    </a:lnTo>
                    <a:lnTo>
                      <a:pt x="63" y="476"/>
                    </a:lnTo>
                    <a:lnTo>
                      <a:pt x="86" y="468"/>
                    </a:lnTo>
                    <a:lnTo>
                      <a:pt x="93" y="463"/>
                    </a:lnTo>
                    <a:lnTo>
                      <a:pt x="103" y="458"/>
                    </a:lnTo>
                    <a:lnTo>
                      <a:pt x="121" y="463"/>
                    </a:lnTo>
                    <a:lnTo>
                      <a:pt x="135" y="463"/>
                    </a:lnTo>
                    <a:lnTo>
                      <a:pt x="137" y="453"/>
                    </a:lnTo>
                    <a:lnTo>
                      <a:pt x="145" y="446"/>
                    </a:lnTo>
                    <a:lnTo>
                      <a:pt x="153" y="446"/>
                    </a:lnTo>
                    <a:lnTo>
                      <a:pt x="152" y="434"/>
                    </a:lnTo>
                    <a:lnTo>
                      <a:pt x="150" y="426"/>
                    </a:lnTo>
                    <a:lnTo>
                      <a:pt x="157" y="421"/>
                    </a:lnTo>
                    <a:lnTo>
                      <a:pt x="163" y="413"/>
                    </a:lnTo>
                    <a:lnTo>
                      <a:pt x="165" y="403"/>
                    </a:lnTo>
                    <a:lnTo>
                      <a:pt x="159" y="398"/>
                    </a:lnTo>
                    <a:lnTo>
                      <a:pt x="165" y="389"/>
                    </a:lnTo>
                    <a:lnTo>
                      <a:pt x="172" y="380"/>
                    </a:lnTo>
                    <a:lnTo>
                      <a:pt x="179" y="374"/>
                    </a:lnTo>
                    <a:lnTo>
                      <a:pt x="186" y="331"/>
                    </a:lnTo>
                    <a:lnTo>
                      <a:pt x="179" y="190"/>
                    </a:lnTo>
                    <a:lnTo>
                      <a:pt x="173" y="21"/>
                    </a:lnTo>
                    <a:lnTo>
                      <a:pt x="263" y="17"/>
                    </a:lnTo>
                    <a:lnTo>
                      <a:pt x="427" y="13"/>
                    </a:lnTo>
                    <a:lnTo>
                      <a:pt x="480" y="10"/>
                    </a:lnTo>
                    <a:lnTo>
                      <a:pt x="690" y="3"/>
                    </a:lnTo>
                    <a:lnTo>
                      <a:pt x="783" y="0"/>
                    </a:lnTo>
                    <a:lnTo>
                      <a:pt x="783" y="17"/>
                    </a:lnTo>
                    <a:lnTo>
                      <a:pt x="788" y="111"/>
                    </a:lnTo>
                    <a:lnTo>
                      <a:pt x="795" y="258"/>
                    </a:lnTo>
                    <a:lnTo>
                      <a:pt x="803" y="376"/>
                    </a:lnTo>
                    <a:lnTo>
                      <a:pt x="805" y="394"/>
                    </a:lnTo>
                    <a:lnTo>
                      <a:pt x="810" y="521"/>
                    </a:lnTo>
                    <a:lnTo>
                      <a:pt x="814" y="568"/>
                    </a:lnTo>
                    <a:lnTo>
                      <a:pt x="815" y="643"/>
                    </a:lnTo>
                    <a:lnTo>
                      <a:pt x="822" y="748"/>
                    </a:lnTo>
                    <a:lnTo>
                      <a:pt x="810" y="744"/>
                    </a:lnTo>
                    <a:lnTo>
                      <a:pt x="805" y="748"/>
                    </a:lnTo>
                    <a:lnTo>
                      <a:pt x="779" y="751"/>
                    </a:lnTo>
                    <a:lnTo>
                      <a:pt x="772" y="751"/>
                    </a:lnTo>
                    <a:lnTo>
                      <a:pt x="759" y="751"/>
                    </a:lnTo>
                    <a:lnTo>
                      <a:pt x="752" y="748"/>
                    </a:lnTo>
                    <a:lnTo>
                      <a:pt x="740" y="748"/>
                    </a:lnTo>
                    <a:lnTo>
                      <a:pt x="723" y="756"/>
                    </a:lnTo>
                    <a:lnTo>
                      <a:pt x="715" y="756"/>
                    </a:lnTo>
                    <a:lnTo>
                      <a:pt x="707" y="751"/>
                    </a:lnTo>
                    <a:lnTo>
                      <a:pt x="707" y="744"/>
                    </a:lnTo>
                    <a:lnTo>
                      <a:pt x="707" y="729"/>
                    </a:lnTo>
                    <a:lnTo>
                      <a:pt x="700" y="721"/>
                    </a:lnTo>
                    <a:lnTo>
                      <a:pt x="692" y="719"/>
                    </a:lnTo>
                    <a:lnTo>
                      <a:pt x="685" y="711"/>
                    </a:lnTo>
                    <a:lnTo>
                      <a:pt x="685" y="701"/>
                    </a:lnTo>
                    <a:lnTo>
                      <a:pt x="690" y="686"/>
                    </a:lnTo>
                    <a:lnTo>
                      <a:pt x="685" y="676"/>
                    </a:lnTo>
                    <a:lnTo>
                      <a:pt x="680" y="666"/>
                    </a:lnTo>
                    <a:lnTo>
                      <a:pt x="677" y="657"/>
                    </a:lnTo>
                    <a:lnTo>
                      <a:pt x="672" y="648"/>
                    </a:lnTo>
                    <a:lnTo>
                      <a:pt x="668" y="641"/>
                    </a:lnTo>
                    <a:lnTo>
                      <a:pt x="650" y="631"/>
                    </a:lnTo>
                    <a:lnTo>
                      <a:pt x="645" y="623"/>
                    </a:lnTo>
                    <a:lnTo>
                      <a:pt x="637" y="617"/>
                    </a:lnTo>
                    <a:lnTo>
                      <a:pt x="623" y="617"/>
                    </a:lnTo>
                    <a:lnTo>
                      <a:pt x="615" y="614"/>
                    </a:lnTo>
                    <a:lnTo>
                      <a:pt x="607" y="608"/>
                    </a:lnTo>
                    <a:lnTo>
                      <a:pt x="600" y="596"/>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r>
                  <a:rPr lang="en-US" sz="800" dirty="0">
                    <a:solidFill>
                      <a:schemeClr val="tx1">
                        <a:lumMod val="75000"/>
                        <a:lumOff val="25000"/>
                      </a:schemeClr>
                    </a:solidFill>
                    <a:latin typeface="Century Gothic" panose="020B0502020202020204" pitchFamily="34" charset="0"/>
                  </a:rPr>
                  <a:t> </a:t>
                </a:r>
              </a:p>
            </p:txBody>
          </p:sp>
          <p:sp>
            <p:nvSpPr>
              <p:cNvPr id="90" name="Freeform 89"/>
              <p:cNvSpPr>
                <a:spLocks/>
              </p:cNvSpPr>
              <p:nvPr/>
            </p:nvSpPr>
            <p:spPr bwMode="auto">
              <a:xfrm>
                <a:off x="3573104" y="3757984"/>
                <a:ext cx="965942" cy="848331"/>
              </a:xfrm>
              <a:custGeom>
                <a:avLst/>
                <a:gdLst/>
                <a:ahLst/>
                <a:cxnLst>
                  <a:cxn ang="0">
                    <a:pos x="819" y="941"/>
                  </a:cxn>
                  <a:cxn ang="0">
                    <a:pos x="50" y="936"/>
                  </a:cxn>
                  <a:cxn ang="0">
                    <a:pos x="15" y="626"/>
                  </a:cxn>
                  <a:cxn ang="0">
                    <a:pos x="46" y="626"/>
                  </a:cxn>
                  <a:cxn ang="0">
                    <a:pos x="83" y="626"/>
                  </a:cxn>
                  <a:cxn ang="0">
                    <a:pos x="85" y="595"/>
                  </a:cxn>
                  <a:cxn ang="0">
                    <a:pos x="66" y="558"/>
                  </a:cxn>
                  <a:cxn ang="0">
                    <a:pos x="65" y="529"/>
                  </a:cxn>
                  <a:cxn ang="0">
                    <a:pos x="46" y="506"/>
                  </a:cxn>
                  <a:cxn ang="0">
                    <a:pos x="66" y="488"/>
                  </a:cxn>
                  <a:cxn ang="0">
                    <a:pos x="68" y="461"/>
                  </a:cxn>
                  <a:cxn ang="0">
                    <a:pos x="80" y="438"/>
                  </a:cxn>
                  <a:cxn ang="0">
                    <a:pos x="92" y="415"/>
                  </a:cxn>
                  <a:cxn ang="0">
                    <a:pos x="73" y="390"/>
                  </a:cxn>
                  <a:cxn ang="0">
                    <a:pos x="79" y="361"/>
                  </a:cxn>
                  <a:cxn ang="0">
                    <a:pos x="103" y="351"/>
                  </a:cxn>
                  <a:cxn ang="0">
                    <a:pos x="115" y="331"/>
                  </a:cxn>
                  <a:cxn ang="0">
                    <a:pos x="88" y="323"/>
                  </a:cxn>
                  <a:cxn ang="0">
                    <a:pos x="68" y="301"/>
                  </a:cxn>
                  <a:cxn ang="0">
                    <a:pos x="53" y="278"/>
                  </a:cxn>
                  <a:cxn ang="0">
                    <a:pos x="48" y="253"/>
                  </a:cxn>
                  <a:cxn ang="0">
                    <a:pos x="33" y="223"/>
                  </a:cxn>
                  <a:cxn ang="0">
                    <a:pos x="21" y="198"/>
                  </a:cxn>
                  <a:cxn ang="0">
                    <a:pos x="10" y="181"/>
                  </a:cxn>
                  <a:cxn ang="0">
                    <a:pos x="28" y="153"/>
                  </a:cxn>
                  <a:cxn ang="0">
                    <a:pos x="50" y="141"/>
                  </a:cxn>
                  <a:cxn ang="0">
                    <a:pos x="48" y="108"/>
                  </a:cxn>
                  <a:cxn ang="0">
                    <a:pos x="68" y="88"/>
                  </a:cxn>
                  <a:cxn ang="0">
                    <a:pos x="83" y="65"/>
                  </a:cxn>
                  <a:cxn ang="0">
                    <a:pos x="103" y="18"/>
                  </a:cxn>
                  <a:cxn ang="0">
                    <a:pos x="103" y="1"/>
                  </a:cxn>
                  <a:cxn ang="0">
                    <a:pos x="125" y="5"/>
                  </a:cxn>
                  <a:cxn ang="0">
                    <a:pos x="148" y="1"/>
                  </a:cxn>
                  <a:cxn ang="0">
                    <a:pos x="175" y="1"/>
                  </a:cxn>
                  <a:cxn ang="0">
                    <a:pos x="205" y="15"/>
                  </a:cxn>
                  <a:cxn ang="0">
                    <a:pos x="228" y="35"/>
                  </a:cxn>
                  <a:cxn ang="0">
                    <a:pos x="250" y="53"/>
                  </a:cxn>
                  <a:cxn ang="0">
                    <a:pos x="270" y="75"/>
                  </a:cxn>
                  <a:cxn ang="0">
                    <a:pos x="297" y="106"/>
                  </a:cxn>
                  <a:cxn ang="0">
                    <a:pos x="314" y="133"/>
                  </a:cxn>
                  <a:cxn ang="0">
                    <a:pos x="335" y="157"/>
                  </a:cxn>
                  <a:cxn ang="0">
                    <a:pos x="681" y="231"/>
                  </a:cxn>
                  <a:cxn ang="0">
                    <a:pos x="1041" y="311"/>
                  </a:cxn>
                  <a:cxn ang="0">
                    <a:pos x="1061" y="370"/>
                  </a:cxn>
                  <a:cxn ang="0">
                    <a:pos x="1083" y="390"/>
                  </a:cxn>
                  <a:cxn ang="0">
                    <a:pos x="1106" y="406"/>
                  </a:cxn>
                  <a:cxn ang="0">
                    <a:pos x="1117" y="861"/>
                  </a:cxn>
                </a:cxnLst>
                <a:rect l="0" t="0" r="r" b="b"/>
                <a:pathLst>
                  <a:path w="1121" h="942">
                    <a:moveTo>
                      <a:pt x="1117" y="861"/>
                    </a:moveTo>
                    <a:lnTo>
                      <a:pt x="1120" y="936"/>
                    </a:lnTo>
                    <a:lnTo>
                      <a:pt x="819" y="941"/>
                    </a:lnTo>
                    <a:lnTo>
                      <a:pt x="799" y="941"/>
                    </a:lnTo>
                    <a:lnTo>
                      <a:pt x="237" y="936"/>
                    </a:lnTo>
                    <a:lnTo>
                      <a:pt x="50" y="936"/>
                    </a:lnTo>
                    <a:lnTo>
                      <a:pt x="0" y="936"/>
                    </a:lnTo>
                    <a:lnTo>
                      <a:pt x="1" y="626"/>
                    </a:lnTo>
                    <a:lnTo>
                      <a:pt x="15" y="626"/>
                    </a:lnTo>
                    <a:lnTo>
                      <a:pt x="32" y="621"/>
                    </a:lnTo>
                    <a:lnTo>
                      <a:pt x="41" y="621"/>
                    </a:lnTo>
                    <a:lnTo>
                      <a:pt x="46" y="626"/>
                    </a:lnTo>
                    <a:lnTo>
                      <a:pt x="57" y="624"/>
                    </a:lnTo>
                    <a:lnTo>
                      <a:pt x="72" y="624"/>
                    </a:lnTo>
                    <a:lnTo>
                      <a:pt x="83" y="626"/>
                    </a:lnTo>
                    <a:lnTo>
                      <a:pt x="88" y="618"/>
                    </a:lnTo>
                    <a:lnTo>
                      <a:pt x="92" y="602"/>
                    </a:lnTo>
                    <a:lnTo>
                      <a:pt x="85" y="595"/>
                    </a:lnTo>
                    <a:lnTo>
                      <a:pt x="79" y="589"/>
                    </a:lnTo>
                    <a:lnTo>
                      <a:pt x="73" y="563"/>
                    </a:lnTo>
                    <a:lnTo>
                      <a:pt x="66" y="558"/>
                    </a:lnTo>
                    <a:lnTo>
                      <a:pt x="59" y="549"/>
                    </a:lnTo>
                    <a:lnTo>
                      <a:pt x="65" y="538"/>
                    </a:lnTo>
                    <a:lnTo>
                      <a:pt x="65" y="529"/>
                    </a:lnTo>
                    <a:lnTo>
                      <a:pt x="53" y="526"/>
                    </a:lnTo>
                    <a:lnTo>
                      <a:pt x="48" y="516"/>
                    </a:lnTo>
                    <a:lnTo>
                      <a:pt x="46" y="506"/>
                    </a:lnTo>
                    <a:lnTo>
                      <a:pt x="48" y="493"/>
                    </a:lnTo>
                    <a:lnTo>
                      <a:pt x="57" y="491"/>
                    </a:lnTo>
                    <a:lnTo>
                      <a:pt x="66" y="488"/>
                    </a:lnTo>
                    <a:lnTo>
                      <a:pt x="72" y="483"/>
                    </a:lnTo>
                    <a:lnTo>
                      <a:pt x="72" y="471"/>
                    </a:lnTo>
                    <a:lnTo>
                      <a:pt x="68" y="461"/>
                    </a:lnTo>
                    <a:lnTo>
                      <a:pt x="73" y="456"/>
                    </a:lnTo>
                    <a:lnTo>
                      <a:pt x="80" y="451"/>
                    </a:lnTo>
                    <a:lnTo>
                      <a:pt x="80" y="438"/>
                    </a:lnTo>
                    <a:lnTo>
                      <a:pt x="83" y="430"/>
                    </a:lnTo>
                    <a:lnTo>
                      <a:pt x="88" y="423"/>
                    </a:lnTo>
                    <a:lnTo>
                      <a:pt x="92" y="415"/>
                    </a:lnTo>
                    <a:lnTo>
                      <a:pt x="93" y="404"/>
                    </a:lnTo>
                    <a:lnTo>
                      <a:pt x="88" y="395"/>
                    </a:lnTo>
                    <a:lnTo>
                      <a:pt x="73" y="390"/>
                    </a:lnTo>
                    <a:lnTo>
                      <a:pt x="73" y="381"/>
                    </a:lnTo>
                    <a:lnTo>
                      <a:pt x="77" y="370"/>
                    </a:lnTo>
                    <a:lnTo>
                      <a:pt x="79" y="361"/>
                    </a:lnTo>
                    <a:lnTo>
                      <a:pt x="88" y="358"/>
                    </a:lnTo>
                    <a:lnTo>
                      <a:pt x="97" y="358"/>
                    </a:lnTo>
                    <a:lnTo>
                      <a:pt x="103" y="351"/>
                    </a:lnTo>
                    <a:lnTo>
                      <a:pt x="99" y="343"/>
                    </a:lnTo>
                    <a:lnTo>
                      <a:pt x="107" y="337"/>
                    </a:lnTo>
                    <a:lnTo>
                      <a:pt x="115" y="331"/>
                    </a:lnTo>
                    <a:lnTo>
                      <a:pt x="108" y="326"/>
                    </a:lnTo>
                    <a:lnTo>
                      <a:pt x="97" y="321"/>
                    </a:lnTo>
                    <a:lnTo>
                      <a:pt x="88" y="323"/>
                    </a:lnTo>
                    <a:lnTo>
                      <a:pt x="79" y="317"/>
                    </a:lnTo>
                    <a:lnTo>
                      <a:pt x="66" y="311"/>
                    </a:lnTo>
                    <a:lnTo>
                      <a:pt x="68" y="301"/>
                    </a:lnTo>
                    <a:lnTo>
                      <a:pt x="66" y="293"/>
                    </a:lnTo>
                    <a:lnTo>
                      <a:pt x="57" y="288"/>
                    </a:lnTo>
                    <a:lnTo>
                      <a:pt x="53" y="278"/>
                    </a:lnTo>
                    <a:lnTo>
                      <a:pt x="48" y="271"/>
                    </a:lnTo>
                    <a:lnTo>
                      <a:pt x="53" y="263"/>
                    </a:lnTo>
                    <a:lnTo>
                      <a:pt x="48" y="253"/>
                    </a:lnTo>
                    <a:lnTo>
                      <a:pt x="43" y="244"/>
                    </a:lnTo>
                    <a:lnTo>
                      <a:pt x="37" y="231"/>
                    </a:lnTo>
                    <a:lnTo>
                      <a:pt x="33" y="223"/>
                    </a:lnTo>
                    <a:lnTo>
                      <a:pt x="30" y="218"/>
                    </a:lnTo>
                    <a:lnTo>
                      <a:pt x="23" y="206"/>
                    </a:lnTo>
                    <a:lnTo>
                      <a:pt x="21" y="198"/>
                    </a:lnTo>
                    <a:lnTo>
                      <a:pt x="12" y="193"/>
                    </a:lnTo>
                    <a:lnTo>
                      <a:pt x="5" y="186"/>
                    </a:lnTo>
                    <a:lnTo>
                      <a:pt x="10" y="181"/>
                    </a:lnTo>
                    <a:lnTo>
                      <a:pt x="12" y="170"/>
                    </a:lnTo>
                    <a:lnTo>
                      <a:pt x="21" y="161"/>
                    </a:lnTo>
                    <a:lnTo>
                      <a:pt x="28" y="153"/>
                    </a:lnTo>
                    <a:lnTo>
                      <a:pt x="35" y="151"/>
                    </a:lnTo>
                    <a:lnTo>
                      <a:pt x="43" y="146"/>
                    </a:lnTo>
                    <a:lnTo>
                      <a:pt x="50" y="141"/>
                    </a:lnTo>
                    <a:lnTo>
                      <a:pt x="53" y="131"/>
                    </a:lnTo>
                    <a:lnTo>
                      <a:pt x="50" y="121"/>
                    </a:lnTo>
                    <a:lnTo>
                      <a:pt x="48" y="108"/>
                    </a:lnTo>
                    <a:lnTo>
                      <a:pt x="55" y="105"/>
                    </a:lnTo>
                    <a:lnTo>
                      <a:pt x="57" y="92"/>
                    </a:lnTo>
                    <a:lnTo>
                      <a:pt x="68" y="88"/>
                    </a:lnTo>
                    <a:lnTo>
                      <a:pt x="73" y="83"/>
                    </a:lnTo>
                    <a:lnTo>
                      <a:pt x="80" y="73"/>
                    </a:lnTo>
                    <a:lnTo>
                      <a:pt x="83" y="65"/>
                    </a:lnTo>
                    <a:lnTo>
                      <a:pt x="88" y="55"/>
                    </a:lnTo>
                    <a:lnTo>
                      <a:pt x="88" y="45"/>
                    </a:lnTo>
                    <a:lnTo>
                      <a:pt x="103" y="18"/>
                    </a:lnTo>
                    <a:lnTo>
                      <a:pt x="103" y="6"/>
                    </a:lnTo>
                    <a:lnTo>
                      <a:pt x="103" y="0"/>
                    </a:lnTo>
                    <a:lnTo>
                      <a:pt x="103" y="1"/>
                    </a:lnTo>
                    <a:lnTo>
                      <a:pt x="108" y="6"/>
                    </a:lnTo>
                    <a:lnTo>
                      <a:pt x="115" y="13"/>
                    </a:lnTo>
                    <a:lnTo>
                      <a:pt x="125" y="5"/>
                    </a:lnTo>
                    <a:lnTo>
                      <a:pt x="135" y="10"/>
                    </a:lnTo>
                    <a:lnTo>
                      <a:pt x="143" y="6"/>
                    </a:lnTo>
                    <a:lnTo>
                      <a:pt x="148" y="1"/>
                    </a:lnTo>
                    <a:lnTo>
                      <a:pt x="159" y="0"/>
                    </a:lnTo>
                    <a:lnTo>
                      <a:pt x="168" y="0"/>
                    </a:lnTo>
                    <a:lnTo>
                      <a:pt x="175" y="1"/>
                    </a:lnTo>
                    <a:lnTo>
                      <a:pt x="185" y="5"/>
                    </a:lnTo>
                    <a:lnTo>
                      <a:pt x="197" y="10"/>
                    </a:lnTo>
                    <a:lnTo>
                      <a:pt x="205" y="15"/>
                    </a:lnTo>
                    <a:lnTo>
                      <a:pt x="210" y="25"/>
                    </a:lnTo>
                    <a:lnTo>
                      <a:pt x="217" y="30"/>
                    </a:lnTo>
                    <a:lnTo>
                      <a:pt x="228" y="35"/>
                    </a:lnTo>
                    <a:lnTo>
                      <a:pt x="237" y="43"/>
                    </a:lnTo>
                    <a:lnTo>
                      <a:pt x="245" y="48"/>
                    </a:lnTo>
                    <a:lnTo>
                      <a:pt x="250" y="53"/>
                    </a:lnTo>
                    <a:lnTo>
                      <a:pt x="257" y="55"/>
                    </a:lnTo>
                    <a:lnTo>
                      <a:pt x="268" y="66"/>
                    </a:lnTo>
                    <a:lnTo>
                      <a:pt x="270" y="75"/>
                    </a:lnTo>
                    <a:lnTo>
                      <a:pt x="284" y="81"/>
                    </a:lnTo>
                    <a:lnTo>
                      <a:pt x="294" y="85"/>
                    </a:lnTo>
                    <a:lnTo>
                      <a:pt x="297" y="106"/>
                    </a:lnTo>
                    <a:lnTo>
                      <a:pt x="307" y="113"/>
                    </a:lnTo>
                    <a:lnTo>
                      <a:pt x="310" y="123"/>
                    </a:lnTo>
                    <a:lnTo>
                      <a:pt x="314" y="133"/>
                    </a:lnTo>
                    <a:lnTo>
                      <a:pt x="324" y="137"/>
                    </a:lnTo>
                    <a:lnTo>
                      <a:pt x="324" y="146"/>
                    </a:lnTo>
                    <a:lnTo>
                      <a:pt x="335" y="157"/>
                    </a:lnTo>
                    <a:lnTo>
                      <a:pt x="597" y="153"/>
                    </a:lnTo>
                    <a:lnTo>
                      <a:pt x="597" y="231"/>
                    </a:lnTo>
                    <a:lnTo>
                      <a:pt x="681" y="231"/>
                    </a:lnTo>
                    <a:lnTo>
                      <a:pt x="681" y="311"/>
                    </a:lnTo>
                    <a:lnTo>
                      <a:pt x="724" y="311"/>
                    </a:lnTo>
                    <a:lnTo>
                      <a:pt x="1041" y="311"/>
                    </a:lnTo>
                    <a:lnTo>
                      <a:pt x="1041" y="321"/>
                    </a:lnTo>
                    <a:lnTo>
                      <a:pt x="1043" y="328"/>
                    </a:lnTo>
                    <a:lnTo>
                      <a:pt x="1061" y="370"/>
                    </a:lnTo>
                    <a:lnTo>
                      <a:pt x="1066" y="375"/>
                    </a:lnTo>
                    <a:lnTo>
                      <a:pt x="1075" y="381"/>
                    </a:lnTo>
                    <a:lnTo>
                      <a:pt x="1083" y="390"/>
                    </a:lnTo>
                    <a:lnTo>
                      <a:pt x="1088" y="403"/>
                    </a:lnTo>
                    <a:lnTo>
                      <a:pt x="1095" y="404"/>
                    </a:lnTo>
                    <a:lnTo>
                      <a:pt x="1106" y="406"/>
                    </a:lnTo>
                    <a:lnTo>
                      <a:pt x="1108" y="509"/>
                    </a:lnTo>
                    <a:lnTo>
                      <a:pt x="1115" y="789"/>
                    </a:lnTo>
                    <a:lnTo>
                      <a:pt x="1117" y="861"/>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1" name="Freeform 90"/>
              <p:cNvSpPr>
                <a:spLocks/>
              </p:cNvSpPr>
              <p:nvPr/>
            </p:nvSpPr>
            <p:spPr bwMode="auto">
              <a:xfrm>
                <a:off x="2895826" y="2675506"/>
                <a:ext cx="230068" cy="419662"/>
              </a:xfrm>
              <a:custGeom>
                <a:avLst/>
                <a:gdLst/>
                <a:ahLst/>
                <a:cxnLst>
                  <a:cxn ang="0">
                    <a:pos x="6" y="148"/>
                  </a:cxn>
                  <a:cxn ang="0">
                    <a:pos x="15" y="128"/>
                  </a:cxn>
                  <a:cxn ang="0">
                    <a:pos x="26" y="112"/>
                  </a:cxn>
                  <a:cxn ang="0">
                    <a:pos x="37" y="92"/>
                  </a:cxn>
                  <a:cxn ang="0">
                    <a:pos x="47" y="73"/>
                  </a:cxn>
                  <a:cxn ang="0">
                    <a:pos x="60" y="57"/>
                  </a:cxn>
                  <a:cxn ang="0">
                    <a:pos x="70" y="33"/>
                  </a:cxn>
                  <a:cxn ang="0">
                    <a:pos x="68" y="1"/>
                  </a:cxn>
                  <a:cxn ang="0">
                    <a:pos x="88" y="8"/>
                  </a:cxn>
                  <a:cxn ang="0">
                    <a:pos x="108" y="0"/>
                  </a:cxn>
                  <a:cxn ang="0">
                    <a:pos x="129" y="8"/>
                  </a:cxn>
                  <a:cxn ang="0">
                    <a:pos x="121" y="28"/>
                  </a:cxn>
                  <a:cxn ang="0">
                    <a:pos x="119" y="46"/>
                  </a:cxn>
                  <a:cxn ang="0">
                    <a:pos x="130" y="58"/>
                  </a:cxn>
                  <a:cxn ang="0">
                    <a:pos x="159" y="83"/>
                  </a:cxn>
                  <a:cxn ang="0">
                    <a:pos x="170" y="97"/>
                  </a:cxn>
                  <a:cxn ang="0">
                    <a:pos x="165" y="115"/>
                  </a:cxn>
                  <a:cxn ang="0">
                    <a:pos x="137" y="118"/>
                  </a:cxn>
                  <a:cxn ang="0">
                    <a:pos x="119" y="106"/>
                  </a:cxn>
                  <a:cxn ang="0">
                    <a:pos x="97" y="118"/>
                  </a:cxn>
                  <a:cxn ang="0">
                    <a:pos x="74" y="140"/>
                  </a:cxn>
                  <a:cxn ang="0">
                    <a:pos x="68" y="155"/>
                  </a:cxn>
                  <a:cxn ang="0">
                    <a:pos x="75" y="170"/>
                  </a:cxn>
                  <a:cxn ang="0">
                    <a:pos x="97" y="183"/>
                  </a:cxn>
                  <a:cxn ang="0">
                    <a:pos x="112" y="203"/>
                  </a:cxn>
                  <a:cxn ang="0">
                    <a:pos x="119" y="223"/>
                  </a:cxn>
                  <a:cxn ang="0">
                    <a:pos x="129" y="238"/>
                  </a:cxn>
                  <a:cxn ang="0">
                    <a:pos x="132" y="263"/>
                  </a:cxn>
                  <a:cxn ang="0">
                    <a:pos x="129" y="291"/>
                  </a:cxn>
                  <a:cxn ang="0">
                    <a:pos x="137" y="310"/>
                  </a:cxn>
                  <a:cxn ang="0">
                    <a:pos x="141" y="326"/>
                  </a:cxn>
                  <a:cxn ang="0">
                    <a:pos x="159" y="326"/>
                  </a:cxn>
                  <a:cxn ang="0">
                    <a:pos x="159" y="305"/>
                  </a:cxn>
                  <a:cxn ang="0">
                    <a:pos x="172" y="288"/>
                  </a:cxn>
                  <a:cxn ang="0">
                    <a:pos x="192" y="310"/>
                  </a:cxn>
                  <a:cxn ang="0">
                    <a:pos x="207" y="330"/>
                  </a:cxn>
                  <a:cxn ang="0">
                    <a:pos x="232" y="340"/>
                  </a:cxn>
                  <a:cxn ang="0">
                    <a:pos x="252" y="375"/>
                  </a:cxn>
                  <a:cxn ang="0">
                    <a:pos x="266" y="400"/>
                  </a:cxn>
                  <a:cxn ang="0">
                    <a:pos x="263" y="426"/>
                  </a:cxn>
                  <a:cxn ang="0">
                    <a:pos x="251" y="440"/>
                  </a:cxn>
                  <a:cxn ang="0">
                    <a:pos x="244" y="465"/>
                  </a:cxn>
                  <a:cxn ang="0">
                    <a:pos x="221" y="455"/>
                  </a:cxn>
                  <a:cxn ang="0">
                    <a:pos x="205" y="442"/>
                  </a:cxn>
                  <a:cxn ang="0">
                    <a:pos x="205" y="417"/>
                  </a:cxn>
                  <a:cxn ang="0">
                    <a:pos x="190" y="393"/>
                  </a:cxn>
                  <a:cxn ang="0">
                    <a:pos x="172" y="385"/>
                  </a:cxn>
                  <a:cxn ang="0">
                    <a:pos x="156" y="398"/>
                  </a:cxn>
                  <a:cxn ang="0">
                    <a:pos x="134" y="398"/>
                  </a:cxn>
                  <a:cxn ang="0">
                    <a:pos x="141" y="378"/>
                  </a:cxn>
                  <a:cxn ang="0">
                    <a:pos x="119" y="366"/>
                  </a:cxn>
                  <a:cxn ang="0">
                    <a:pos x="103" y="345"/>
                  </a:cxn>
                  <a:cxn ang="0">
                    <a:pos x="103" y="317"/>
                  </a:cxn>
                  <a:cxn ang="0">
                    <a:pos x="101" y="297"/>
                  </a:cxn>
                  <a:cxn ang="0">
                    <a:pos x="107" y="263"/>
                  </a:cxn>
                  <a:cxn ang="0">
                    <a:pos x="103" y="238"/>
                  </a:cxn>
                  <a:cxn ang="0">
                    <a:pos x="88" y="228"/>
                  </a:cxn>
                  <a:cxn ang="0">
                    <a:pos x="67" y="228"/>
                  </a:cxn>
                  <a:cxn ang="0">
                    <a:pos x="52" y="223"/>
                  </a:cxn>
                  <a:cxn ang="0">
                    <a:pos x="43" y="208"/>
                  </a:cxn>
                  <a:cxn ang="0">
                    <a:pos x="21" y="193"/>
                  </a:cxn>
                  <a:cxn ang="0">
                    <a:pos x="5" y="178"/>
                  </a:cxn>
                  <a:cxn ang="0">
                    <a:pos x="1" y="160"/>
                  </a:cxn>
                </a:cxnLst>
                <a:rect l="0" t="0" r="r" b="b"/>
                <a:pathLst>
                  <a:path w="267" h="466">
                    <a:moveTo>
                      <a:pt x="3" y="155"/>
                    </a:moveTo>
                    <a:lnTo>
                      <a:pt x="6" y="148"/>
                    </a:lnTo>
                    <a:lnTo>
                      <a:pt x="12" y="135"/>
                    </a:lnTo>
                    <a:lnTo>
                      <a:pt x="15" y="128"/>
                    </a:lnTo>
                    <a:lnTo>
                      <a:pt x="21" y="125"/>
                    </a:lnTo>
                    <a:lnTo>
                      <a:pt x="26" y="112"/>
                    </a:lnTo>
                    <a:lnTo>
                      <a:pt x="30" y="100"/>
                    </a:lnTo>
                    <a:lnTo>
                      <a:pt x="37" y="92"/>
                    </a:lnTo>
                    <a:lnTo>
                      <a:pt x="43" y="83"/>
                    </a:lnTo>
                    <a:lnTo>
                      <a:pt x="47" y="73"/>
                    </a:lnTo>
                    <a:lnTo>
                      <a:pt x="53" y="66"/>
                    </a:lnTo>
                    <a:lnTo>
                      <a:pt x="60" y="57"/>
                    </a:lnTo>
                    <a:lnTo>
                      <a:pt x="67" y="48"/>
                    </a:lnTo>
                    <a:lnTo>
                      <a:pt x="70" y="33"/>
                    </a:lnTo>
                    <a:lnTo>
                      <a:pt x="70" y="13"/>
                    </a:lnTo>
                    <a:lnTo>
                      <a:pt x="68" y="1"/>
                    </a:lnTo>
                    <a:lnTo>
                      <a:pt x="75" y="8"/>
                    </a:lnTo>
                    <a:lnTo>
                      <a:pt x="88" y="8"/>
                    </a:lnTo>
                    <a:lnTo>
                      <a:pt x="101" y="5"/>
                    </a:lnTo>
                    <a:lnTo>
                      <a:pt x="108" y="0"/>
                    </a:lnTo>
                    <a:lnTo>
                      <a:pt x="121" y="1"/>
                    </a:lnTo>
                    <a:lnTo>
                      <a:pt x="129" y="8"/>
                    </a:lnTo>
                    <a:lnTo>
                      <a:pt x="123" y="18"/>
                    </a:lnTo>
                    <a:lnTo>
                      <a:pt x="121" y="28"/>
                    </a:lnTo>
                    <a:lnTo>
                      <a:pt x="123" y="37"/>
                    </a:lnTo>
                    <a:lnTo>
                      <a:pt x="119" y="46"/>
                    </a:lnTo>
                    <a:lnTo>
                      <a:pt x="121" y="57"/>
                    </a:lnTo>
                    <a:lnTo>
                      <a:pt x="130" y="58"/>
                    </a:lnTo>
                    <a:lnTo>
                      <a:pt x="142" y="66"/>
                    </a:lnTo>
                    <a:lnTo>
                      <a:pt x="159" y="83"/>
                    </a:lnTo>
                    <a:lnTo>
                      <a:pt x="167" y="88"/>
                    </a:lnTo>
                    <a:lnTo>
                      <a:pt x="170" y="97"/>
                    </a:lnTo>
                    <a:lnTo>
                      <a:pt x="170" y="106"/>
                    </a:lnTo>
                    <a:lnTo>
                      <a:pt x="165" y="115"/>
                    </a:lnTo>
                    <a:lnTo>
                      <a:pt x="156" y="118"/>
                    </a:lnTo>
                    <a:lnTo>
                      <a:pt x="137" y="118"/>
                    </a:lnTo>
                    <a:lnTo>
                      <a:pt x="129" y="112"/>
                    </a:lnTo>
                    <a:lnTo>
                      <a:pt x="119" y="106"/>
                    </a:lnTo>
                    <a:lnTo>
                      <a:pt x="103" y="106"/>
                    </a:lnTo>
                    <a:lnTo>
                      <a:pt x="97" y="118"/>
                    </a:lnTo>
                    <a:lnTo>
                      <a:pt x="90" y="132"/>
                    </a:lnTo>
                    <a:lnTo>
                      <a:pt x="74" y="140"/>
                    </a:lnTo>
                    <a:lnTo>
                      <a:pt x="74" y="150"/>
                    </a:lnTo>
                    <a:lnTo>
                      <a:pt x="68" y="155"/>
                    </a:lnTo>
                    <a:lnTo>
                      <a:pt x="60" y="173"/>
                    </a:lnTo>
                    <a:lnTo>
                      <a:pt x="75" y="170"/>
                    </a:lnTo>
                    <a:lnTo>
                      <a:pt x="85" y="173"/>
                    </a:lnTo>
                    <a:lnTo>
                      <a:pt x="97" y="183"/>
                    </a:lnTo>
                    <a:lnTo>
                      <a:pt x="103" y="193"/>
                    </a:lnTo>
                    <a:lnTo>
                      <a:pt x="112" y="203"/>
                    </a:lnTo>
                    <a:lnTo>
                      <a:pt x="117" y="210"/>
                    </a:lnTo>
                    <a:lnTo>
                      <a:pt x="119" y="223"/>
                    </a:lnTo>
                    <a:lnTo>
                      <a:pt x="121" y="233"/>
                    </a:lnTo>
                    <a:lnTo>
                      <a:pt x="129" y="238"/>
                    </a:lnTo>
                    <a:lnTo>
                      <a:pt x="129" y="253"/>
                    </a:lnTo>
                    <a:lnTo>
                      <a:pt x="132" y="263"/>
                    </a:lnTo>
                    <a:lnTo>
                      <a:pt x="123" y="285"/>
                    </a:lnTo>
                    <a:lnTo>
                      <a:pt x="129" y="291"/>
                    </a:lnTo>
                    <a:lnTo>
                      <a:pt x="132" y="300"/>
                    </a:lnTo>
                    <a:lnTo>
                      <a:pt x="137" y="310"/>
                    </a:lnTo>
                    <a:lnTo>
                      <a:pt x="141" y="317"/>
                    </a:lnTo>
                    <a:lnTo>
                      <a:pt x="141" y="326"/>
                    </a:lnTo>
                    <a:lnTo>
                      <a:pt x="150" y="326"/>
                    </a:lnTo>
                    <a:lnTo>
                      <a:pt x="159" y="326"/>
                    </a:lnTo>
                    <a:lnTo>
                      <a:pt x="159" y="311"/>
                    </a:lnTo>
                    <a:lnTo>
                      <a:pt x="159" y="305"/>
                    </a:lnTo>
                    <a:lnTo>
                      <a:pt x="159" y="288"/>
                    </a:lnTo>
                    <a:lnTo>
                      <a:pt x="172" y="288"/>
                    </a:lnTo>
                    <a:lnTo>
                      <a:pt x="179" y="295"/>
                    </a:lnTo>
                    <a:lnTo>
                      <a:pt x="192" y="310"/>
                    </a:lnTo>
                    <a:lnTo>
                      <a:pt x="199" y="325"/>
                    </a:lnTo>
                    <a:lnTo>
                      <a:pt x="207" y="330"/>
                    </a:lnTo>
                    <a:lnTo>
                      <a:pt x="212" y="335"/>
                    </a:lnTo>
                    <a:lnTo>
                      <a:pt x="232" y="340"/>
                    </a:lnTo>
                    <a:lnTo>
                      <a:pt x="251" y="346"/>
                    </a:lnTo>
                    <a:lnTo>
                      <a:pt x="252" y="375"/>
                    </a:lnTo>
                    <a:lnTo>
                      <a:pt x="263" y="393"/>
                    </a:lnTo>
                    <a:lnTo>
                      <a:pt x="266" y="400"/>
                    </a:lnTo>
                    <a:lnTo>
                      <a:pt x="266" y="417"/>
                    </a:lnTo>
                    <a:lnTo>
                      <a:pt x="263" y="426"/>
                    </a:lnTo>
                    <a:lnTo>
                      <a:pt x="258" y="433"/>
                    </a:lnTo>
                    <a:lnTo>
                      <a:pt x="251" y="440"/>
                    </a:lnTo>
                    <a:lnTo>
                      <a:pt x="249" y="455"/>
                    </a:lnTo>
                    <a:lnTo>
                      <a:pt x="244" y="465"/>
                    </a:lnTo>
                    <a:lnTo>
                      <a:pt x="236" y="458"/>
                    </a:lnTo>
                    <a:lnTo>
                      <a:pt x="221" y="455"/>
                    </a:lnTo>
                    <a:lnTo>
                      <a:pt x="211" y="455"/>
                    </a:lnTo>
                    <a:lnTo>
                      <a:pt x="205" y="442"/>
                    </a:lnTo>
                    <a:lnTo>
                      <a:pt x="203" y="431"/>
                    </a:lnTo>
                    <a:lnTo>
                      <a:pt x="205" y="417"/>
                    </a:lnTo>
                    <a:lnTo>
                      <a:pt x="197" y="400"/>
                    </a:lnTo>
                    <a:lnTo>
                      <a:pt x="190" y="393"/>
                    </a:lnTo>
                    <a:lnTo>
                      <a:pt x="183" y="385"/>
                    </a:lnTo>
                    <a:lnTo>
                      <a:pt x="172" y="385"/>
                    </a:lnTo>
                    <a:lnTo>
                      <a:pt x="161" y="390"/>
                    </a:lnTo>
                    <a:lnTo>
                      <a:pt x="156" y="398"/>
                    </a:lnTo>
                    <a:lnTo>
                      <a:pt x="141" y="406"/>
                    </a:lnTo>
                    <a:lnTo>
                      <a:pt x="134" y="398"/>
                    </a:lnTo>
                    <a:lnTo>
                      <a:pt x="137" y="386"/>
                    </a:lnTo>
                    <a:lnTo>
                      <a:pt x="141" y="378"/>
                    </a:lnTo>
                    <a:lnTo>
                      <a:pt x="132" y="370"/>
                    </a:lnTo>
                    <a:lnTo>
                      <a:pt x="119" y="366"/>
                    </a:lnTo>
                    <a:lnTo>
                      <a:pt x="112" y="360"/>
                    </a:lnTo>
                    <a:lnTo>
                      <a:pt x="103" y="345"/>
                    </a:lnTo>
                    <a:lnTo>
                      <a:pt x="108" y="331"/>
                    </a:lnTo>
                    <a:lnTo>
                      <a:pt x="103" y="317"/>
                    </a:lnTo>
                    <a:lnTo>
                      <a:pt x="95" y="310"/>
                    </a:lnTo>
                    <a:lnTo>
                      <a:pt x="101" y="297"/>
                    </a:lnTo>
                    <a:lnTo>
                      <a:pt x="107" y="275"/>
                    </a:lnTo>
                    <a:lnTo>
                      <a:pt x="107" y="263"/>
                    </a:lnTo>
                    <a:lnTo>
                      <a:pt x="103" y="251"/>
                    </a:lnTo>
                    <a:lnTo>
                      <a:pt x="103" y="238"/>
                    </a:lnTo>
                    <a:lnTo>
                      <a:pt x="97" y="230"/>
                    </a:lnTo>
                    <a:lnTo>
                      <a:pt x="88" y="228"/>
                    </a:lnTo>
                    <a:lnTo>
                      <a:pt x="77" y="226"/>
                    </a:lnTo>
                    <a:lnTo>
                      <a:pt x="67" y="228"/>
                    </a:lnTo>
                    <a:lnTo>
                      <a:pt x="53" y="233"/>
                    </a:lnTo>
                    <a:lnTo>
                      <a:pt x="52" y="223"/>
                    </a:lnTo>
                    <a:lnTo>
                      <a:pt x="48" y="213"/>
                    </a:lnTo>
                    <a:lnTo>
                      <a:pt x="43" y="208"/>
                    </a:lnTo>
                    <a:lnTo>
                      <a:pt x="37" y="198"/>
                    </a:lnTo>
                    <a:lnTo>
                      <a:pt x="21" y="193"/>
                    </a:lnTo>
                    <a:lnTo>
                      <a:pt x="15" y="188"/>
                    </a:lnTo>
                    <a:lnTo>
                      <a:pt x="5" y="178"/>
                    </a:lnTo>
                    <a:lnTo>
                      <a:pt x="0" y="170"/>
                    </a:lnTo>
                    <a:lnTo>
                      <a:pt x="1" y="160"/>
                    </a:lnTo>
                    <a:lnTo>
                      <a:pt x="3" y="155"/>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2" name="Freeform 91"/>
              <p:cNvSpPr>
                <a:spLocks/>
              </p:cNvSpPr>
              <p:nvPr/>
            </p:nvSpPr>
            <p:spPr bwMode="auto">
              <a:xfrm>
                <a:off x="3025078" y="2793480"/>
                <a:ext cx="100817" cy="178312"/>
              </a:xfrm>
              <a:custGeom>
                <a:avLst/>
                <a:gdLst/>
                <a:ahLst/>
                <a:cxnLst>
                  <a:cxn ang="0">
                    <a:pos x="40" y="78"/>
                  </a:cxn>
                  <a:cxn ang="0">
                    <a:pos x="42" y="87"/>
                  </a:cxn>
                  <a:cxn ang="0">
                    <a:pos x="45" y="97"/>
                  </a:cxn>
                  <a:cxn ang="0">
                    <a:pos x="49" y="105"/>
                  </a:cxn>
                  <a:cxn ang="0">
                    <a:pos x="58" y="117"/>
                  </a:cxn>
                  <a:cxn ang="0">
                    <a:pos x="60" y="128"/>
                  </a:cxn>
                  <a:cxn ang="0">
                    <a:pos x="69" y="132"/>
                  </a:cxn>
                  <a:cxn ang="0">
                    <a:pos x="79" y="140"/>
                  </a:cxn>
                  <a:cxn ang="0">
                    <a:pos x="86" y="147"/>
                  </a:cxn>
                  <a:cxn ang="0">
                    <a:pos x="102" y="167"/>
                  </a:cxn>
                  <a:cxn ang="0">
                    <a:pos x="111" y="182"/>
                  </a:cxn>
                  <a:cxn ang="0">
                    <a:pos x="116" y="187"/>
                  </a:cxn>
                  <a:cxn ang="0">
                    <a:pos x="113" y="197"/>
                  </a:cxn>
                  <a:cxn ang="0">
                    <a:pos x="104" y="194"/>
                  </a:cxn>
                  <a:cxn ang="0">
                    <a:pos x="99" y="187"/>
                  </a:cxn>
                  <a:cxn ang="0">
                    <a:pos x="97" y="180"/>
                  </a:cxn>
                  <a:cxn ang="0">
                    <a:pos x="89" y="170"/>
                  </a:cxn>
                  <a:cxn ang="0">
                    <a:pos x="82" y="160"/>
                  </a:cxn>
                  <a:cxn ang="0">
                    <a:pos x="74" y="154"/>
                  </a:cxn>
                  <a:cxn ang="0">
                    <a:pos x="60" y="148"/>
                  </a:cxn>
                  <a:cxn ang="0">
                    <a:pos x="47" y="130"/>
                  </a:cxn>
                  <a:cxn ang="0">
                    <a:pos x="37" y="132"/>
                  </a:cxn>
                  <a:cxn ang="0">
                    <a:pos x="27" y="132"/>
                  </a:cxn>
                  <a:cxn ang="0">
                    <a:pos x="17" y="128"/>
                  </a:cxn>
                  <a:cxn ang="0">
                    <a:pos x="13" y="115"/>
                  </a:cxn>
                  <a:cxn ang="0">
                    <a:pos x="13" y="102"/>
                  </a:cxn>
                  <a:cxn ang="0">
                    <a:pos x="10" y="95"/>
                  </a:cxn>
                  <a:cxn ang="0">
                    <a:pos x="5" y="85"/>
                  </a:cxn>
                  <a:cxn ang="0">
                    <a:pos x="1" y="77"/>
                  </a:cxn>
                  <a:cxn ang="0">
                    <a:pos x="0" y="62"/>
                  </a:cxn>
                  <a:cxn ang="0">
                    <a:pos x="1" y="50"/>
                  </a:cxn>
                  <a:cxn ang="0">
                    <a:pos x="5" y="38"/>
                  </a:cxn>
                  <a:cxn ang="0">
                    <a:pos x="5" y="28"/>
                  </a:cxn>
                  <a:cxn ang="0">
                    <a:pos x="8" y="18"/>
                  </a:cxn>
                  <a:cxn ang="0">
                    <a:pos x="27" y="12"/>
                  </a:cxn>
                  <a:cxn ang="0">
                    <a:pos x="32" y="18"/>
                  </a:cxn>
                  <a:cxn ang="0">
                    <a:pos x="42" y="18"/>
                  </a:cxn>
                  <a:cxn ang="0">
                    <a:pos x="45" y="8"/>
                  </a:cxn>
                  <a:cxn ang="0">
                    <a:pos x="52" y="0"/>
                  </a:cxn>
                  <a:cxn ang="0">
                    <a:pos x="82" y="15"/>
                  </a:cxn>
                  <a:cxn ang="0">
                    <a:pos x="99" y="32"/>
                  </a:cxn>
                  <a:cxn ang="0">
                    <a:pos x="94" y="45"/>
                  </a:cxn>
                  <a:cxn ang="0">
                    <a:pos x="86" y="41"/>
                  </a:cxn>
                  <a:cxn ang="0">
                    <a:pos x="74" y="36"/>
                  </a:cxn>
                  <a:cxn ang="0">
                    <a:pos x="62" y="32"/>
                  </a:cxn>
                  <a:cxn ang="0">
                    <a:pos x="56" y="38"/>
                  </a:cxn>
                  <a:cxn ang="0">
                    <a:pos x="58" y="50"/>
                  </a:cxn>
                  <a:cxn ang="0">
                    <a:pos x="65" y="56"/>
                  </a:cxn>
                  <a:cxn ang="0">
                    <a:pos x="58" y="65"/>
                  </a:cxn>
                  <a:cxn ang="0">
                    <a:pos x="52" y="70"/>
                  </a:cxn>
                  <a:cxn ang="0">
                    <a:pos x="42" y="73"/>
                  </a:cxn>
                  <a:cxn ang="0">
                    <a:pos x="40" y="78"/>
                  </a:cxn>
                </a:cxnLst>
                <a:rect l="0" t="0" r="r" b="b"/>
                <a:pathLst>
                  <a:path w="117" h="198">
                    <a:moveTo>
                      <a:pt x="40" y="78"/>
                    </a:moveTo>
                    <a:lnTo>
                      <a:pt x="42" y="87"/>
                    </a:lnTo>
                    <a:lnTo>
                      <a:pt x="45" y="97"/>
                    </a:lnTo>
                    <a:lnTo>
                      <a:pt x="49" y="105"/>
                    </a:lnTo>
                    <a:lnTo>
                      <a:pt x="58" y="117"/>
                    </a:lnTo>
                    <a:lnTo>
                      <a:pt x="60" y="128"/>
                    </a:lnTo>
                    <a:lnTo>
                      <a:pt x="69" y="132"/>
                    </a:lnTo>
                    <a:lnTo>
                      <a:pt x="79" y="140"/>
                    </a:lnTo>
                    <a:lnTo>
                      <a:pt x="86" y="147"/>
                    </a:lnTo>
                    <a:lnTo>
                      <a:pt x="102" y="167"/>
                    </a:lnTo>
                    <a:lnTo>
                      <a:pt x="111" y="182"/>
                    </a:lnTo>
                    <a:lnTo>
                      <a:pt x="116" y="187"/>
                    </a:lnTo>
                    <a:lnTo>
                      <a:pt x="113" y="197"/>
                    </a:lnTo>
                    <a:lnTo>
                      <a:pt x="104" y="194"/>
                    </a:lnTo>
                    <a:lnTo>
                      <a:pt x="99" y="187"/>
                    </a:lnTo>
                    <a:lnTo>
                      <a:pt x="97" y="180"/>
                    </a:lnTo>
                    <a:lnTo>
                      <a:pt x="89" y="170"/>
                    </a:lnTo>
                    <a:lnTo>
                      <a:pt x="82" y="160"/>
                    </a:lnTo>
                    <a:lnTo>
                      <a:pt x="74" y="154"/>
                    </a:lnTo>
                    <a:lnTo>
                      <a:pt x="60" y="148"/>
                    </a:lnTo>
                    <a:lnTo>
                      <a:pt x="47" y="130"/>
                    </a:lnTo>
                    <a:lnTo>
                      <a:pt x="37" y="132"/>
                    </a:lnTo>
                    <a:lnTo>
                      <a:pt x="27" y="132"/>
                    </a:lnTo>
                    <a:lnTo>
                      <a:pt x="17" y="128"/>
                    </a:lnTo>
                    <a:lnTo>
                      <a:pt x="13" y="115"/>
                    </a:lnTo>
                    <a:lnTo>
                      <a:pt x="13" y="102"/>
                    </a:lnTo>
                    <a:lnTo>
                      <a:pt x="10" y="95"/>
                    </a:lnTo>
                    <a:lnTo>
                      <a:pt x="5" y="85"/>
                    </a:lnTo>
                    <a:lnTo>
                      <a:pt x="1" y="77"/>
                    </a:lnTo>
                    <a:lnTo>
                      <a:pt x="0" y="62"/>
                    </a:lnTo>
                    <a:lnTo>
                      <a:pt x="1" y="50"/>
                    </a:lnTo>
                    <a:lnTo>
                      <a:pt x="5" y="38"/>
                    </a:lnTo>
                    <a:lnTo>
                      <a:pt x="5" y="28"/>
                    </a:lnTo>
                    <a:lnTo>
                      <a:pt x="8" y="18"/>
                    </a:lnTo>
                    <a:lnTo>
                      <a:pt x="27" y="12"/>
                    </a:lnTo>
                    <a:lnTo>
                      <a:pt x="32" y="18"/>
                    </a:lnTo>
                    <a:lnTo>
                      <a:pt x="42" y="18"/>
                    </a:lnTo>
                    <a:lnTo>
                      <a:pt x="45" y="8"/>
                    </a:lnTo>
                    <a:lnTo>
                      <a:pt x="52" y="0"/>
                    </a:lnTo>
                    <a:lnTo>
                      <a:pt x="82" y="15"/>
                    </a:lnTo>
                    <a:lnTo>
                      <a:pt x="99" y="32"/>
                    </a:lnTo>
                    <a:lnTo>
                      <a:pt x="94" y="45"/>
                    </a:lnTo>
                    <a:lnTo>
                      <a:pt x="86" y="41"/>
                    </a:lnTo>
                    <a:lnTo>
                      <a:pt x="74" y="36"/>
                    </a:lnTo>
                    <a:lnTo>
                      <a:pt x="62" y="32"/>
                    </a:lnTo>
                    <a:lnTo>
                      <a:pt x="56" y="38"/>
                    </a:lnTo>
                    <a:lnTo>
                      <a:pt x="58" y="50"/>
                    </a:lnTo>
                    <a:lnTo>
                      <a:pt x="65" y="56"/>
                    </a:lnTo>
                    <a:lnTo>
                      <a:pt x="58" y="65"/>
                    </a:lnTo>
                    <a:lnTo>
                      <a:pt x="52" y="70"/>
                    </a:lnTo>
                    <a:lnTo>
                      <a:pt x="42" y="73"/>
                    </a:lnTo>
                    <a:lnTo>
                      <a:pt x="40" y="78"/>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3" name="Freeform 92"/>
              <p:cNvSpPr>
                <a:spLocks/>
              </p:cNvSpPr>
              <p:nvPr/>
            </p:nvSpPr>
            <p:spPr bwMode="auto">
              <a:xfrm>
                <a:off x="1838545" y="2899747"/>
                <a:ext cx="1136554" cy="481802"/>
              </a:xfrm>
              <a:custGeom>
                <a:avLst/>
                <a:gdLst/>
                <a:ahLst/>
                <a:cxnLst>
                  <a:cxn ang="0">
                    <a:pos x="307" y="507"/>
                  </a:cxn>
                  <a:cxn ang="0">
                    <a:pos x="157" y="437"/>
                  </a:cxn>
                  <a:cxn ang="0">
                    <a:pos x="150" y="400"/>
                  </a:cxn>
                  <a:cxn ang="0">
                    <a:pos x="126" y="347"/>
                  </a:cxn>
                  <a:cxn ang="0">
                    <a:pos x="130" y="313"/>
                  </a:cxn>
                  <a:cxn ang="0">
                    <a:pos x="113" y="288"/>
                  </a:cxn>
                  <a:cxn ang="0">
                    <a:pos x="93" y="270"/>
                  </a:cxn>
                  <a:cxn ang="0">
                    <a:pos x="39" y="224"/>
                  </a:cxn>
                  <a:cxn ang="0">
                    <a:pos x="21" y="186"/>
                  </a:cxn>
                  <a:cxn ang="0">
                    <a:pos x="245" y="192"/>
                  </a:cxn>
                  <a:cxn ang="0">
                    <a:pos x="951" y="224"/>
                  </a:cxn>
                  <a:cxn ang="0">
                    <a:pos x="1101" y="140"/>
                  </a:cxn>
                  <a:cxn ang="0">
                    <a:pos x="1124" y="59"/>
                  </a:cxn>
                  <a:cxn ang="0">
                    <a:pos x="1159" y="97"/>
                  </a:cxn>
                  <a:cxn ang="0">
                    <a:pos x="1143" y="125"/>
                  </a:cxn>
                  <a:cxn ang="0">
                    <a:pos x="1178" y="110"/>
                  </a:cxn>
                  <a:cxn ang="0">
                    <a:pos x="1184" y="80"/>
                  </a:cxn>
                  <a:cxn ang="0">
                    <a:pos x="1144" y="59"/>
                  </a:cxn>
                  <a:cxn ang="0">
                    <a:pos x="1178" y="6"/>
                  </a:cxn>
                  <a:cxn ang="0">
                    <a:pos x="1233" y="0"/>
                  </a:cxn>
                  <a:cxn ang="0">
                    <a:pos x="1204" y="43"/>
                  </a:cxn>
                  <a:cxn ang="0">
                    <a:pos x="1224" y="72"/>
                  </a:cxn>
                  <a:cxn ang="0">
                    <a:pos x="1248" y="106"/>
                  </a:cxn>
                  <a:cxn ang="0">
                    <a:pos x="1261" y="140"/>
                  </a:cxn>
                  <a:cxn ang="0">
                    <a:pos x="1275" y="166"/>
                  </a:cxn>
                  <a:cxn ang="0">
                    <a:pos x="1290" y="182"/>
                  </a:cxn>
                  <a:cxn ang="0">
                    <a:pos x="1304" y="215"/>
                  </a:cxn>
                  <a:cxn ang="0">
                    <a:pos x="1306" y="226"/>
                  </a:cxn>
                  <a:cxn ang="0">
                    <a:pos x="1273" y="262"/>
                  </a:cxn>
                  <a:cxn ang="0">
                    <a:pos x="1230" y="293"/>
                  </a:cxn>
                  <a:cxn ang="0">
                    <a:pos x="1226" y="333"/>
                  </a:cxn>
                  <a:cxn ang="0">
                    <a:pos x="1206" y="377"/>
                  </a:cxn>
                  <a:cxn ang="0">
                    <a:pos x="1178" y="387"/>
                  </a:cxn>
                  <a:cxn ang="0">
                    <a:pos x="1190" y="353"/>
                  </a:cxn>
                  <a:cxn ang="0">
                    <a:pos x="1201" y="306"/>
                  </a:cxn>
                  <a:cxn ang="0">
                    <a:pos x="1198" y="273"/>
                  </a:cxn>
                  <a:cxn ang="0">
                    <a:pos x="1181" y="267"/>
                  </a:cxn>
                  <a:cxn ang="0">
                    <a:pos x="1166" y="310"/>
                  </a:cxn>
                  <a:cxn ang="0">
                    <a:pos x="1164" y="270"/>
                  </a:cxn>
                  <a:cxn ang="0">
                    <a:pos x="1154" y="299"/>
                  </a:cxn>
                  <a:cxn ang="0">
                    <a:pos x="1161" y="335"/>
                  </a:cxn>
                  <a:cxn ang="0">
                    <a:pos x="1148" y="352"/>
                  </a:cxn>
                  <a:cxn ang="0">
                    <a:pos x="1138" y="382"/>
                  </a:cxn>
                  <a:cxn ang="0">
                    <a:pos x="1123" y="412"/>
                  </a:cxn>
                  <a:cxn ang="0">
                    <a:pos x="1098" y="435"/>
                  </a:cxn>
                  <a:cxn ang="0">
                    <a:pos x="1063" y="464"/>
                  </a:cxn>
                  <a:cxn ang="0">
                    <a:pos x="724" y="534"/>
                  </a:cxn>
                </a:cxnLst>
                <a:rect l="0" t="0" r="r" b="b"/>
                <a:pathLst>
                  <a:path w="1319" h="535">
                    <a:moveTo>
                      <a:pt x="724" y="534"/>
                    </a:moveTo>
                    <a:lnTo>
                      <a:pt x="699" y="529"/>
                    </a:lnTo>
                    <a:lnTo>
                      <a:pt x="307" y="507"/>
                    </a:lnTo>
                    <a:lnTo>
                      <a:pt x="166" y="497"/>
                    </a:lnTo>
                    <a:lnTo>
                      <a:pt x="160" y="446"/>
                    </a:lnTo>
                    <a:lnTo>
                      <a:pt x="157" y="437"/>
                    </a:lnTo>
                    <a:lnTo>
                      <a:pt x="153" y="420"/>
                    </a:lnTo>
                    <a:lnTo>
                      <a:pt x="152" y="409"/>
                    </a:lnTo>
                    <a:lnTo>
                      <a:pt x="150" y="400"/>
                    </a:lnTo>
                    <a:lnTo>
                      <a:pt x="145" y="379"/>
                    </a:lnTo>
                    <a:lnTo>
                      <a:pt x="133" y="353"/>
                    </a:lnTo>
                    <a:lnTo>
                      <a:pt x="126" y="347"/>
                    </a:lnTo>
                    <a:lnTo>
                      <a:pt x="130" y="339"/>
                    </a:lnTo>
                    <a:lnTo>
                      <a:pt x="132" y="330"/>
                    </a:lnTo>
                    <a:lnTo>
                      <a:pt x="130" y="313"/>
                    </a:lnTo>
                    <a:lnTo>
                      <a:pt x="126" y="304"/>
                    </a:lnTo>
                    <a:lnTo>
                      <a:pt x="113" y="302"/>
                    </a:lnTo>
                    <a:lnTo>
                      <a:pt x="113" y="288"/>
                    </a:lnTo>
                    <a:lnTo>
                      <a:pt x="103" y="284"/>
                    </a:lnTo>
                    <a:lnTo>
                      <a:pt x="93" y="284"/>
                    </a:lnTo>
                    <a:lnTo>
                      <a:pt x="93" y="270"/>
                    </a:lnTo>
                    <a:lnTo>
                      <a:pt x="75" y="255"/>
                    </a:lnTo>
                    <a:lnTo>
                      <a:pt x="75" y="240"/>
                    </a:lnTo>
                    <a:lnTo>
                      <a:pt x="39" y="224"/>
                    </a:lnTo>
                    <a:lnTo>
                      <a:pt x="40" y="202"/>
                    </a:lnTo>
                    <a:lnTo>
                      <a:pt x="35" y="188"/>
                    </a:lnTo>
                    <a:lnTo>
                      <a:pt x="21" y="186"/>
                    </a:lnTo>
                    <a:lnTo>
                      <a:pt x="0" y="179"/>
                    </a:lnTo>
                    <a:lnTo>
                      <a:pt x="0" y="177"/>
                    </a:lnTo>
                    <a:lnTo>
                      <a:pt x="245" y="192"/>
                    </a:lnTo>
                    <a:lnTo>
                      <a:pt x="751" y="215"/>
                    </a:lnTo>
                    <a:lnTo>
                      <a:pt x="758" y="215"/>
                    </a:lnTo>
                    <a:lnTo>
                      <a:pt x="951" y="224"/>
                    </a:lnTo>
                    <a:lnTo>
                      <a:pt x="966" y="224"/>
                    </a:lnTo>
                    <a:lnTo>
                      <a:pt x="1098" y="228"/>
                    </a:lnTo>
                    <a:lnTo>
                      <a:pt x="1101" y="140"/>
                    </a:lnTo>
                    <a:lnTo>
                      <a:pt x="1104" y="50"/>
                    </a:lnTo>
                    <a:lnTo>
                      <a:pt x="1118" y="50"/>
                    </a:lnTo>
                    <a:lnTo>
                      <a:pt x="1124" y="59"/>
                    </a:lnTo>
                    <a:lnTo>
                      <a:pt x="1144" y="66"/>
                    </a:lnTo>
                    <a:lnTo>
                      <a:pt x="1158" y="85"/>
                    </a:lnTo>
                    <a:lnTo>
                      <a:pt x="1159" y="97"/>
                    </a:lnTo>
                    <a:lnTo>
                      <a:pt x="1164" y="106"/>
                    </a:lnTo>
                    <a:lnTo>
                      <a:pt x="1154" y="119"/>
                    </a:lnTo>
                    <a:lnTo>
                      <a:pt x="1143" y="125"/>
                    </a:lnTo>
                    <a:lnTo>
                      <a:pt x="1161" y="126"/>
                    </a:lnTo>
                    <a:lnTo>
                      <a:pt x="1171" y="125"/>
                    </a:lnTo>
                    <a:lnTo>
                      <a:pt x="1178" y="110"/>
                    </a:lnTo>
                    <a:lnTo>
                      <a:pt x="1184" y="97"/>
                    </a:lnTo>
                    <a:lnTo>
                      <a:pt x="1183" y="90"/>
                    </a:lnTo>
                    <a:lnTo>
                      <a:pt x="1184" y="80"/>
                    </a:lnTo>
                    <a:lnTo>
                      <a:pt x="1166" y="68"/>
                    </a:lnTo>
                    <a:lnTo>
                      <a:pt x="1159" y="60"/>
                    </a:lnTo>
                    <a:lnTo>
                      <a:pt x="1144" y="59"/>
                    </a:lnTo>
                    <a:lnTo>
                      <a:pt x="1154" y="40"/>
                    </a:lnTo>
                    <a:lnTo>
                      <a:pt x="1148" y="26"/>
                    </a:lnTo>
                    <a:lnTo>
                      <a:pt x="1178" y="6"/>
                    </a:lnTo>
                    <a:lnTo>
                      <a:pt x="1199" y="3"/>
                    </a:lnTo>
                    <a:lnTo>
                      <a:pt x="1216" y="0"/>
                    </a:lnTo>
                    <a:lnTo>
                      <a:pt x="1233" y="0"/>
                    </a:lnTo>
                    <a:lnTo>
                      <a:pt x="1239" y="19"/>
                    </a:lnTo>
                    <a:lnTo>
                      <a:pt x="1216" y="33"/>
                    </a:lnTo>
                    <a:lnTo>
                      <a:pt x="1204" y="43"/>
                    </a:lnTo>
                    <a:lnTo>
                      <a:pt x="1210" y="52"/>
                    </a:lnTo>
                    <a:lnTo>
                      <a:pt x="1216" y="65"/>
                    </a:lnTo>
                    <a:lnTo>
                      <a:pt x="1224" y="72"/>
                    </a:lnTo>
                    <a:lnTo>
                      <a:pt x="1233" y="92"/>
                    </a:lnTo>
                    <a:lnTo>
                      <a:pt x="1244" y="95"/>
                    </a:lnTo>
                    <a:lnTo>
                      <a:pt x="1248" y="106"/>
                    </a:lnTo>
                    <a:lnTo>
                      <a:pt x="1248" y="115"/>
                    </a:lnTo>
                    <a:lnTo>
                      <a:pt x="1253" y="130"/>
                    </a:lnTo>
                    <a:lnTo>
                      <a:pt x="1261" y="140"/>
                    </a:lnTo>
                    <a:lnTo>
                      <a:pt x="1273" y="146"/>
                    </a:lnTo>
                    <a:lnTo>
                      <a:pt x="1279" y="157"/>
                    </a:lnTo>
                    <a:lnTo>
                      <a:pt x="1275" y="166"/>
                    </a:lnTo>
                    <a:lnTo>
                      <a:pt x="1279" y="182"/>
                    </a:lnTo>
                    <a:lnTo>
                      <a:pt x="1279" y="192"/>
                    </a:lnTo>
                    <a:lnTo>
                      <a:pt x="1290" y="182"/>
                    </a:lnTo>
                    <a:lnTo>
                      <a:pt x="1293" y="202"/>
                    </a:lnTo>
                    <a:lnTo>
                      <a:pt x="1295" y="212"/>
                    </a:lnTo>
                    <a:lnTo>
                      <a:pt x="1304" y="215"/>
                    </a:lnTo>
                    <a:lnTo>
                      <a:pt x="1318" y="217"/>
                    </a:lnTo>
                    <a:lnTo>
                      <a:pt x="1315" y="226"/>
                    </a:lnTo>
                    <a:lnTo>
                      <a:pt x="1306" y="226"/>
                    </a:lnTo>
                    <a:lnTo>
                      <a:pt x="1301" y="237"/>
                    </a:lnTo>
                    <a:lnTo>
                      <a:pt x="1268" y="235"/>
                    </a:lnTo>
                    <a:lnTo>
                      <a:pt x="1273" y="262"/>
                    </a:lnTo>
                    <a:lnTo>
                      <a:pt x="1244" y="284"/>
                    </a:lnTo>
                    <a:lnTo>
                      <a:pt x="1231" y="284"/>
                    </a:lnTo>
                    <a:lnTo>
                      <a:pt x="1230" y="293"/>
                    </a:lnTo>
                    <a:lnTo>
                      <a:pt x="1230" y="306"/>
                    </a:lnTo>
                    <a:lnTo>
                      <a:pt x="1224" y="326"/>
                    </a:lnTo>
                    <a:lnTo>
                      <a:pt x="1226" y="333"/>
                    </a:lnTo>
                    <a:lnTo>
                      <a:pt x="1218" y="342"/>
                    </a:lnTo>
                    <a:lnTo>
                      <a:pt x="1208" y="352"/>
                    </a:lnTo>
                    <a:lnTo>
                      <a:pt x="1206" y="377"/>
                    </a:lnTo>
                    <a:lnTo>
                      <a:pt x="1210" y="382"/>
                    </a:lnTo>
                    <a:lnTo>
                      <a:pt x="1190" y="392"/>
                    </a:lnTo>
                    <a:lnTo>
                      <a:pt x="1178" y="387"/>
                    </a:lnTo>
                    <a:lnTo>
                      <a:pt x="1174" y="377"/>
                    </a:lnTo>
                    <a:lnTo>
                      <a:pt x="1186" y="362"/>
                    </a:lnTo>
                    <a:lnTo>
                      <a:pt x="1190" y="353"/>
                    </a:lnTo>
                    <a:lnTo>
                      <a:pt x="1186" y="342"/>
                    </a:lnTo>
                    <a:lnTo>
                      <a:pt x="1193" y="335"/>
                    </a:lnTo>
                    <a:lnTo>
                      <a:pt x="1201" y="306"/>
                    </a:lnTo>
                    <a:lnTo>
                      <a:pt x="1204" y="293"/>
                    </a:lnTo>
                    <a:lnTo>
                      <a:pt x="1199" y="284"/>
                    </a:lnTo>
                    <a:lnTo>
                      <a:pt x="1198" y="273"/>
                    </a:lnTo>
                    <a:lnTo>
                      <a:pt x="1191" y="262"/>
                    </a:lnTo>
                    <a:lnTo>
                      <a:pt x="1184" y="255"/>
                    </a:lnTo>
                    <a:lnTo>
                      <a:pt x="1181" y="267"/>
                    </a:lnTo>
                    <a:lnTo>
                      <a:pt x="1181" y="279"/>
                    </a:lnTo>
                    <a:lnTo>
                      <a:pt x="1183" y="299"/>
                    </a:lnTo>
                    <a:lnTo>
                      <a:pt x="1166" y="310"/>
                    </a:lnTo>
                    <a:lnTo>
                      <a:pt x="1161" y="297"/>
                    </a:lnTo>
                    <a:lnTo>
                      <a:pt x="1166" y="279"/>
                    </a:lnTo>
                    <a:lnTo>
                      <a:pt x="1164" y="270"/>
                    </a:lnTo>
                    <a:lnTo>
                      <a:pt x="1154" y="273"/>
                    </a:lnTo>
                    <a:lnTo>
                      <a:pt x="1150" y="290"/>
                    </a:lnTo>
                    <a:lnTo>
                      <a:pt x="1154" y="299"/>
                    </a:lnTo>
                    <a:lnTo>
                      <a:pt x="1154" y="319"/>
                    </a:lnTo>
                    <a:lnTo>
                      <a:pt x="1161" y="326"/>
                    </a:lnTo>
                    <a:lnTo>
                      <a:pt x="1161" y="335"/>
                    </a:lnTo>
                    <a:lnTo>
                      <a:pt x="1159" y="347"/>
                    </a:lnTo>
                    <a:lnTo>
                      <a:pt x="1154" y="339"/>
                    </a:lnTo>
                    <a:lnTo>
                      <a:pt x="1148" y="352"/>
                    </a:lnTo>
                    <a:lnTo>
                      <a:pt x="1139" y="362"/>
                    </a:lnTo>
                    <a:lnTo>
                      <a:pt x="1134" y="375"/>
                    </a:lnTo>
                    <a:lnTo>
                      <a:pt x="1138" y="382"/>
                    </a:lnTo>
                    <a:lnTo>
                      <a:pt x="1134" y="392"/>
                    </a:lnTo>
                    <a:lnTo>
                      <a:pt x="1126" y="395"/>
                    </a:lnTo>
                    <a:lnTo>
                      <a:pt x="1123" y="412"/>
                    </a:lnTo>
                    <a:lnTo>
                      <a:pt x="1124" y="424"/>
                    </a:lnTo>
                    <a:lnTo>
                      <a:pt x="1110" y="420"/>
                    </a:lnTo>
                    <a:lnTo>
                      <a:pt x="1098" y="435"/>
                    </a:lnTo>
                    <a:lnTo>
                      <a:pt x="1086" y="440"/>
                    </a:lnTo>
                    <a:lnTo>
                      <a:pt x="1076" y="464"/>
                    </a:lnTo>
                    <a:lnTo>
                      <a:pt x="1063" y="464"/>
                    </a:lnTo>
                    <a:lnTo>
                      <a:pt x="744" y="453"/>
                    </a:lnTo>
                    <a:lnTo>
                      <a:pt x="729" y="453"/>
                    </a:lnTo>
                    <a:lnTo>
                      <a:pt x="724" y="534"/>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4" name="Freeform 93"/>
              <p:cNvSpPr>
                <a:spLocks/>
              </p:cNvSpPr>
              <p:nvPr/>
            </p:nvSpPr>
            <p:spPr bwMode="auto">
              <a:xfrm>
                <a:off x="2900996" y="2941172"/>
                <a:ext cx="42222" cy="71145"/>
              </a:xfrm>
              <a:custGeom>
                <a:avLst/>
                <a:gdLst/>
                <a:ahLst/>
                <a:cxnLst>
                  <a:cxn ang="0">
                    <a:pos x="24" y="70"/>
                  </a:cxn>
                  <a:cxn ang="0">
                    <a:pos x="15" y="68"/>
                  </a:cxn>
                  <a:cxn ang="0">
                    <a:pos x="10" y="61"/>
                  </a:cxn>
                  <a:cxn ang="0">
                    <a:pos x="7" y="51"/>
                  </a:cxn>
                  <a:cxn ang="0">
                    <a:pos x="3" y="43"/>
                  </a:cxn>
                  <a:cxn ang="0">
                    <a:pos x="0" y="31"/>
                  </a:cxn>
                  <a:cxn ang="0">
                    <a:pos x="3" y="15"/>
                  </a:cxn>
                  <a:cxn ang="0">
                    <a:pos x="5" y="12"/>
                  </a:cxn>
                  <a:cxn ang="0">
                    <a:pos x="27" y="0"/>
                  </a:cxn>
                  <a:cxn ang="0">
                    <a:pos x="38" y="8"/>
                  </a:cxn>
                  <a:cxn ang="0">
                    <a:pos x="38" y="28"/>
                  </a:cxn>
                  <a:cxn ang="0">
                    <a:pos x="39" y="43"/>
                  </a:cxn>
                  <a:cxn ang="0">
                    <a:pos x="41" y="57"/>
                  </a:cxn>
                  <a:cxn ang="0">
                    <a:pos x="48" y="68"/>
                  </a:cxn>
                  <a:cxn ang="0">
                    <a:pos x="39" y="78"/>
                  </a:cxn>
                  <a:cxn ang="0">
                    <a:pos x="31" y="78"/>
                  </a:cxn>
                  <a:cxn ang="0">
                    <a:pos x="24" y="70"/>
                  </a:cxn>
                </a:cxnLst>
                <a:rect l="0" t="0" r="r" b="b"/>
                <a:pathLst>
                  <a:path w="49" h="79">
                    <a:moveTo>
                      <a:pt x="24" y="70"/>
                    </a:moveTo>
                    <a:lnTo>
                      <a:pt x="15" y="68"/>
                    </a:lnTo>
                    <a:lnTo>
                      <a:pt x="10" y="61"/>
                    </a:lnTo>
                    <a:lnTo>
                      <a:pt x="7" y="51"/>
                    </a:lnTo>
                    <a:lnTo>
                      <a:pt x="3" y="43"/>
                    </a:lnTo>
                    <a:lnTo>
                      <a:pt x="0" y="31"/>
                    </a:lnTo>
                    <a:lnTo>
                      <a:pt x="3" y="15"/>
                    </a:lnTo>
                    <a:lnTo>
                      <a:pt x="5" y="12"/>
                    </a:lnTo>
                    <a:lnTo>
                      <a:pt x="27" y="0"/>
                    </a:lnTo>
                    <a:lnTo>
                      <a:pt x="38" y="8"/>
                    </a:lnTo>
                    <a:lnTo>
                      <a:pt x="38" y="28"/>
                    </a:lnTo>
                    <a:lnTo>
                      <a:pt x="39" y="43"/>
                    </a:lnTo>
                    <a:lnTo>
                      <a:pt x="41" y="57"/>
                    </a:lnTo>
                    <a:lnTo>
                      <a:pt x="48" y="68"/>
                    </a:lnTo>
                    <a:lnTo>
                      <a:pt x="39" y="78"/>
                    </a:lnTo>
                    <a:lnTo>
                      <a:pt x="31" y="78"/>
                    </a:lnTo>
                    <a:lnTo>
                      <a:pt x="24" y="7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5" name="Freeform 94"/>
              <p:cNvSpPr>
                <a:spLocks/>
              </p:cNvSpPr>
              <p:nvPr/>
            </p:nvSpPr>
            <p:spPr bwMode="auto">
              <a:xfrm>
                <a:off x="2801902" y="2901548"/>
                <a:ext cx="26712" cy="27017"/>
              </a:xfrm>
              <a:custGeom>
                <a:avLst/>
                <a:gdLst/>
                <a:ahLst/>
                <a:cxnLst>
                  <a:cxn ang="0">
                    <a:pos x="30" y="11"/>
                  </a:cxn>
                  <a:cxn ang="0">
                    <a:pos x="0" y="29"/>
                  </a:cxn>
                  <a:cxn ang="0">
                    <a:pos x="0" y="0"/>
                  </a:cxn>
                  <a:cxn ang="0">
                    <a:pos x="30" y="11"/>
                  </a:cxn>
                </a:cxnLst>
                <a:rect l="0" t="0" r="r" b="b"/>
                <a:pathLst>
                  <a:path w="31" h="30">
                    <a:moveTo>
                      <a:pt x="30" y="11"/>
                    </a:moveTo>
                    <a:lnTo>
                      <a:pt x="0" y="29"/>
                    </a:lnTo>
                    <a:lnTo>
                      <a:pt x="0" y="0"/>
                    </a:lnTo>
                    <a:lnTo>
                      <a:pt x="30" y="11"/>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6" name="Freeform 95"/>
              <p:cNvSpPr>
                <a:spLocks/>
              </p:cNvSpPr>
              <p:nvPr/>
            </p:nvSpPr>
            <p:spPr bwMode="auto">
              <a:xfrm>
                <a:off x="2728660" y="3054643"/>
                <a:ext cx="324853" cy="434972"/>
              </a:xfrm>
              <a:custGeom>
                <a:avLst/>
                <a:gdLst/>
                <a:ahLst/>
                <a:cxnLst>
                  <a:cxn ang="0">
                    <a:pos x="279" y="350"/>
                  </a:cxn>
                  <a:cxn ang="0">
                    <a:pos x="314" y="316"/>
                  </a:cxn>
                  <a:cxn ang="0">
                    <a:pos x="324" y="336"/>
                  </a:cxn>
                  <a:cxn ang="0">
                    <a:pos x="322" y="355"/>
                  </a:cxn>
                  <a:cxn ang="0">
                    <a:pos x="326" y="373"/>
                  </a:cxn>
                  <a:cxn ang="0">
                    <a:pos x="344" y="375"/>
                  </a:cxn>
                  <a:cxn ang="0">
                    <a:pos x="359" y="388"/>
                  </a:cxn>
                  <a:cxn ang="0">
                    <a:pos x="339" y="417"/>
                  </a:cxn>
                  <a:cxn ang="0">
                    <a:pos x="333" y="437"/>
                  </a:cxn>
                  <a:cxn ang="0">
                    <a:pos x="322" y="482"/>
                  </a:cxn>
                  <a:cxn ang="0">
                    <a:pos x="148" y="477"/>
                  </a:cxn>
                  <a:cxn ang="0">
                    <a:pos x="152" y="372"/>
                  </a:cxn>
                  <a:cxn ang="0">
                    <a:pos x="0" y="368"/>
                  </a:cxn>
                  <a:cxn ang="0">
                    <a:pos x="28" y="321"/>
                  </a:cxn>
                  <a:cxn ang="0">
                    <a:pos x="43" y="298"/>
                  </a:cxn>
                  <a:cxn ang="0">
                    <a:pos x="60" y="284"/>
                  </a:cxn>
                  <a:cxn ang="0">
                    <a:pos x="75" y="268"/>
                  </a:cxn>
                  <a:cxn ang="0">
                    <a:pos x="105" y="252"/>
                  </a:cxn>
                  <a:cxn ang="0">
                    <a:pos x="127" y="237"/>
                  </a:cxn>
                  <a:cxn ang="0">
                    <a:pos x="175" y="228"/>
                  </a:cxn>
                  <a:cxn ang="0">
                    <a:pos x="179" y="204"/>
                  </a:cxn>
                  <a:cxn ang="0">
                    <a:pos x="184" y="179"/>
                  </a:cxn>
                  <a:cxn ang="0">
                    <a:pos x="199" y="176"/>
                  </a:cxn>
                  <a:cxn ang="0">
                    <a:pos x="207" y="162"/>
                  </a:cxn>
                  <a:cxn ang="0">
                    <a:pos x="220" y="147"/>
                  </a:cxn>
                  <a:cxn ang="0">
                    <a:pos x="234" y="127"/>
                  </a:cxn>
                  <a:cxn ang="0">
                    <a:pos x="252" y="110"/>
                  </a:cxn>
                  <a:cxn ang="0">
                    <a:pos x="267" y="94"/>
                  </a:cxn>
                  <a:cxn ang="0">
                    <a:pos x="299" y="72"/>
                  </a:cxn>
                  <a:cxn ang="0">
                    <a:pos x="308" y="55"/>
                  </a:cxn>
                  <a:cxn ang="0">
                    <a:pos x="301" y="32"/>
                  </a:cxn>
                  <a:cxn ang="0">
                    <a:pos x="294" y="13"/>
                  </a:cxn>
                  <a:cxn ang="0">
                    <a:pos x="281" y="0"/>
                  </a:cxn>
                  <a:cxn ang="0">
                    <a:pos x="295" y="8"/>
                  </a:cxn>
                  <a:cxn ang="0">
                    <a:pos x="324" y="17"/>
                  </a:cxn>
                  <a:cxn ang="0">
                    <a:pos x="339" y="28"/>
                  </a:cxn>
                  <a:cxn ang="0">
                    <a:pos x="346" y="45"/>
                  </a:cxn>
                  <a:cxn ang="0">
                    <a:pos x="348" y="67"/>
                  </a:cxn>
                  <a:cxn ang="0">
                    <a:pos x="351" y="94"/>
                  </a:cxn>
                  <a:cxn ang="0">
                    <a:pos x="364" y="110"/>
                  </a:cxn>
                  <a:cxn ang="0">
                    <a:pos x="359" y="127"/>
                  </a:cxn>
                  <a:cxn ang="0">
                    <a:pos x="364" y="142"/>
                  </a:cxn>
                  <a:cxn ang="0">
                    <a:pos x="376" y="159"/>
                  </a:cxn>
                  <a:cxn ang="0">
                    <a:pos x="362" y="174"/>
                  </a:cxn>
                  <a:cxn ang="0">
                    <a:pos x="346" y="176"/>
                  </a:cxn>
                  <a:cxn ang="0">
                    <a:pos x="321" y="176"/>
                  </a:cxn>
                  <a:cxn ang="0">
                    <a:pos x="301" y="201"/>
                  </a:cxn>
                  <a:cxn ang="0">
                    <a:pos x="282" y="221"/>
                  </a:cxn>
                  <a:cxn ang="0">
                    <a:pos x="269" y="202"/>
                  </a:cxn>
                  <a:cxn ang="0">
                    <a:pos x="255" y="182"/>
                  </a:cxn>
                  <a:cxn ang="0">
                    <a:pos x="257" y="202"/>
                  </a:cxn>
                  <a:cxn ang="0">
                    <a:pos x="275" y="226"/>
                  </a:cxn>
                  <a:cxn ang="0">
                    <a:pos x="275" y="256"/>
                  </a:cxn>
                  <a:cxn ang="0">
                    <a:pos x="284" y="288"/>
                  </a:cxn>
                  <a:cxn ang="0">
                    <a:pos x="287" y="313"/>
                  </a:cxn>
                  <a:cxn ang="0">
                    <a:pos x="262" y="343"/>
                  </a:cxn>
                  <a:cxn ang="0">
                    <a:pos x="235" y="353"/>
                  </a:cxn>
                  <a:cxn ang="0">
                    <a:pos x="226" y="372"/>
                  </a:cxn>
                  <a:cxn ang="0">
                    <a:pos x="267" y="350"/>
                  </a:cxn>
                </a:cxnLst>
                <a:rect l="0" t="0" r="r" b="b"/>
                <a:pathLst>
                  <a:path w="377" h="483">
                    <a:moveTo>
                      <a:pt x="267" y="350"/>
                    </a:moveTo>
                    <a:lnTo>
                      <a:pt x="279" y="350"/>
                    </a:lnTo>
                    <a:lnTo>
                      <a:pt x="302" y="316"/>
                    </a:lnTo>
                    <a:lnTo>
                      <a:pt x="314" y="316"/>
                    </a:lnTo>
                    <a:lnTo>
                      <a:pt x="314" y="323"/>
                    </a:lnTo>
                    <a:lnTo>
                      <a:pt x="324" y="336"/>
                    </a:lnTo>
                    <a:lnTo>
                      <a:pt x="322" y="348"/>
                    </a:lnTo>
                    <a:lnTo>
                      <a:pt x="322" y="355"/>
                    </a:lnTo>
                    <a:lnTo>
                      <a:pt x="321" y="365"/>
                    </a:lnTo>
                    <a:lnTo>
                      <a:pt x="326" y="373"/>
                    </a:lnTo>
                    <a:lnTo>
                      <a:pt x="335" y="373"/>
                    </a:lnTo>
                    <a:lnTo>
                      <a:pt x="344" y="375"/>
                    </a:lnTo>
                    <a:lnTo>
                      <a:pt x="351" y="383"/>
                    </a:lnTo>
                    <a:lnTo>
                      <a:pt x="359" y="388"/>
                    </a:lnTo>
                    <a:lnTo>
                      <a:pt x="348" y="408"/>
                    </a:lnTo>
                    <a:lnTo>
                      <a:pt x="339" y="417"/>
                    </a:lnTo>
                    <a:lnTo>
                      <a:pt x="335" y="425"/>
                    </a:lnTo>
                    <a:lnTo>
                      <a:pt x="333" y="437"/>
                    </a:lnTo>
                    <a:lnTo>
                      <a:pt x="329" y="460"/>
                    </a:lnTo>
                    <a:lnTo>
                      <a:pt x="322" y="482"/>
                    </a:lnTo>
                    <a:lnTo>
                      <a:pt x="234" y="477"/>
                    </a:lnTo>
                    <a:lnTo>
                      <a:pt x="148" y="477"/>
                    </a:lnTo>
                    <a:lnTo>
                      <a:pt x="150" y="403"/>
                    </a:lnTo>
                    <a:lnTo>
                      <a:pt x="152" y="372"/>
                    </a:lnTo>
                    <a:lnTo>
                      <a:pt x="124" y="372"/>
                    </a:lnTo>
                    <a:lnTo>
                      <a:pt x="0" y="368"/>
                    </a:lnTo>
                    <a:lnTo>
                      <a:pt x="1" y="355"/>
                    </a:lnTo>
                    <a:lnTo>
                      <a:pt x="28" y="321"/>
                    </a:lnTo>
                    <a:lnTo>
                      <a:pt x="37" y="306"/>
                    </a:lnTo>
                    <a:lnTo>
                      <a:pt x="43" y="298"/>
                    </a:lnTo>
                    <a:lnTo>
                      <a:pt x="53" y="294"/>
                    </a:lnTo>
                    <a:lnTo>
                      <a:pt x="60" y="284"/>
                    </a:lnTo>
                    <a:lnTo>
                      <a:pt x="66" y="276"/>
                    </a:lnTo>
                    <a:lnTo>
                      <a:pt x="75" y="268"/>
                    </a:lnTo>
                    <a:lnTo>
                      <a:pt x="90" y="264"/>
                    </a:lnTo>
                    <a:lnTo>
                      <a:pt x="105" y="252"/>
                    </a:lnTo>
                    <a:lnTo>
                      <a:pt x="113" y="243"/>
                    </a:lnTo>
                    <a:lnTo>
                      <a:pt x="127" y="237"/>
                    </a:lnTo>
                    <a:lnTo>
                      <a:pt x="166" y="234"/>
                    </a:lnTo>
                    <a:lnTo>
                      <a:pt x="175" y="228"/>
                    </a:lnTo>
                    <a:lnTo>
                      <a:pt x="182" y="217"/>
                    </a:lnTo>
                    <a:lnTo>
                      <a:pt x="179" y="204"/>
                    </a:lnTo>
                    <a:lnTo>
                      <a:pt x="180" y="190"/>
                    </a:lnTo>
                    <a:lnTo>
                      <a:pt x="184" y="179"/>
                    </a:lnTo>
                    <a:lnTo>
                      <a:pt x="190" y="174"/>
                    </a:lnTo>
                    <a:lnTo>
                      <a:pt x="199" y="176"/>
                    </a:lnTo>
                    <a:lnTo>
                      <a:pt x="206" y="169"/>
                    </a:lnTo>
                    <a:lnTo>
                      <a:pt x="207" y="162"/>
                    </a:lnTo>
                    <a:lnTo>
                      <a:pt x="212" y="150"/>
                    </a:lnTo>
                    <a:lnTo>
                      <a:pt x="220" y="147"/>
                    </a:lnTo>
                    <a:lnTo>
                      <a:pt x="230" y="139"/>
                    </a:lnTo>
                    <a:lnTo>
                      <a:pt x="234" y="127"/>
                    </a:lnTo>
                    <a:lnTo>
                      <a:pt x="241" y="115"/>
                    </a:lnTo>
                    <a:lnTo>
                      <a:pt x="252" y="110"/>
                    </a:lnTo>
                    <a:lnTo>
                      <a:pt x="257" y="100"/>
                    </a:lnTo>
                    <a:lnTo>
                      <a:pt x="267" y="94"/>
                    </a:lnTo>
                    <a:lnTo>
                      <a:pt x="282" y="75"/>
                    </a:lnTo>
                    <a:lnTo>
                      <a:pt x="299" y="72"/>
                    </a:lnTo>
                    <a:lnTo>
                      <a:pt x="308" y="70"/>
                    </a:lnTo>
                    <a:lnTo>
                      <a:pt x="308" y="55"/>
                    </a:lnTo>
                    <a:lnTo>
                      <a:pt x="306" y="45"/>
                    </a:lnTo>
                    <a:lnTo>
                      <a:pt x="301" y="32"/>
                    </a:lnTo>
                    <a:lnTo>
                      <a:pt x="299" y="21"/>
                    </a:lnTo>
                    <a:lnTo>
                      <a:pt x="294" y="13"/>
                    </a:lnTo>
                    <a:lnTo>
                      <a:pt x="281" y="12"/>
                    </a:lnTo>
                    <a:lnTo>
                      <a:pt x="281" y="0"/>
                    </a:lnTo>
                    <a:lnTo>
                      <a:pt x="289" y="0"/>
                    </a:lnTo>
                    <a:lnTo>
                      <a:pt x="295" y="8"/>
                    </a:lnTo>
                    <a:lnTo>
                      <a:pt x="301" y="13"/>
                    </a:lnTo>
                    <a:lnTo>
                      <a:pt x="324" y="17"/>
                    </a:lnTo>
                    <a:lnTo>
                      <a:pt x="329" y="23"/>
                    </a:lnTo>
                    <a:lnTo>
                      <a:pt x="339" y="28"/>
                    </a:lnTo>
                    <a:lnTo>
                      <a:pt x="341" y="35"/>
                    </a:lnTo>
                    <a:lnTo>
                      <a:pt x="346" y="45"/>
                    </a:lnTo>
                    <a:lnTo>
                      <a:pt x="348" y="57"/>
                    </a:lnTo>
                    <a:lnTo>
                      <a:pt x="348" y="67"/>
                    </a:lnTo>
                    <a:lnTo>
                      <a:pt x="351" y="82"/>
                    </a:lnTo>
                    <a:lnTo>
                      <a:pt x="351" y="94"/>
                    </a:lnTo>
                    <a:lnTo>
                      <a:pt x="353" y="100"/>
                    </a:lnTo>
                    <a:lnTo>
                      <a:pt x="364" y="110"/>
                    </a:lnTo>
                    <a:lnTo>
                      <a:pt x="364" y="121"/>
                    </a:lnTo>
                    <a:lnTo>
                      <a:pt x="359" y="127"/>
                    </a:lnTo>
                    <a:lnTo>
                      <a:pt x="359" y="135"/>
                    </a:lnTo>
                    <a:lnTo>
                      <a:pt x="364" y="142"/>
                    </a:lnTo>
                    <a:lnTo>
                      <a:pt x="366" y="150"/>
                    </a:lnTo>
                    <a:lnTo>
                      <a:pt x="376" y="159"/>
                    </a:lnTo>
                    <a:lnTo>
                      <a:pt x="371" y="172"/>
                    </a:lnTo>
                    <a:lnTo>
                      <a:pt x="362" y="174"/>
                    </a:lnTo>
                    <a:lnTo>
                      <a:pt x="353" y="174"/>
                    </a:lnTo>
                    <a:lnTo>
                      <a:pt x="346" y="176"/>
                    </a:lnTo>
                    <a:lnTo>
                      <a:pt x="329" y="172"/>
                    </a:lnTo>
                    <a:lnTo>
                      <a:pt x="321" y="176"/>
                    </a:lnTo>
                    <a:lnTo>
                      <a:pt x="321" y="189"/>
                    </a:lnTo>
                    <a:lnTo>
                      <a:pt x="301" y="201"/>
                    </a:lnTo>
                    <a:lnTo>
                      <a:pt x="295" y="216"/>
                    </a:lnTo>
                    <a:lnTo>
                      <a:pt x="282" y="221"/>
                    </a:lnTo>
                    <a:lnTo>
                      <a:pt x="281" y="204"/>
                    </a:lnTo>
                    <a:lnTo>
                      <a:pt x="269" y="202"/>
                    </a:lnTo>
                    <a:lnTo>
                      <a:pt x="262" y="197"/>
                    </a:lnTo>
                    <a:lnTo>
                      <a:pt x="255" y="182"/>
                    </a:lnTo>
                    <a:lnTo>
                      <a:pt x="249" y="189"/>
                    </a:lnTo>
                    <a:lnTo>
                      <a:pt x="257" y="202"/>
                    </a:lnTo>
                    <a:lnTo>
                      <a:pt x="266" y="212"/>
                    </a:lnTo>
                    <a:lnTo>
                      <a:pt x="275" y="226"/>
                    </a:lnTo>
                    <a:lnTo>
                      <a:pt x="275" y="246"/>
                    </a:lnTo>
                    <a:lnTo>
                      <a:pt x="275" y="256"/>
                    </a:lnTo>
                    <a:lnTo>
                      <a:pt x="289" y="276"/>
                    </a:lnTo>
                    <a:lnTo>
                      <a:pt x="284" y="288"/>
                    </a:lnTo>
                    <a:lnTo>
                      <a:pt x="284" y="304"/>
                    </a:lnTo>
                    <a:lnTo>
                      <a:pt x="287" y="313"/>
                    </a:lnTo>
                    <a:lnTo>
                      <a:pt x="281" y="323"/>
                    </a:lnTo>
                    <a:lnTo>
                      <a:pt x="262" y="343"/>
                    </a:lnTo>
                    <a:lnTo>
                      <a:pt x="249" y="343"/>
                    </a:lnTo>
                    <a:lnTo>
                      <a:pt x="235" y="353"/>
                    </a:lnTo>
                    <a:lnTo>
                      <a:pt x="226" y="363"/>
                    </a:lnTo>
                    <a:lnTo>
                      <a:pt x="226" y="372"/>
                    </a:lnTo>
                    <a:lnTo>
                      <a:pt x="246" y="359"/>
                    </a:lnTo>
                    <a:lnTo>
                      <a:pt x="267" y="350"/>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7" name="Freeform 96"/>
              <p:cNvSpPr>
                <a:spLocks/>
              </p:cNvSpPr>
              <p:nvPr/>
            </p:nvSpPr>
            <p:spPr bwMode="auto">
              <a:xfrm>
                <a:off x="2986302" y="3230253"/>
                <a:ext cx="56009" cy="115272"/>
              </a:xfrm>
              <a:custGeom>
                <a:avLst/>
                <a:gdLst/>
                <a:ahLst/>
                <a:cxnLst>
                  <a:cxn ang="0">
                    <a:pos x="35" y="86"/>
                  </a:cxn>
                  <a:cxn ang="0">
                    <a:pos x="50" y="90"/>
                  </a:cxn>
                  <a:cxn ang="0">
                    <a:pos x="54" y="100"/>
                  </a:cxn>
                  <a:cxn ang="0">
                    <a:pos x="48" y="110"/>
                  </a:cxn>
                  <a:cxn ang="0">
                    <a:pos x="64" y="119"/>
                  </a:cxn>
                  <a:cxn ang="0">
                    <a:pos x="54" y="124"/>
                  </a:cxn>
                  <a:cxn ang="0">
                    <a:pos x="39" y="127"/>
                  </a:cxn>
                  <a:cxn ang="0">
                    <a:pos x="35" y="119"/>
                  </a:cxn>
                  <a:cxn ang="0">
                    <a:pos x="25" y="108"/>
                  </a:cxn>
                  <a:cxn ang="0">
                    <a:pos x="14" y="110"/>
                  </a:cxn>
                  <a:cxn ang="0">
                    <a:pos x="3" y="99"/>
                  </a:cxn>
                  <a:cxn ang="0">
                    <a:pos x="7" y="77"/>
                  </a:cxn>
                  <a:cxn ang="0">
                    <a:pos x="1" y="62"/>
                  </a:cxn>
                  <a:cxn ang="0">
                    <a:pos x="0" y="46"/>
                  </a:cxn>
                  <a:cxn ang="0">
                    <a:pos x="12" y="37"/>
                  </a:cxn>
                  <a:cxn ang="0">
                    <a:pos x="14" y="23"/>
                  </a:cxn>
                  <a:cxn ang="0">
                    <a:pos x="16" y="0"/>
                  </a:cxn>
                  <a:cxn ang="0">
                    <a:pos x="27" y="0"/>
                  </a:cxn>
                  <a:cxn ang="0">
                    <a:pos x="35" y="12"/>
                  </a:cxn>
                  <a:cxn ang="0">
                    <a:pos x="46" y="8"/>
                  </a:cxn>
                  <a:cxn ang="0">
                    <a:pos x="50" y="23"/>
                  </a:cxn>
                  <a:cxn ang="0">
                    <a:pos x="50" y="37"/>
                  </a:cxn>
                  <a:cxn ang="0">
                    <a:pos x="50" y="46"/>
                  </a:cxn>
                  <a:cxn ang="0">
                    <a:pos x="46" y="62"/>
                  </a:cxn>
                  <a:cxn ang="0">
                    <a:pos x="54" y="70"/>
                  </a:cxn>
                  <a:cxn ang="0">
                    <a:pos x="55" y="80"/>
                  </a:cxn>
                  <a:cxn ang="0">
                    <a:pos x="35" y="86"/>
                  </a:cxn>
                </a:cxnLst>
                <a:rect l="0" t="0" r="r" b="b"/>
                <a:pathLst>
                  <a:path w="65" h="128">
                    <a:moveTo>
                      <a:pt x="35" y="86"/>
                    </a:moveTo>
                    <a:lnTo>
                      <a:pt x="50" y="90"/>
                    </a:lnTo>
                    <a:lnTo>
                      <a:pt x="54" y="100"/>
                    </a:lnTo>
                    <a:lnTo>
                      <a:pt x="48" y="110"/>
                    </a:lnTo>
                    <a:lnTo>
                      <a:pt x="64" y="119"/>
                    </a:lnTo>
                    <a:lnTo>
                      <a:pt x="54" y="124"/>
                    </a:lnTo>
                    <a:lnTo>
                      <a:pt x="39" y="127"/>
                    </a:lnTo>
                    <a:lnTo>
                      <a:pt x="35" y="119"/>
                    </a:lnTo>
                    <a:lnTo>
                      <a:pt x="25" y="108"/>
                    </a:lnTo>
                    <a:lnTo>
                      <a:pt x="14" y="110"/>
                    </a:lnTo>
                    <a:lnTo>
                      <a:pt x="3" y="99"/>
                    </a:lnTo>
                    <a:lnTo>
                      <a:pt x="7" y="77"/>
                    </a:lnTo>
                    <a:lnTo>
                      <a:pt x="1" y="62"/>
                    </a:lnTo>
                    <a:lnTo>
                      <a:pt x="0" y="46"/>
                    </a:lnTo>
                    <a:lnTo>
                      <a:pt x="12" y="37"/>
                    </a:lnTo>
                    <a:lnTo>
                      <a:pt x="14" y="23"/>
                    </a:lnTo>
                    <a:lnTo>
                      <a:pt x="16" y="0"/>
                    </a:lnTo>
                    <a:lnTo>
                      <a:pt x="27" y="0"/>
                    </a:lnTo>
                    <a:lnTo>
                      <a:pt x="35" y="12"/>
                    </a:lnTo>
                    <a:lnTo>
                      <a:pt x="46" y="8"/>
                    </a:lnTo>
                    <a:lnTo>
                      <a:pt x="50" y="23"/>
                    </a:lnTo>
                    <a:lnTo>
                      <a:pt x="50" y="37"/>
                    </a:lnTo>
                    <a:lnTo>
                      <a:pt x="50" y="46"/>
                    </a:lnTo>
                    <a:lnTo>
                      <a:pt x="46" y="62"/>
                    </a:lnTo>
                    <a:lnTo>
                      <a:pt x="54" y="70"/>
                    </a:lnTo>
                    <a:lnTo>
                      <a:pt x="55" y="80"/>
                    </a:lnTo>
                    <a:lnTo>
                      <a:pt x="35" y="86"/>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8" name="Freeform 97"/>
              <p:cNvSpPr>
                <a:spLocks/>
              </p:cNvSpPr>
              <p:nvPr/>
            </p:nvSpPr>
            <p:spPr bwMode="auto">
              <a:xfrm>
                <a:off x="3033694" y="3373443"/>
                <a:ext cx="25850" cy="28818"/>
              </a:xfrm>
              <a:custGeom>
                <a:avLst/>
                <a:gdLst/>
                <a:ahLst/>
                <a:cxnLst>
                  <a:cxn ang="0">
                    <a:pos x="16" y="31"/>
                  </a:cxn>
                  <a:cxn ang="0">
                    <a:pos x="0" y="8"/>
                  </a:cxn>
                  <a:cxn ang="0">
                    <a:pos x="22" y="0"/>
                  </a:cxn>
                  <a:cxn ang="0">
                    <a:pos x="29" y="21"/>
                  </a:cxn>
                  <a:cxn ang="0">
                    <a:pos x="16" y="31"/>
                  </a:cxn>
                </a:cxnLst>
                <a:rect l="0" t="0" r="r" b="b"/>
                <a:pathLst>
                  <a:path w="30" h="32">
                    <a:moveTo>
                      <a:pt x="16" y="31"/>
                    </a:moveTo>
                    <a:lnTo>
                      <a:pt x="0" y="8"/>
                    </a:lnTo>
                    <a:lnTo>
                      <a:pt x="22" y="0"/>
                    </a:lnTo>
                    <a:lnTo>
                      <a:pt x="29" y="21"/>
                    </a:lnTo>
                    <a:lnTo>
                      <a:pt x="16" y="31"/>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99" name="Freeform 98"/>
              <p:cNvSpPr>
                <a:spLocks/>
              </p:cNvSpPr>
              <p:nvPr/>
            </p:nvSpPr>
            <p:spPr bwMode="auto">
              <a:xfrm>
                <a:off x="2087570" y="3957008"/>
                <a:ext cx="426531" cy="451182"/>
              </a:xfrm>
              <a:custGeom>
                <a:avLst/>
                <a:gdLst/>
                <a:ahLst/>
                <a:cxnLst>
                  <a:cxn ang="0">
                    <a:pos x="83" y="483"/>
                  </a:cxn>
                  <a:cxn ang="0">
                    <a:pos x="83" y="460"/>
                  </a:cxn>
                  <a:cxn ang="0">
                    <a:pos x="73" y="445"/>
                  </a:cxn>
                  <a:cxn ang="0">
                    <a:pos x="57" y="433"/>
                  </a:cxn>
                  <a:cxn ang="0">
                    <a:pos x="33" y="435"/>
                  </a:cxn>
                  <a:cxn ang="0">
                    <a:pos x="28" y="457"/>
                  </a:cxn>
                  <a:cxn ang="0">
                    <a:pos x="21" y="466"/>
                  </a:cxn>
                  <a:cxn ang="0">
                    <a:pos x="0" y="461"/>
                  </a:cxn>
                  <a:cxn ang="0">
                    <a:pos x="3" y="440"/>
                  </a:cxn>
                  <a:cxn ang="0">
                    <a:pos x="12" y="420"/>
                  </a:cxn>
                  <a:cxn ang="0">
                    <a:pos x="23" y="263"/>
                  </a:cxn>
                  <a:cxn ang="0">
                    <a:pos x="23" y="137"/>
                  </a:cxn>
                  <a:cxn ang="0">
                    <a:pos x="37" y="141"/>
                  </a:cxn>
                  <a:cxn ang="0">
                    <a:pos x="37" y="148"/>
                  </a:cxn>
                  <a:cxn ang="0">
                    <a:pos x="37" y="168"/>
                  </a:cxn>
                  <a:cxn ang="0">
                    <a:pos x="50" y="188"/>
                  </a:cxn>
                  <a:cxn ang="0">
                    <a:pos x="46" y="237"/>
                  </a:cxn>
                  <a:cxn ang="0">
                    <a:pos x="43" y="260"/>
                  </a:cxn>
                  <a:cxn ang="0">
                    <a:pos x="43" y="280"/>
                  </a:cxn>
                  <a:cxn ang="0">
                    <a:pos x="46" y="326"/>
                  </a:cxn>
                  <a:cxn ang="0">
                    <a:pos x="46" y="355"/>
                  </a:cxn>
                  <a:cxn ang="0">
                    <a:pos x="50" y="372"/>
                  </a:cxn>
                  <a:cxn ang="0">
                    <a:pos x="70" y="372"/>
                  </a:cxn>
                  <a:cxn ang="0">
                    <a:pos x="90" y="355"/>
                  </a:cxn>
                  <a:cxn ang="0">
                    <a:pos x="106" y="341"/>
                  </a:cxn>
                  <a:cxn ang="0">
                    <a:pos x="99" y="306"/>
                  </a:cxn>
                  <a:cxn ang="0">
                    <a:pos x="111" y="317"/>
                  </a:cxn>
                  <a:cxn ang="0">
                    <a:pos x="124" y="323"/>
                  </a:cxn>
                  <a:cxn ang="0">
                    <a:pos x="119" y="300"/>
                  </a:cxn>
                  <a:cxn ang="0">
                    <a:pos x="99" y="277"/>
                  </a:cxn>
                  <a:cxn ang="0">
                    <a:pos x="115" y="263"/>
                  </a:cxn>
                  <a:cxn ang="0">
                    <a:pos x="131" y="237"/>
                  </a:cxn>
                  <a:cxn ang="0">
                    <a:pos x="128" y="217"/>
                  </a:cxn>
                  <a:cxn ang="0">
                    <a:pos x="119" y="205"/>
                  </a:cxn>
                  <a:cxn ang="0">
                    <a:pos x="108" y="180"/>
                  </a:cxn>
                  <a:cxn ang="0">
                    <a:pos x="93" y="163"/>
                  </a:cxn>
                  <a:cxn ang="0">
                    <a:pos x="97" y="143"/>
                  </a:cxn>
                  <a:cxn ang="0">
                    <a:pos x="119" y="132"/>
                  </a:cxn>
                  <a:cxn ang="0">
                    <a:pos x="123" y="113"/>
                  </a:cxn>
                  <a:cxn ang="0">
                    <a:pos x="146" y="97"/>
                  </a:cxn>
                  <a:cxn ang="0">
                    <a:pos x="164" y="70"/>
                  </a:cxn>
                  <a:cxn ang="0">
                    <a:pos x="153" y="53"/>
                  </a:cxn>
                  <a:cxn ang="0">
                    <a:pos x="128" y="61"/>
                  </a:cxn>
                  <a:cxn ang="0">
                    <a:pos x="108" y="61"/>
                  </a:cxn>
                  <a:cxn ang="0">
                    <a:pos x="85" y="61"/>
                  </a:cxn>
                  <a:cxn ang="0">
                    <a:pos x="93" y="80"/>
                  </a:cxn>
                  <a:cxn ang="0">
                    <a:pos x="70" y="83"/>
                  </a:cxn>
                  <a:cxn ang="0">
                    <a:pos x="35" y="61"/>
                  </a:cxn>
                  <a:cxn ang="0">
                    <a:pos x="8" y="48"/>
                  </a:cxn>
                  <a:cxn ang="0">
                    <a:pos x="8" y="0"/>
                  </a:cxn>
                  <a:cxn ang="0">
                    <a:pos x="389" y="12"/>
                  </a:cxn>
                  <a:cxn ang="0">
                    <a:pos x="494" y="88"/>
                  </a:cxn>
                  <a:cxn ang="0">
                    <a:pos x="491" y="263"/>
                  </a:cxn>
                  <a:cxn ang="0">
                    <a:pos x="354" y="377"/>
                  </a:cxn>
                  <a:cxn ang="0">
                    <a:pos x="239" y="460"/>
                  </a:cxn>
                  <a:cxn ang="0">
                    <a:pos x="221" y="466"/>
                  </a:cxn>
                  <a:cxn ang="0">
                    <a:pos x="201" y="468"/>
                  </a:cxn>
                  <a:cxn ang="0">
                    <a:pos x="186" y="466"/>
                  </a:cxn>
                  <a:cxn ang="0">
                    <a:pos x="171" y="475"/>
                  </a:cxn>
                  <a:cxn ang="0">
                    <a:pos x="153" y="485"/>
                  </a:cxn>
                  <a:cxn ang="0">
                    <a:pos x="141" y="497"/>
                  </a:cxn>
                  <a:cxn ang="0">
                    <a:pos x="115" y="497"/>
                  </a:cxn>
                  <a:cxn ang="0">
                    <a:pos x="90" y="485"/>
                  </a:cxn>
                </a:cxnLst>
                <a:rect l="0" t="0" r="r" b="b"/>
                <a:pathLst>
                  <a:path w="495" h="501">
                    <a:moveTo>
                      <a:pt x="90" y="485"/>
                    </a:moveTo>
                    <a:lnTo>
                      <a:pt x="83" y="483"/>
                    </a:lnTo>
                    <a:lnTo>
                      <a:pt x="73" y="475"/>
                    </a:lnTo>
                    <a:lnTo>
                      <a:pt x="83" y="460"/>
                    </a:lnTo>
                    <a:lnTo>
                      <a:pt x="77" y="453"/>
                    </a:lnTo>
                    <a:lnTo>
                      <a:pt x="73" y="445"/>
                    </a:lnTo>
                    <a:lnTo>
                      <a:pt x="66" y="435"/>
                    </a:lnTo>
                    <a:lnTo>
                      <a:pt x="57" y="433"/>
                    </a:lnTo>
                    <a:lnTo>
                      <a:pt x="43" y="430"/>
                    </a:lnTo>
                    <a:lnTo>
                      <a:pt x="33" y="435"/>
                    </a:lnTo>
                    <a:lnTo>
                      <a:pt x="33" y="445"/>
                    </a:lnTo>
                    <a:lnTo>
                      <a:pt x="28" y="457"/>
                    </a:lnTo>
                    <a:lnTo>
                      <a:pt x="32" y="468"/>
                    </a:lnTo>
                    <a:lnTo>
                      <a:pt x="21" y="466"/>
                    </a:lnTo>
                    <a:lnTo>
                      <a:pt x="0" y="472"/>
                    </a:lnTo>
                    <a:lnTo>
                      <a:pt x="0" y="461"/>
                    </a:lnTo>
                    <a:lnTo>
                      <a:pt x="1" y="452"/>
                    </a:lnTo>
                    <a:lnTo>
                      <a:pt x="3" y="440"/>
                    </a:lnTo>
                    <a:lnTo>
                      <a:pt x="8" y="430"/>
                    </a:lnTo>
                    <a:lnTo>
                      <a:pt x="12" y="420"/>
                    </a:lnTo>
                    <a:lnTo>
                      <a:pt x="17" y="375"/>
                    </a:lnTo>
                    <a:lnTo>
                      <a:pt x="23" y="263"/>
                    </a:lnTo>
                    <a:lnTo>
                      <a:pt x="21" y="148"/>
                    </a:lnTo>
                    <a:lnTo>
                      <a:pt x="23" y="137"/>
                    </a:lnTo>
                    <a:lnTo>
                      <a:pt x="30" y="132"/>
                    </a:lnTo>
                    <a:lnTo>
                      <a:pt x="37" y="141"/>
                    </a:lnTo>
                    <a:lnTo>
                      <a:pt x="45" y="143"/>
                    </a:lnTo>
                    <a:lnTo>
                      <a:pt x="37" y="148"/>
                    </a:lnTo>
                    <a:lnTo>
                      <a:pt x="33" y="157"/>
                    </a:lnTo>
                    <a:lnTo>
                      <a:pt x="37" y="168"/>
                    </a:lnTo>
                    <a:lnTo>
                      <a:pt x="45" y="180"/>
                    </a:lnTo>
                    <a:lnTo>
                      <a:pt x="50" y="188"/>
                    </a:lnTo>
                    <a:lnTo>
                      <a:pt x="50" y="205"/>
                    </a:lnTo>
                    <a:lnTo>
                      <a:pt x="46" y="237"/>
                    </a:lnTo>
                    <a:lnTo>
                      <a:pt x="46" y="245"/>
                    </a:lnTo>
                    <a:lnTo>
                      <a:pt x="43" y="260"/>
                    </a:lnTo>
                    <a:lnTo>
                      <a:pt x="38" y="268"/>
                    </a:lnTo>
                    <a:lnTo>
                      <a:pt x="43" y="280"/>
                    </a:lnTo>
                    <a:lnTo>
                      <a:pt x="43" y="293"/>
                    </a:lnTo>
                    <a:lnTo>
                      <a:pt x="46" y="326"/>
                    </a:lnTo>
                    <a:lnTo>
                      <a:pt x="45" y="343"/>
                    </a:lnTo>
                    <a:lnTo>
                      <a:pt x="46" y="355"/>
                    </a:lnTo>
                    <a:lnTo>
                      <a:pt x="45" y="365"/>
                    </a:lnTo>
                    <a:lnTo>
                      <a:pt x="50" y="372"/>
                    </a:lnTo>
                    <a:lnTo>
                      <a:pt x="57" y="377"/>
                    </a:lnTo>
                    <a:lnTo>
                      <a:pt x="70" y="372"/>
                    </a:lnTo>
                    <a:lnTo>
                      <a:pt x="85" y="375"/>
                    </a:lnTo>
                    <a:lnTo>
                      <a:pt x="90" y="355"/>
                    </a:lnTo>
                    <a:lnTo>
                      <a:pt x="97" y="346"/>
                    </a:lnTo>
                    <a:lnTo>
                      <a:pt x="106" y="341"/>
                    </a:lnTo>
                    <a:lnTo>
                      <a:pt x="111" y="335"/>
                    </a:lnTo>
                    <a:lnTo>
                      <a:pt x="99" y="306"/>
                    </a:lnTo>
                    <a:lnTo>
                      <a:pt x="113" y="308"/>
                    </a:lnTo>
                    <a:lnTo>
                      <a:pt x="111" y="317"/>
                    </a:lnTo>
                    <a:lnTo>
                      <a:pt x="115" y="326"/>
                    </a:lnTo>
                    <a:lnTo>
                      <a:pt x="124" y="323"/>
                    </a:lnTo>
                    <a:lnTo>
                      <a:pt x="123" y="308"/>
                    </a:lnTo>
                    <a:lnTo>
                      <a:pt x="119" y="300"/>
                    </a:lnTo>
                    <a:lnTo>
                      <a:pt x="97" y="288"/>
                    </a:lnTo>
                    <a:lnTo>
                      <a:pt x="99" y="277"/>
                    </a:lnTo>
                    <a:lnTo>
                      <a:pt x="108" y="273"/>
                    </a:lnTo>
                    <a:lnTo>
                      <a:pt x="115" y="263"/>
                    </a:lnTo>
                    <a:lnTo>
                      <a:pt x="131" y="248"/>
                    </a:lnTo>
                    <a:lnTo>
                      <a:pt x="131" y="237"/>
                    </a:lnTo>
                    <a:lnTo>
                      <a:pt x="135" y="228"/>
                    </a:lnTo>
                    <a:lnTo>
                      <a:pt x="128" y="217"/>
                    </a:lnTo>
                    <a:lnTo>
                      <a:pt x="124" y="213"/>
                    </a:lnTo>
                    <a:lnTo>
                      <a:pt x="119" y="205"/>
                    </a:lnTo>
                    <a:lnTo>
                      <a:pt x="113" y="188"/>
                    </a:lnTo>
                    <a:lnTo>
                      <a:pt x="108" y="180"/>
                    </a:lnTo>
                    <a:lnTo>
                      <a:pt x="97" y="175"/>
                    </a:lnTo>
                    <a:lnTo>
                      <a:pt x="93" y="163"/>
                    </a:lnTo>
                    <a:lnTo>
                      <a:pt x="97" y="152"/>
                    </a:lnTo>
                    <a:lnTo>
                      <a:pt x="97" y="143"/>
                    </a:lnTo>
                    <a:lnTo>
                      <a:pt x="108" y="137"/>
                    </a:lnTo>
                    <a:lnTo>
                      <a:pt x="119" y="132"/>
                    </a:lnTo>
                    <a:lnTo>
                      <a:pt x="123" y="123"/>
                    </a:lnTo>
                    <a:lnTo>
                      <a:pt x="123" y="113"/>
                    </a:lnTo>
                    <a:lnTo>
                      <a:pt x="130" y="106"/>
                    </a:lnTo>
                    <a:lnTo>
                      <a:pt x="146" y="97"/>
                    </a:lnTo>
                    <a:lnTo>
                      <a:pt x="166" y="85"/>
                    </a:lnTo>
                    <a:lnTo>
                      <a:pt x="164" y="70"/>
                    </a:lnTo>
                    <a:lnTo>
                      <a:pt x="159" y="61"/>
                    </a:lnTo>
                    <a:lnTo>
                      <a:pt x="153" y="53"/>
                    </a:lnTo>
                    <a:lnTo>
                      <a:pt x="143" y="50"/>
                    </a:lnTo>
                    <a:lnTo>
                      <a:pt x="128" y="61"/>
                    </a:lnTo>
                    <a:lnTo>
                      <a:pt x="119" y="61"/>
                    </a:lnTo>
                    <a:lnTo>
                      <a:pt x="108" y="61"/>
                    </a:lnTo>
                    <a:lnTo>
                      <a:pt x="99" y="57"/>
                    </a:lnTo>
                    <a:lnTo>
                      <a:pt x="85" y="61"/>
                    </a:lnTo>
                    <a:lnTo>
                      <a:pt x="88" y="70"/>
                    </a:lnTo>
                    <a:lnTo>
                      <a:pt x="93" y="80"/>
                    </a:lnTo>
                    <a:lnTo>
                      <a:pt x="83" y="80"/>
                    </a:lnTo>
                    <a:lnTo>
                      <a:pt x="70" y="83"/>
                    </a:lnTo>
                    <a:lnTo>
                      <a:pt x="63" y="80"/>
                    </a:lnTo>
                    <a:lnTo>
                      <a:pt x="35" y="61"/>
                    </a:lnTo>
                    <a:lnTo>
                      <a:pt x="17" y="53"/>
                    </a:lnTo>
                    <a:lnTo>
                      <a:pt x="8" y="48"/>
                    </a:lnTo>
                    <a:lnTo>
                      <a:pt x="10" y="30"/>
                    </a:lnTo>
                    <a:lnTo>
                      <a:pt x="8" y="0"/>
                    </a:lnTo>
                    <a:lnTo>
                      <a:pt x="181" y="3"/>
                    </a:lnTo>
                    <a:lnTo>
                      <a:pt x="389" y="12"/>
                    </a:lnTo>
                    <a:lnTo>
                      <a:pt x="494" y="15"/>
                    </a:lnTo>
                    <a:lnTo>
                      <a:pt x="494" y="88"/>
                    </a:lnTo>
                    <a:lnTo>
                      <a:pt x="491" y="155"/>
                    </a:lnTo>
                    <a:lnTo>
                      <a:pt x="491" y="263"/>
                    </a:lnTo>
                    <a:lnTo>
                      <a:pt x="489" y="385"/>
                    </a:lnTo>
                    <a:lnTo>
                      <a:pt x="354" y="377"/>
                    </a:lnTo>
                    <a:lnTo>
                      <a:pt x="243" y="375"/>
                    </a:lnTo>
                    <a:lnTo>
                      <a:pt x="239" y="460"/>
                    </a:lnTo>
                    <a:lnTo>
                      <a:pt x="228" y="460"/>
                    </a:lnTo>
                    <a:lnTo>
                      <a:pt x="221" y="466"/>
                    </a:lnTo>
                    <a:lnTo>
                      <a:pt x="211" y="475"/>
                    </a:lnTo>
                    <a:lnTo>
                      <a:pt x="201" y="468"/>
                    </a:lnTo>
                    <a:lnTo>
                      <a:pt x="195" y="466"/>
                    </a:lnTo>
                    <a:lnTo>
                      <a:pt x="186" y="466"/>
                    </a:lnTo>
                    <a:lnTo>
                      <a:pt x="181" y="472"/>
                    </a:lnTo>
                    <a:lnTo>
                      <a:pt x="171" y="475"/>
                    </a:lnTo>
                    <a:lnTo>
                      <a:pt x="164" y="480"/>
                    </a:lnTo>
                    <a:lnTo>
                      <a:pt x="153" y="485"/>
                    </a:lnTo>
                    <a:lnTo>
                      <a:pt x="148" y="493"/>
                    </a:lnTo>
                    <a:lnTo>
                      <a:pt x="141" y="497"/>
                    </a:lnTo>
                    <a:lnTo>
                      <a:pt x="130" y="500"/>
                    </a:lnTo>
                    <a:lnTo>
                      <a:pt x="115" y="497"/>
                    </a:lnTo>
                    <a:lnTo>
                      <a:pt x="108" y="492"/>
                    </a:lnTo>
                    <a:lnTo>
                      <a:pt x="90" y="485"/>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0" name="Freeform 99"/>
              <p:cNvSpPr>
                <a:spLocks/>
              </p:cNvSpPr>
              <p:nvPr/>
            </p:nvSpPr>
            <p:spPr bwMode="auto">
              <a:xfrm>
                <a:off x="2147027" y="4195657"/>
                <a:ext cx="35329" cy="71145"/>
              </a:xfrm>
              <a:custGeom>
                <a:avLst/>
                <a:gdLst/>
                <a:ahLst/>
                <a:cxnLst>
                  <a:cxn ang="0">
                    <a:pos x="6" y="30"/>
                  </a:cxn>
                  <a:cxn ang="0">
                    <a:pos x="5" y="25"/>
                  </a:cxn>
                  <a:cxn ang="0">
                    <a:pos x="5" y="10"/>
                  </a:cxn>
                  <a:cxn ang="0">
                    <a:pos x="13" y="0"/>
                  </a:cxn>
                  <a:cxn ang="0">
                    <a:pos x="15" y="6"/>
                  </a:cxn>
                  <a:cxn ang="0">
                    <a:pos x="20" y="12"/>
                  </a:cxn>
                  <a:cxn ang="0">
                    <a:pos x="21" y="21"/>
                  </a:cxn>
                  <a:cxn ang="0">
                    <a:pos x="28" y="25"/>
                  </a:cxn>
                  <a:cxn ang="0">
                    <a:pos x="37" y="30"/>
                  </a:cxn>
                  <a:cxn ang="0">
                    <a:pos x="32" y="39"/>
                  </a:cxn>
                  <a:cxn ang="0">
                    <a:pos x="32" y="48"/>
                  </a:cxn>
                  <a:cxn ang="0">
                    <a:pos x="35" y="59"/>
                  </a:cxn>
                  <a:cxn ang="0">
                    <a:pos x="40" y="68"/>
                  </a:cxn>
                  <a:cxn ang="0">
                    <a:pos x="35" y="73"/>
                  </a:cxn>
                  <a:cxn ang="0">
                    <a:pos x="21" y="78"/>
                  </a:cxn>
                  <a:cxn ang="0">
                    <a:pos x="15" y="68"/>
                  </a:cxn>
                  <a:cxn ang="0">
                    <a:pos x="21" y="57"/>
                  </a:cxn>
                  <a:cxn ang="0">
                    <a:pos x="15" y="48"/>
                  </a:cxn>
                  <a:cxn ang="0">
                    <a:pos x="6" y="45"/>
                  </a:cxn>
                  <a:cxn ang="0">
                    <a:pos x="0" y="35"/>
                  </a:cxn>
                  <a:cxn ang="0">
                    <a:pos x="6" y="30"/>
                  </a:cxn>
                </a:cxnLst>
                <a:rect l="0" t="0" r="r" b="b"/>
                <a:pathLst>
                  <a:path w="41" h="79">
                    <a:moveTo>
                      <a:pt x="6" y="30"/>
                    </a:moveTo>
                    <a:lnTo>
                      <a:pt x="5" y="25"/>
                    </a:lnTo>
                    <a:lnTo>
                      <a:pt x="5" y="10"/>
                    </a:lnTo>
                    <a:lnTo>
                      <a:pt x="13" y="0"/>
                    </a:lnTo>
                    <a:lnTo>
                      <a:pt x="15" y="6"/>
                    </a:lnTo>
                    <a:lnTo>
                      <a:pt x="20" y="12"/>
                    </a:lnTo>
                    <a:lnTo>
                      <a:pt x="21" y="21"/>
                    </a:lnTo>
                    <a:lnTo>
                      <a:pt x="28" y="25"/>
                    </a:lnTo>
                    <a:lnTo>
                      <a:pt x="37" y="30"/>
                    </a:lnTo>
                    <a:lnTo>
                      <a:pt x="32" y="39"/>
                    </a:lnTo>
                    <a:lnTo>
                      <a:pt x="32" y="48"/>
                    </a:lnTo>
                    <a:lnTo>
                      <a:pt x="35" y="59"/>
                    </a:lnTo>
                    <a:lnTo>
                      <a:pt x="40" y="68"/>
                    </a:lnTo>
                    <a:lnTo>
                      <a:pt x="35" y="73"/>
                    </a:lnTo>
                    <a:lnTo>
                      <a:pt x="21" y="78"/>
                    </a:lnTo>
                    <a:lnTo>
                      <a:pt x="15" y="68"/>
                    </a:lnTo>
                    <a:lnTo>
                      <a:pt x="21" y="57"/>
                    </a:lnTo>
                    <a:lnTo>
                      <a:pt x="15" y="48"/>
                    </a:lnTo>
                    <a:lnTo>
                      <a:pt x="6" y="45"/>
                    </a:lnTo>
                    <a:lnTo>
                      <a:pt x="0" y="35"/>
                    </a:lnTo>
                    <a:lnTo>
                      <a:pt x="6" y="3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1" name="Freeform 100"/>
              <p:cNvSpPr>
                <a:spLocks/>
              </p:cNvSpPr>
              <p:nvPr/>
            </p:nvSpPr>
            <p:spPr bwMode="auto">
              <a:xfrm>
                <a:off x="2894102" y="3667026"/>
                <a:ext cx="37914" cy="50431"/>
              </a:xfrm>
              <a:custGeom>
                <a:avLst/>
                <a:gdLst/>
                <a:ahLst/>
                <a:cxnLst>
                  <a:cxn ang="0">
                    <a:pos x="43" y="30"/>
                  </a:cxn>
                  <a:cxn ang="0">
                    <a:pos x="36" y="38"/>
                  </a:cxn>
                  <a:cxn ang="0">
                    <a:pos x="25" y="35"/>
                  </a:cxn>
                  <a:cxn ang="0">
                    <a:pos x="29" y="55"/>
                  </a:cxn>
                  <a:cxn ang="0">
                    <a:pos x="17" y="50"/>
                  </a:cxn>
                  <a:cxn ang="0">
                    <a:pos x="5" y="35"/>
                  </a:cxn>
                  <a:cxn ang="0">
                    <a:pos x="0" y="25"/>
                  </a:cxn>
                  <a:cxn ang="0">
                    <a:pos x="5" y="20"/>
                  </a:cxn>
                  <a:cxn ang="0">
                    <a:pos x="8" y="8"/>
                  </a:cxn>
                  <a:cxn ang="0">
                    <a:pos x="24" y="0"/>
                  </a:cxn>
                  <a:cxn ang="0">
                    <a:pos x="40" y="10"/>
                  </a:cxn>
                  <a:cxn ang="0">
                    <a:pos x="40" y="20"/>
                  </a:cxn>
                  <a:cxn ang="0">
                    <a:pos x="43" y="30"/>
                  </a:cxn>
                </a:cxnLst>
                <a:rect l="0" t="0" r="r" b="b"/>
                <a:pathLst>
                  <a:path w="44" h="56">
                    <a:moveTo>
                      <a:pt x="43" y="30"/>
                    </a:moveTo>
                    <a:lnTo>
                      <a:pt x="36" y="38"/>
                    </a:lnTo>
                    <a:lnTo>
                      <a:pt x="25" y="35"/>
                    </a:lnTo>
                    <a:lnTo>
                      <a:pt x="29" y="55"/>
                    </a:lnTo>
                    <a:lnTo>
                      <a:pt x="17" y="50"/>
                    </a:lnTo>
                    <a:lnTo>
                      <a:pt x="5" y="35"/>
                    </a:lnTo>
                    <a:lnTo>
                      <a:pt x="0" y="25"/>
                    </a:lnTo>
                    <a:lnTo>
                      <a:pt x="5" y="20"/>
                    </a:lnTo>
                    <a:lnTo>
                      <a:pt x="8" y="8"/>
                    </a:lnTo>
                    <a:lnTo>
                      <a:pt x="24" y="0"/>
                    </a:lnTo>
                    <a:lnTo>
                      <a:pt x="40" y="10"/>
                    </a:lnTo>
                    <a:lnTo>
                      <a:pt x="40" y="20"/>
                    </a:lnTo>
                    <a:lnTo>
                      <a:pt x="43" y="30"/>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2" name="Freeform 101"/>
              <p:cNvSpPr>
                <a:spLocks/>
              </p:cNvSpPr>
              <p:nvPr/>
            </p:nvSpPr>
            <p:spPr bwMode="auto">
              <a:xfrm>
                <a:off x="2910474" y="3563462"/>
                <a:ext cx="760001" cy="483602"/>
              </a:xfrm>
              <a:custGeom>
                <a:avLst/>
                <a:gdLst/>
                <a:ahLst/>
                <a:cxnLst>
                  <a:cxn ang="0">
                    <a:pos x="48" y="160"/>
                  </a:cxn>
                  <a:cxn ang="0">
                    <a:pos x="0" y="202"/>
                  </a:cxn>
                  <a:cxn ang="0">
                    <a:pos x="13" y="243"/>
                  </a:cxn>
                  <a:cxn ang="0">
                    <a:pos x="32" y="274"/>
                  </a:cxn>
                  <a:cxn ang="0">
                    <a:pos x="46" y="304"/>
                  </a:cxn>
                  <a:cxn ang="0">
                    <a:pos x="81" y="302"/>
                  </a:cxn>
                  <a:cxn ang="0">
                    <a:pos x="86" y="329"/>
                  </a:cxn>
                  <a:cxn ang="0">
                    <a:pos x="113" y="356"/>
                  </a:cxn>
                  <a:cxn ang="0">
                    <a:pos x="135" y="386"/>
                  </a:cxn>
                  <a:cxn ang="0">
                    <a:pos x="161" y="411"/>
                  </a:cxn>
                  <a:cxn ang="0">
                    <a:pos x="205" y="426"/>
                  </a:cxn>
                  <a:cxn ang="0">
                    <a:pos x="246" y="433"/>
                  </a:cxn>
                  <a:cxn ang="0">
                    <a:pos x="255" y="471"/>
                  </a:cxn>
                  <a:cxn ang="0">
                    <a:pos x="295" y="489"/>
                  </a:cxn>
                  <a:cxn ang="0">
                    <a:pos x="324" y="497"/>
                  </a:cxn>
                  <a:cxn ang="0">
                    <a:pos x="356" y="508"/>
                  </a:cxn>
                  <a:cxn ang="0">
                    <a:pos x="396" y="509"/>
                  </a:cxn>
                  <a:cxn ang="0">
                    <a:pos x="436" y="519"/>
                  </a:cxn>
                  <a:cxn ang="0">
                    <a:pos x="471" y="519"/>
                  </a:cxn>
                  <a:cxn ang="0">
                    <a:pos x="506" y="521"/>
                  </a:cxn>
                  <a:cxn ang="0">
                    <a:pos x="549" y="536"/>
                  </a:cxn>
                  <a:cxn ang="0">
                    <a:pos x="591" y="517"/>
                  </a:cxn>
                  <a:cxn ang="0">
                    <a:pos x="629" y="484"/>
                  </a:cxn>
                  <a:cxn ang="0">
                    <a:pos x="818" y="461"/>
                  </a:cxn>
                  <a:cxn ang="0">
                    <a:pos x="801" y="422"/>
                  </a:cxn>
                  <a:cxn ang="0">
                    <a:pos x="787" y="396"/>
                  </a:cxn>
                  <a:cxn ang="0">
                    <a:pos x="813" y="369"/>
                  </a:cxn>
                  <a:cxn ang="0">
                    <a:pos x="827" y="336"/>
                  </a:cxn>
                  <a:cxn ang="0">
                    <a:pos x="846" y="304"/>
                  </a:cxn>
                  <a:cxn ang="0">
                    <a:pos x="867" y="272"/>
                  </a:cxn>
                  <a:cxn ang="0">
                    <a:pos x="881" y="214"/>
                  </a:cxn>
                  <a:cxn ang="0">
                    <a:pos x="836" y="214"/>
                  </a:cxn>
                  <a:cxn ang="0">
                    <a:pos x="804" y="189"/>
                  </a:cxn>
                  <a:cxn ang="0">
                    <a:pos x="764" y="180"/>
                  </a:cxn>
                  <a:cxn ang="0">
                    <a:pos x="731" y="172"/>
                  </a:cxn>
                  <a:cxn ang="0">
                    <a:pos x="682" y="148"/>
                  </a:cxn>
                  <a:cxn ang="0">
                    <a:pos x="636" y="142"/>
                  </a:cxn>
                  <a:cxn ang="0">
                    <a:pos x="598" y="134"/>
                  </a:cxn>
                  <a:cxn ang="0">
                    <a:pos x="569" y="160"/>
                  </a:cxn>
                  <a:cxn ang="0">
                    <a:pos x="533" y="147"/>
                  </a:cxn>
                  <a:cxn ang="0">
                    <a:pos x="501" y="160"/>
                  </a:cxn>
                  <a:cxn ang="0">
                    <a:pos x="473" y="142"/>
                  </a:cxn>
                  <a:cxn ang="0">
                    <a:pos x="435" y="132"/>
                  </a:cxn>
                  <a:cxn ang="0">
                    <a:pos x="401" y="100"/>
                  </a:cxn>
                  <a:cxn ang="0">
                    <a:pos x="376" y="61"/>
                  </a:cxn>
                  <a:cxn ang="0">
                    <a:pos x="221" y="20"/>
                  </a:cxn>
                  <a:cxn ang="0">
                    <a:pos x="198" y="21"/>
                  </a:cxn>
                  <a:cxn ang="0">
                    <a:pos x="173" y="40"/>
                  </a:cxn>
                  <a:cxn ang="0">
                    <a:pos x="130" y="33"/>
                  </a:cxn>
                  <a:cxn ang="0">
                    <a:pos x="97" y="88"/>
                  </a:cxn>
                </a:cxnLst>
                <a:rect l="0" t="0" r="r" b="b"/>
                <a:pathLst>
                  <a:path w="882" h="537">
                    <a:moveTo>
                      <a:pt x="66" y="142"/>
                    </a:moveTo>
                    <a:lnTo>
                      <a:pt x="66" y="148"/>
                    </a:lnTo>
                    <a:lnTo>
                      <a:pt x="57" y="155"/>
                    </a:lnTo>
                    <a:lnTo>
                      <a:pt x="48" y="160"/>
                    </a:lnTo>
                    <a:lnTo>
                      <a:pt x="43" y="165"/>
                    </a:lnTo>
                    <a:lnTo>
                      <a:pt x="30" y="180"/>
                    </a:lnTo>
                    <a:lnTo>
                      <a:pt x="5" y="194"/>
                    </a:lnTo>
                    <a:lnTo>
                      <a:pt x="0" y="202"/>
                    </a:lnTo>
                    <a:lnTo>
                      <a:pt x="0" y="214"/>
                    </a:lnTo>
                    <a:lnTo>
                      <a:pt x="3" y="223"/>
                    </a:lnTo>
                    <a:lnTo>
                      <a:pt x="10" y="230"/>
                    </a:lnTo>
                    <a:lnTo>
                      <a:pt x="13" y="243"/>
                    </a:lnTo>
                    <a:lnTo>
                      <a:pt x="13" y="254"/>
                    </a:lnTo>
                    <a:lnTo>
                      <a:pt x="17" y="264"/>
                    </a:lnTo>
                    <a:lnTo>
                      <a:pt x="25" y="272"/>
                    </a:lnTo>
                    <a:lnTo>
                      <a:pt x="32" y="274"/>
                    </a:lnTo>
                    <a:lnTo>
                      <a:pt x="43" y="280"/>
                    </a:lnTo>
                    <a:lnTo>
                      <a:pt x="46" y="289"/>
                    </a:lnTo>
                    <a:lnTo>
                      <a:pt x="43" y="296"/>
                    </a:lnTo>
                    <a:lnTo>
                      <a:pt x="46" y="304"/>
                    </a:lnTo>
                    <a:lnTo>
                      <a:pt x="53" y="307"/>
                    </a:lnTo>
                    <a:lnTo>
                      <a:pt x="57" y="302"/>
                    </a:lnTo>
                    <a:lnTo>
                      <a:pt x="72" y="304"/>
                    </a:lnTo>
                    <a:lnTo>
                      <a:pt x="81" y="302"/>
                    </a:lnTo>
                    <a:lnTo>
                      <a:pt x="78" y="309"/>
                    </a:lnTo>
                    <a:lnTo>
                      <a:pt x="88" y="312"/>
                    </a:lnTo>
                    <a:lnTo>
                      <a:pt x="85" y="322"/>
                    </a:lnTo>
                    <a:lnTo>
                      <a:pt x="86" y="329"/>
                    </a:lnTo>
                    <a:lnTo>
                      <a:pt x="92" y="342"/>
                    </a:lnTo>
                    <a:lnTo>
                      <a:pt x="103" y="345"/>
                    </a:lnTo>
                    <a:lnTo>
                      <a:pt x="110" y="347"/>
                    </a:lnTo>
                    <a:lnTo>
                      <a:pt x="113" y="356"/>
                    </a:lnTo>
                    <a:lnTo>
                      <a:pt x="125" y="359"/>
                    </a:lnTo>
                    <a:lnTo>
                      <a:pt x="133" y="365"/>
                    </a:lnTo>
                    <a:lnTo>
                      <a:pt x="131" y="376"/>
                    </a:lnTo>
                    <a:lnTo>
                      <a:pt x="135" y="386"/>
                    </a:lnTo>
                    <a:lnTo>
                      <a:pt x="135" y="394"/>
                    </a:lnTo>
                    <a:lnTo>
                      <a:pt x="143" y="402"/>
                    </a:lnTo>
                    <a:lnTo>
                      <a:pt x="155" y="402"/>
                    </a:lnTo>
                    <a:lnTo>
                      <a:pt x="161" y="411"/>
                    </a:lnTo>
                    <a:lnTo>
                      <a:pt x="171" y="417"/>
                    </a:lnTo>
                    <a:lnTo>
                      <a:pt x="181" y="420"/>
                    </a:lnTo>
                    <a:lnTo>
                      <a:pt x="191" y="426"/>
                    </a:lnTo>
                    <a:lnTo>
                      <a:pt x="205" y="426"/>
                    </a:lnTo>
                    <a:lnTo>
                      <a:pt x="213" y="422"/>
                    </a:lnTo>
                    <a:lnTo>
                      <a:pt x="228" y="429"/>
                    </a:lnTo>
                    <a:lnTo>
                      <a:pt x="237" y="429"/>
                    </a:lnTo>
                    <a:lnTo>
                      <a:pt x="246" y="433"/>
                    </a:lnTo>
                    <a:lnTo>
                      <a:pt x="250" y="439"/>
                    </a:lnTo>
                    <a:lnTo>
                      <a:pt x="258" y="442"/>
                    </a:lnTo>
                    <a:lnTo>
                      <a:pt x="257" y="461"/>
                    </a:lnTo>
                    <a:lnTo>
                      <a:pt x="255" y="471"/>
                    </a:lnTo>
                    <a:lnTo>
                      <a:pt x="264" y="481"/>
                    </a:lnTo>
                    <a:lnTo>
                      <a:pt x="275" y="487"/>
                    </a:lnTo>
                    <a:lnTo>
                      <a:pt x="281" y="494"/>
                    </a:lnTo>
                    <a:lnTo>
                      <a:pt x="295" y="489"/>
                    </a:lnTo>
                    <a:lnTo>
                      <a:pt x="303" y="489"/>
                    </a:lnTo>
                    <a:lnTo>
                      <a:pt x="311" y="493"/>
                    </a:lnTo>
                    <a:lnTo>
                      <a:pt x="321" y="493"/>
                    </a:lnTo>
                    <a:lnTo>
                      <a:pt x="324" y="497"/>
                    </a:lnTo>
                    <a:lnTo>
                      <a:pt x="333" y="502"/>
                    </a:lnTo>
                    <a:lnTo>
                      <a:pt x="341" y="504"/>
                    </a:lnTo>
                    <a:lnTo>
                      <a:pt x="350" y="504"/>
                    </a:lnTo>
                    <a:lnTo>
                      <a:pt x="356" y="508"/>
                    </a:lnTo>
                    <a:lnTo>
                      <a:pt x="366" y="508"/>
                    </a:lnTo>
                    <a:lnTo>
                      <a:pt x="375" y="508"/>
                    </a:lnTo>
                    <a:lnTo>
                      <a:pt x="386" y="517"/>
                    </a:lnTo>
                    <a:lnTo>
                      <a:pt x="396" y="509"/>
                    </a:lnTo>
                    <a:lnTo>
                      <a:pt x="404" y="509"/>
                    </a:lnTo>
                    <a:lnTo>
                      <a:pt x="415" y="513"/>
                    </a:lnTo>
                    <a:lnTo>
                      <a:pt x="430" y="517"/>
                    </a:lnTo>
                    <a:lnTo>
                      <a:pt x="436" y="519"/>
                    </a:lnTo>
                    <a:lnTo>
                      <a:pt x="444" y="519"/>
                    </a:lnTo>
                    <a:lnTo>
                      <a:pt x="456" y="509"/>
                    </a:lnTo>
                    <a:lnTo>
                      <a:pt x="466" y="513"/>
                    </a:lnTo>
                    <a:lnTo>
                      <a:pt x="471" y="519"/>
                    </a:lnTo>
                    <a:lnTo>
                      <a:pt x="481" y="517"/>
                    </a:lnTo>
                    <a:lnTo>
                      <a:pt x="489" y="508"/>
                    </a:lnTo>
                    <a:lnTo>
                      <a:pt x="501" y="513"/>
                    </a:lnTo>
                    <a:lnTo>
                      <a:pt x="506" y="521"/>
                    </a:lnTo>
                    <a:lnTo>
                      <a:pt x="515" y="524"/>
                    </a:lnTo>
                    <a:lnTo>
                      <a:pt x="524" y="524"/>
                    </a:lnTo>
                    <a:lnTo>
                      <a:pt x="535" y="529"/>
                    </a:lnTo>
                    <a:lnTo>
                      <a:pt x="549" y="536"/>
                    </a:lnTo>
                    <a:lnTo>
                      <a:pt x="562" y="536"/>
                    </a:lnTo>
                    <a:lnTo>
                      <a:pt x="569" y="536"/>
                    </a:lnTo>
                    <a:lnTo>
                      <a:pt x="578" y="524"/>
                    </a:lnTo>
                    <a:lnTo>
                      <a:pt x="591" y="517"/>
                    </a:lnTo>
                    <a:lnTo>
                      <a:pt x="593" y="504"/>
                    </a:lnTo>
                    <a:lnTo>
                      <a:pt x="602" y="497"/>
                    </a:lnTo>
                    <a:lnTo>
                      <a:pt x="618" y="487"/>
                    </a:lnTo>
                    <a:lnTo>
                      <a:pt x="629" y="484"/>
                    </a:lnTo>
                    <a:lnTo>
                      <a:pt x="826" y="487"/>
                    </a:lnTo>
                    <a:lnTo>
                      <a:pt x="829" y="481"/>
                    </a:lnTo>
                    <a:lnTo>
                      <a:pt x="826" y="469"/>
                    </a:lnTo>
                    <a:lnTo>
                      <a:pt x="818" y="461"/>
                    </a:lnTo>
                    <a:lnTo>
                      <a:pt x="814" y="447"/>
                    </a:lnTo>
                    <a:lnTo>
                      <a:pt x="811" y="440"/>
                    </a:lnTo>
                    <a:lnTo>
                      <a:pt x="807" y="434"/>
                    </a:lnTo>
                    <a:lnTo>
                      <a:pt x="801" y="422"/>
                    </a:lnTo>
                    <a:lnTo>
                      <a:pt x="798" y="414"/>
                    </a:lnTo>
                    <a:lnTo>
                      <a:pt x="789" y="409"/>
                    </a:lnTo>
                    <a:lnTo>
                      <a:pt x="782" y="402"/>
                    </a:lnTo>
                    <a:lnTo>
                      <a:pt x="787" y="396"/>
                    </a:lnTo>
                    <a:lnTo>
                      <a:pt x="789" y="386"/>
                    </a:lnTo>
                    <a:lnTo>
                      <a:pt x="798" y="376"/>
                    </a:lnTo>
                    <a:lnTo>
                      <a:pt x="804" y="371"/>
                    </a:lnTo>
                    <a:lnTo>
                      <a:pt x="813" y="369"/>
                    </a:lnTo>
                    <a:lnTo>
                      <a:pt x="822" y="362"/>
                    </a:lnTo>
                    <a:lnTo>
                      <a:pt x="827" y="356"/>
                    </a:lnTo>
                    <a:lnTo>
                      <a:pt x="829" y="347"/>
                    </a:lnTo>
                    <a:lnTo>
                      <a:pt x="827" y="336"/>
                    </a:lnTo>
                    <a:lnTo>
                      <a:pt x="826" y="325"/>
                    </a:lnTo>
                    <a:lnTo>
                      <a:pt x="831" y="320"/>
                    </a:lnTo>
                    <a:lnTo>
                      <a:pt x="834" y="307"/>
                    </a:lnTo>
                    <a:lnTo>
                      <a:pt x="846" y="304"/>
                    </a:lnTo>
                    <a:lnTo>
                      <a:pt x="853" y="298"/>
                    </a:lnTo>
                    <a:lnTo>
                      <a:pt x="858" y="289"/>
                    </a:lnTo>
                    <a:lnTo>
                      <a:pt x="861" y="280"/>
                    </a:lnTo>
                    <a:lnTo>
                      <a:pt x="867" y="272"/>
                    </a:lnTo>
                    <a:lnTo>
                      <a:pt x="867" y="260"/>
                    </a:lnTo>
                    <a:lnTo>
                      <a:pt x="881" y="234"/>
                    </a:lnTo>
                    <a:lnTo>
                      <a:pt x="881" y="223"/>
                    </a:lnTo>
                    <a:lnTo>
                      <a:pt x="881" y="214"/>
                    </a:lnTo>
                    <a:lnTo>
                      <a:pt x="869" y="210"/>
                    </a:lnTo>
                    <a:lnTo>
                      <a:pt x="861" y="210"/>
                    </a:lnTo>
                    <a:lnTo>
                      <a:pt x="854" y="210"/>
                    </a:lnTo>
                    <a:lnTo>
                      <a:pt x="836" y="214"/>
                    </a:lnTo>
                    <a:lnTo>
                      <a:pt x="827" y="210"/>
                    </a:lnTo>
                    <a:lnTo>
                      <a:pt x="818" y="202"/>
                    </a:lnTo>
                    <a:lnTo>
                      <a:pt x="813" y="194"/>
                    </a:lnTo>
                    <a:lnTo>
                      <a:pt x="804" y="189"/>
                    </a:lnTo>
                    <a:lnTo>
                      <a:pt x="796" y="183"/>
                    </a:lnTo>
                    <a:lnTo>
                      <a:pt x="786" y="180"/>
                    </a:lnTo>
                    <a:lnTo>
                      <a:pt x="773" y="180"/>
                    </a:lnTo>
                    <a:lnTo>
                      <a:pt x="764" y="180"/>
                    </a:lnTo>
                    <a:lnTo>
                      <a:pt x="756" y="182"/>
                    </a:lnTo>
                    <a:lnTo>
                      <a:pt x="746" y="182"/>
                    </a:lnTo>
                    <a:lnTo>
                      <a:pt x="738" y="182"/>
                    </a:lnTo>
                    <a:lnTo>
                      <a:pt x="731" y="172"/>
                    </a:lnTo>
                    <a:lnTo>
                      <a:pt x="728" y="165"/>
                    </a:lnTo>
                    <a:lnTo>
                      <a:pt x="718" y="160"/>
                    </a:lnTo>
                    <a:lnTo>
                      <a:pt x="691" y="147"/>
                    </a:lnTo>
                    <a:lnTo>
                      <a:pt x="682" y="148"/>
                    </a:lnTo>
                    <a:lnTo>
                      <a:pt x="674" y="155"/>
                    </a:lnTo>
                    <a:lnTo>
                      <a:pt x="662" y="152"/>
                    </a:lnTo>
                    <a:lnTo>
                      <a:pt x="651" y="148"/>
                    </a:lnTo>
                    <a:lnTo>
                      <a:pt x="636" y="142"/>
                    </a:lnTo>
                    <a:lnTo>
                      <a:pt x="624" y="140"/>
                    </a:lnTo>
                    <a:lnTo>
                      <a:pt x="618" y="140"/>
                    </a:lnTo>
                    <a:lnTo>
                      <a:pt x="606" y="132"/>
                    </a:lnTo>
                    <a:lnTo>
                      <a:pt x="598" y="134"/>
                    </a:lnTo>
                    <a:lnTo>
                      <a:pt x="591" y="143"/>
                    </a:lnTo>
                    <a:lnTo>
                      <a:pt x="582" y="148"/>
                    </a:lnTo>
                    <a:lnTo>
                      <a:pt x="576" y="155"/>
                    </a:lnTo>
                    <a:lnTo>
                      <a:pt x="569" y="160"/>
                    </a:lnTo>
                    <a:lnTo>
                      <a:pt x="561" y="155"/>
                    </a:lnTo>
                    <a:lnTo>
                      <a:pt x="553" y="152"/>
                    </a:lnTo>
                    <a:lnTo>
                      <a:pt x="544" y="148"/>
                    </a:lnTo>
                    <a:lnTo>
                      <a:pt x="533" y="147"/>
                    </a:lnTo>
                    <a:lnTo>
                      <a:pt x="524" y="152"/>
                    </a:lnTo>
                    <a:lnTo>
                      <a:pt x="516" y="152"/>
                    </a:lnTo>
                    <a:lnTo>
                      <a:pt x="511" y="162"/>
                    </a:lnTo>
                    <a:lnTo>
                      <a:pt x="501" y="160"/>
                    </a:lnTo>
                    <a:lnTo>
                      <a:pt x="496" y="147"/>
                    </a:lnTo>
                    <a:lnTo>
                      <a:pt x="488" y="147"/>
                    </a:lnTo>
                    <a:lnTo>
                      <a:pt x="481" y="142"/>
                    </a:lnTo>
                    <a:lnTo>
                      <a:pt x="473" y="142"/>
                    </a:lnTo>
                    <a:lnTo>
                      <a:pt x="469" y="132"/>
                    </a:lnTo>
                    <a:lnTo>
                      <a:pt x="458" y="128"/>
                    </a:lnTo>
                    <a:lnTo>
                      <a:pt x="444" y="128"/>
                    </a:lnTo>
                    <a:lnTo>
                      <a:pt x="435" y="132"/>
                    </a:lnTo>
                    <a:lnTo>
                      <a:pt x="430" y="123"/>
                    </a:lnTo>
                    <a:lnTo>
                      <a:pt x="411" y="115"/>
                    </a:lnTo>
                    <a:lnTo>
                      <a:pt x="406" y="110"/>
                    </a:lnTo>
                    <a:lnTo>
                      <a:pt x="401" y="100"/>
                    </a:lnTo>
                    <a:lnTo>
                      <a:pt x="393" y="92"/>
                    </a:lnTo>
                    <a:lnTo>
                      <a:pt x="391" y="83"/>
                    </a:lnTo>
                    <a:lnTo>
                      <a:pt x="388" y="70"/>
                    </a:lnTo>
                    <a:lnTo>
                      <a:pt x="376" y="61"/>
                    </a:lnTo>
                    <a:lnTo>
                      <a:pt x="368" y="53"/>
                    </a:lnTo>
                    <a:lnTo>
                      <a:pt x="278" y="53"/>
                    </a:lnTo>
                    <a:lnTo>
                      <a:pt x="248" y="52"/>
                    </a:lnTo>
                    <a:lnTo>
                      <a:pt x="221" y="20"/>
                    </a:lnTo>
                    <a:lnTo>
                      <a:pt x="201" y="0"/>
                    </a:lnTo>
                    <a:lnTo>
                      <a:pt x="181" y="20"/>
                    </a:lnTo>
                    <a:lnTo>
                      <a:pt x="190" y="21"/>
                    </a:lnTo>
                    <a:lnTo>
                      <a:pt x="198" y="21"/>
                    </a:lnTo>
                    <a:lnTo>
                      <a:pt x="210" y="30"/>
                    </a:lnTo>
                    <a:lnTo>
                      <a:pt x="195" y="47"/>
                    </a:lnTo>
                    <a:lnTo>
                      <a:pt x="186" y="52"/>
                    </a:lnTo>
                    <a:lnTo>
                      <a:pt x="173" y="40"/>
                    </a:lnTo>
                    <a:lnTo>
                      <a:pt x="163" y="37"/>
                    </a:lnTo>
                    <a:lnTo>
                      <a:pt x="113" y="0"/>
                    </a:lnTo>
                    <a:lnTo>
                      <a:pt x="128" y="25"/>
                    </a:lnTo>
                    <a:lnTo>
                      <a:pt x="130" y="33"/>
                    </a:lnTo>
                    <a:lnTo>
                      <a:pt x="118" y="47"/>
                    </a:lnTo>
                    <a:lnTo>
                      <a:pt x="110" y="61"/>
                    </a:lnTo>
                    <a:lnTo>
                      <a:pt x="106" y="80"/>
                    </a:lnTo>
                    <a:lnTo>
                      <a:pt x="97" y="88"/>
                    </a:lnTo>
                    <a:lnTo>
                      <a:pt x="88" y="123"/>
                    </a:lnTo>
                    <a:lnTo>
                      <a:pt x="75" y="127"/>
                    </a:lnTo>
                    <a:lnTo>
                      <a:pt x="66" y="142"/>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3" name="Freeform 102"/>
              <p:cNvSpPr>
                <a:spLocks/>
              </p:cNvSpPr>
              <p:nvPr/>
            </p:nvSpPr>
            <p:spPr bwMode="auto">
              <a:xfrm>
                <a:off x="2849294" y="3483312"/>
                <a:ext cx="167165" cy="193621"/>
              </a:xfrm>
              <a:custGeom>
                <a:avLst/>
                <a:gdLst/>
                <a:ahLst/>
                <a:cxnLst>
                  <a:cxn ang="0">
                    <a:pos x="97" y="0"/>
                  </a:cxn>
                  <a:cxn ang="0">
                    <a:pos x="10" y="33"/>
                  </a:cxn>
                  <a:cxn ang="0">
                    <a:pos x="28" y="52"/>
                  </a:cxn>
                  <a:cxn ang="0">
                    <a:pos x="28" y="102"/>
                  </a:cxn>
                  <a:cxn ang="0">
                    <a:pos x="13" y="117"/>
                  </a:cxn>
                  <a:cxn ang="0">
                    <a:pos x="0" y="140"/>
                  </a:cxn>
                  <a:cxn ang="0">
                    <a:pos x="12" y="164"/>
                  </a:cxn>
                  <a:cxn ang="0">
                    <a:pos x="17" y="185"/>
                  </a:cxn>
                  <a:cxn ang="0">
                    <a:pos x="35" y="209"/>
                  </a:cxn>
                  <a:cxn ang="0">
                    <a:pos x="54" y="199"/>
                  </a:cxn>
                  <a:cxn ang="0">
                    <a:pos x="61" y="174"/>
                  </a:cxn>
                  <a:cxn ang="0">
                    <a:pos x="68" y="154"/>
                  </a:cxn>
                  <a:cxn ang="0">
                    <a:pos x="61" y="137"/>
                  </a:cxn>
                  <a:cxn ang="0">
                    <a:pos x="48" y="120"/>
                  </a:cxn>
                  <a:cxn ang="0">
                    <a:pos x="74" y="60"/>
                  </a:cxn>
                  <a:cxn ang="0">
                    <a:pos x="96" y="45"/>
                  </a:cxn>
                  <a:cxn ang="0">
                    <a:pos x="130" y="28"/>
                  </a:cxn>
                  <a:cxn ang="0">
                    <a:pos x="130" y="41"/>
                  </a:cxn>
                  <a:cxn ang="0">
                    <a:pos x="116" y="70"/>
                  </a:cxn>
                  <a:cxn ang="0">
                    <a:pos x="101" y="82"/>
                  </a:cxn>
                  <a:cxn ang="0">
                    <a:pos x="102" y="112"/>
                  </a:cxn>
                  <a:cxn ang="0">
                    <a:pos x="102" y="123"/>
                  </a:cxn>
                  <a:cxn ang="0">
                    <a:pos x="151" y="174"/>
                  </a:cxn>
                  <a:cxn ang="0">
                    <a:pos x="151" y="154"/>
                  </a:cxn>
                  <a:cxn ang="0">
                    <a:pos x="121" y="130"/>
                  </a:cxn>
                  <a:cxn ang="0">
                    <a:pos x="130" y="123"/>
                  </a:cxn>
                  <a:cxn ang="0">
                    <a:pos x="151" y="134"/>
                  </a:cxn>
                  <a:cxn ang="0">
                    <a:pos x="166" y="140"/>
                  </a:cxn>
                  <a:cxn ang="0">
                    <a:pos x="185" y="123"/>
                  </a:cxn>
                  <a:cxn ang="0">
                    <a:pos x="166" y="90"/>
                  </a:cxn>
                  <a:cxn ang="0">
                    <a:pos x="178" y="60"/>
                  </a:cxn>
                  <a:cxn ang="0">
                    <a:pos x="193" y="41"/>
                  </a:cxn>
                  <a:cxn ang="0">
                    <a:pos x="181" y="25"/>
                  </a:cxn>
                  <a:cxn ang="0">
                    <a:pos x="186" y="3"/>
                  </a:cxn>
                </a:cxnLst>
                <a:rect l="0" t="0" r="r" b="b"/>
                <a:pathLst>
                  <a:path w="194" h="215">
                    <a:moveTo>
                      <a:pt x="186" y="3"/>
                    </a:moveTo>
                    <a:lnTo>
                      <a:pt x="97" y="0"/>
                    </a:lnTo>
                    <a:lnTo>
                      <a:pt x="12" y="0"/>
                    </a:lnTo>
                    <a:lnTo>
                      <a:pt x="10" y="33"/>
                    </a:lnTo>
                    <a:lnTo>
                      <a:pt x="10" y="41"/>
                    </a:lnTo>
                    <a:lnTo>
                      <a:pt x="28" y="52"/>
                    </a:lnTo>
                    <a:lnTo>
                      <a:pt x="25" y="78"/>
                    </a:lnTo>
                    <a:lnTo>
                      <a:pt x="28" y="102"/>
                    </a:lnTo>
                    <a:lnTo>
                      <a:pt x="25" y="107"/>
                    </a:lnTo>
                    <a:lnTo>
                      <a:pt x="13" y="117"/>
                    </a:lnTo>
                    <a:lnTo>
                      <a:pt x="8" y="127"/>
                    </a:lnTo>
                    <a:lnTo>
                      <a:pt x="0" y="140"/>
                    </a:lnTo>
                    <a:lnTo>
                      <a:pt x="1" y="154"/>
                    </a:lnTo>
                    <a:lnTo>
                      <a:pt x="12" y="164"/>
                    </a:lnTo>
                    <a:lnTo>
                      <a:pt x="17" y="174"/>
                    </a:lnTo>
                    <a:lnTo>
                      <a:pt x="17" y="185"/>
                    </a:lnTo>
                    <a:lnTo>
                      <a:pt x="27" y="191"/>
                    </a:lnTo>
                    <a:lnTo>
                      <a:pt x="35" y="209"/>
                    </a:lnTo>
                    <a:lnTo>
                      <a:pt x="45" y="214"/>
                    </a:lnTo>
                    <a:lnTo>
                      <a:pt x="54" y="199"/>
                    </a:lnTo>
                    <a:lnTo>
                      <a:pt x="54" y="182"/>
                    </a:lnTo>
                    <a:lnTo>
                      <a:pt x="61" y="174"/>
                    </a:lnTo>
                    <a:lnTo>
                      <a:pt x="70" y="167"/>
                    </a:lnTo>
                    <a:lnTo>
                      <a:pt x="68" y="154"/>
                    </a:lnTo>
                    <a:lnTo>
                      <a:pt x="70" y="147"/>
                    </a:lnTo>
                    <a:lnTo>
                      <a:pt x="61" y="137"/>
                    </a:lnTo>
                    <a:lnTo>
                      <a:pt x="54" y="130"/>
                    </a:lnTo>
                    <a:lnTo>
                      <a:pt x="48" y="120"/>
                    </a:lnTo>
                    <a:lnTo>
                      <a:pt x="59" y="92"/>
                    </a:lnTo>
                    <a:lnTo>
                      <a:pt x="74" y="60"/>
                    </a:lnTo>
                    <a:lnTo>
                      <a:pt x="89" y="54"/>
                    </a:lnTo>
                    <a:lnTo>
                      <a:pt x="96" y="45"/>
                    </a:lnTo>
                    <a:lnTo>
                      <a:pt x="106" y="37"/>
                    </a:lnTo>
                    <a:lnTo>
                      <a:pt x="130" y="28"/>
                    </a:lnTo>
                    <a:lnTo>
                      <a:pt x="137" y="37"/>
                    </a:lnTo>
                    <a:lnTo>
                      <a:pt x="130" y="41"/>
                    </a:lnTo>
                    <a:lnTo>
                      <a:pt x="106" y="67"/>
                    </a:lnTo>
                    <a:lnTo>
                      <a:pt x="116" y="70"/>
                    </a:lnTo>
                    <a:lnTo>
                      <a:pt x="116" y="78"/>
                    </a:lnTo>
                    <a:lnTo>
                      <a:pt x="101" y="82"/>
                    </a:lnTo>
                    <a:lnTo>
                      <a:pt x="97" y="100"/>
                    </a:lnTo>
                    <a:lnTo>
                      <a:pt x="102" y="112"/>
                    </a:lnTo>
                    <a:lnTo>
                      <a:pt x="116" y="120"/>
                    </a:lnTo>
                    <a:lnTo>
                      <a:pt x="102" y="123"/>
                    </a:lnTo>
                    <a:lnTo>
                      <a:pt x="126" y="147"/>
                    </a:lnTo>
                    <a:lnTo>
                      <a:pt x="151" y="174"/>
                    </a:lnTo>
                    <a:lnTo>
                      <a:pt x="158" y="157"/>
                    </a:lnTo>
                    <a:lnTo>
                      <a:pt x="151" y="154"/>
                    </a:lnTo>
                    <a:lnTo>
                      <a:pt x="132" y="130"/>
                    </a:lnTo>
                    <a:lnTo>
                      <a:pt x="121" y="130"/>
                    </a:lnTo>
                    <a:lnTo>
                      <a:pt x="121" y="123"/>
                    </a:lnTo>
                    <a:lnTo>
                      <a:pt x="130" y="123"/>
                    </a:lnTo>
                    <a:lnTo>
                      <a:pt x="139" y="127"/>
                    </a:lnTo>
                    <a:lnTo>
                      <a:pt x="151" y="134"/>
                    </a:lnTo>
                    <a:lnTo>
                      <a:pt x="158" y="144"/>
                    </a:lnTo>
                    <a:lnTo>
                      <a:pt x="166" y="140"/>
                    </a:lnTo>
                    <a:lnTo>
                      <a:pt x="174" y="127"/>
                    </a:lnTo>
                    <a:lnTo>
                      <a:pt x="185" y="123"/>
                    </a:lnTo>
                    <a:lnTo>
                      <a:pt x="185" y="110"/>
                    </a:lnTo>
                    <a:lnTo>
                      <a:pt x="166" y="90"/>
                    </a:lnTo>
                    <a:lnTo>
                      <a:pt x="170" y="74"/>
                    </a:lnTo>
                    <a:lnTo>
                      <a:pt x="178" y="60"/>
                    </a:lnTo>
                    <a:lnTo>
                      <a:pt x="185" y="50"/>
                    </a:lnTo>
                    <a:lnTo>
                      <a:pt x="193" y="41"/>
                    </a:lnTo>
                    <a:lnTo>
                      <a:pt x="188" y="32"/>
                    </a:lnTo>
                    <a:lnTo>
                      <a:pt x="181" y="25"/>
                    </a:lnTo>
                    <a:lnTo>
                      <a:pt x="186" y="15"/>
                    </a:lnTo>
                    <a:lnTo>
                      <a:pt x="186" y="3"/>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4" name="Freeform 103"/>
              <p:cNvSpPr>
                <a:spLocks/>
              </p:cNvSpPr>
              <p:nvPr/>
            </p:nvSpPr>
            <p:spPr bwMode="auto">
              <a:xfrm>
                <a:off x="2905304" y="3640009"/>
                <a:ext cx="45669" cy="35122"/>
              </a:xfrm>
              <a:custGeom>
                <a:avLst/>
                <a:gdLst/>
                <a:ahLst/>
                <a:cxnLst>
                  <a:cxn ang="0">
                    <a:pos x="31" y="7"/>
                  </a:cxn>
                  <a:cxn ang="0">
                    <a:pos x="34" y="16"/>
                  </a:cxn>
                  <a:cxn ang="0">
                    <a:pos x="43" y="16"/>
                  </a:cxn>
                  <a:cxn ang="0">
                    <a:pos x="52" y="26"/>
                  </a:cxn>
                  <a:cxn ang="0">
                    <a:pos x="26" y="38"/>
                  </a:cxn>
                  <a:cxn ang="0">
                    <a:pos x="10" y="31"/>
                  </a:cxn>
                  <a:cxn ang="0">
                    <a:pos x="0" y="26"/>
                  </a:cxn>
                  <a:cxn ang="0">
                    <a:pos x="5" y="19"/>
                  </a:cxn>
                  <a:cxn ang="0">
                    <a:pos x="14" y="9"/>
                  </a:cxn>
                  <a:cxn ang="0">
                    <a:pos x="16" y="0"/>
                  </a:cxn>
                  <a:cxn ang="0">
                    <a:pos x="27" y="0"/>
                  </a:cxn>
                  <a:cxn ang="0">
                    <a:pos x="31" y="7"/>
                  </a:cxn>
                </a:cxnLst>
                <a:rect l="0" t="0" r="r" b="b"/>
                <a:pathLst>
                  <a:path w="53" h="39">
                    <a:moveTo>
                      <a:pt x="31" y="7"/>
                    </a:moveTo>
                    <a:lnTo>
                      <a:pt x="34" y="16"/>
                    </a:lnTo>
                    <a:lnTo>
                      <a:pt x="43" y="16"/>
                    </a:lnTo>
                    <a:lnTo>
                      <a:pt x="52" y="26"/>
                    </a:lnTo>
                    <a:lnTo>
                      <a:pt x="26" y="38"/>
                    </a:lnTo>
                    <a:lnTo>
                      <a:pt x="10" y="31"/>
                    </a:lnTo>
                    <a:lnTo>
                      <a:pt x="0" y="26"/>
                    </a:lnTo>
                    <a:lnTo>
                      <a:pt x="5" y="19"/>
                    </a:lnTo>
                    <a:lnTo>
                      <a:pt x="14" y="9"/>
                    </a:lnTo>
                    <a:lnTo>
                      <a:pt x="16" y="0"/>
                    </a:lnTo>
                    <a:lnTo>
                      <a:pt x="27" y="0"/>
                    </a:lnTo>
                    <a:lnTo>
                      <a:pt x="31" y="7"/>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5" name="Freeform 104"/>
              <p:cNvSpPr>
                <a:spLocks/>
              </p:cNvSpPr>
              <p:nvPr/>
            </p:nvSpPr>
            <p:spPr bwMode="auto">
              <a:xfrm>
                <a:off x="2757096" y="2523311"/>
                <a:ext cx="68935" cy="37823"/>
              </a:xfrm>
              <a:custGeom>
                <a:avLst/>
                <a:gdLst/>
                <a:ahLst/>
                <a:cxnLst>
                  <a:cxn ang="0">
                    <a:pos x="64" y="26"/>
                  </a:cxn>
                  <a:cxn ang="0">
                    <a:pos x="54" y="29"/>
                  </a:cxn>
                  <a:cxn ang="0">
                    <a:pos x="49" y="41"/>
                  </a:cxn>
                  <a:cxn ang="0">
                    <a:pos x="32" y="36"/>
                  </a:cxn>
                  <a:cxn ang="0">
                    <a:pos x="27" y="34"/>
                  </a:cxn>
                  <a:cxn ang="0">
                    <a:pos x="20" y="26"/>
                  </a:cxn>
                  <a:cxn ang="0">
                    <a:pos x="28" y="29"/>
                  </a:cxn>
                  <a:cxn ang="0">
                    <a:pos x="10" y="10"/>
                  </a:cxn>
                  <a:cxn ang="0">
                    <a:pos x="0" y="13"/>
                  </a:cxn>
                  <a:cxn ang="0">
                    <a:pos x="1" y="6"/>
                  </a:cxn>
                  <a:cxn ang="0">
                    <a:pos x="10" y="6"/>
                  </a:cxn>
                  <a:cxn ang="0">
                    <a:pos x="21" y="0"/>
                  </a:cxn>
                  <a:cxn ang="0">
                    <a:pos x="30" y="0"/>
                  </a:cxn>
                  <a:cxn ang="0">
                    <a:pos x="54" y="6"/>
                  </a:cxn>
                  <a:cxn ang="0">
                    <a:pos x="60" y="13"/>
                  </a:cxn>
                  <a:cxn ang="0">
                    <a:pos x="62" y="6"/>
                  </a:cxn>
                  <a:cxn ang="0">
                    <a:pos x="71" y="6"/>
                  </a:cxn>
                  <a:cxn ang="0">
                    <a:pos x="79" y="11"/>
                  </a:cxn>
                  <a:cxn ang="0">
                    <a:pos x="72" y="18"/>
                  </a:cxn>
                  <a:cxn ang="0">
                    <a:pos x="64" y="26"/>
                  </a:cxn>
                </a:cxnLst>
                <a:rect l="0" t="0" r="r" b="b"/>
                <a:pathLst>
                  <a:path w="80" h="42">
                    <a:moveTo>
                      <a:pt x="64" y="26"/>
                    </a:moveTo>
                    <a:lnTo>
                      <a:pt x="54" y="29"/>
                    </a:lnTo>
                    <a:lnTo>
                      <a:pt x="49" y="41"/>
                    </a:lnTo>
                    <a:lnTo>
                      <a:pt x="32" y="36"/>
                    </a:lnTo>
                    <a:lnTo>
                      <a:pt x="27" y="34"/>
                    </a:lnTo>
                    <a:lnTo>
                      <a:pt x="20" y="26"/>
                    </a:lnTo>
                    <a:lnTo>
                      <a:pt x="28" y="29"/>
                    </a:lnTo>
                    <a:lnTo>
                      <a:pt x="10" y="10"/>
                    </a:lnTo>
                    <a:lnTo>
                      <a:pt x="0" y="13"/>
                    </a:lnTo>
                    <a:lnTo>
                      <a:pt x="1" y="6"/>
                    </a:lnTo>
                    <a:lnTo>
                      <a:pt x="10" y="6"/>
                    </a:lnTo>
                    <a:lnTo>
                      <a:pt x="21" y="0"/>
                    </a:lnTo>
                    <a:lnTo>
                      <a:pt x="30" y="0"/>
                    </a:lnTo>
                    <a:lnTo>
                      <a:pt x="54" y="6"/>
                    </a:lnTo>
                    <a:lnTo>
                      <a:pt x="60" y="13"/>
                    </a:lnTo>
                    <a:lnTo>
                      <a:pt x="62" y="6"/>
                    </a:lnTo>
                    <a:lnTo>
                      <a:pt x="71" y="6"/>
                    </a:lnTo>
                    <a:lnTo>
                      <a:pt x="79" y="11"/>
                    </a:lnTo>
                    <a:lnTo>
                      <a:pt x="72" y="18"/>
                    </a:lnTo>
                    <a:lnTo>
                      <a:pt x="64" y="26"/>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6" name="Freeform 105"/>
              <p:cNvSpPr>
                <a:spLocks/>
              </p:cNvSpPr>
              <p:nvPr/>
            </p:nvSpPr>
            <p:spPr bwMode="auto">
              <a:xfrm>
                <a:off x="2660587" y="2500797"/>
                <a:ext cx="132698" cy="143190"/>
              </a:xfrm>
              <a:custGeom>
                <a:avLst/>
                <a:gdLst/>
                <a:ahLst/>
                <a:cxnLst>
                  <a:cxn ang="0">
                    <a:pos x="118" y="153"/>
                  </a:cxn>
                  <a:cxn ang="0">
                    <a:pos x="103" y="148"/>
                  </a:cxn>
                  <a:cxn ang="0">
                    <a:pos x="95" y="150"/>
                  </a:cxn>
                  <a:cxn ang="0">
                    <a:pos x="75" y="133"/>
                  </a:cxn>
                  <a:cxn ang="0">
                    <a:pos x="75" y="124"/>
                  </a:cxn>
                  <a:cxn ang="0">
                    <a:pos x="69" y="133"/>
                  </a:cxn>
                  <a:cxn ang="0">
                    <a:pos x="30" y="113"/>
                  </a:cxn>
                  <a:cxn ang="0">
                    <a:pos x="8" y="81"/>
                  </a:cxn>
                  <a:cxn ang="0">
                    <a:pos x="8" y="70"/>
                  </a:cxn>
                  <a:cxn ang="0">
                    <a:pos x="0" y="58"/>
                  </a:cxn>
                  <a:cxn ang="0">
                    <a:pos x="0" y="37"/>
                  </a:cxn>
                  <a:cxn ang="0">
                    <a:pos x="1" y="28"/>
                  </a:cxn>
                  <a:cxn ang="0">
                    <a:pos x="8" y="13"/>
                  </a:cxn>
                  <a:cxn ang="0">
                    <a:pos x="15" y="10"/>
                  </a:cxn>
                  <a:cxn ang="0">
                    <a:pos x="20" y="0"/>
                  </a:cxn>
                  <a:cxn ang="0">
                    <a:pos x="44" y="3"/>
                  </a:cxn>
                  <a:cxn ang="0">
                    <a:pos x="53" y="8"/>
                  </a:cxn>
                  <a:cxn ang="0">
                    <a:pos x="53" y="18"/>
                  </a:cxn>
                  <a:cxn ang="0">
                    <a:pos x="68" y="32"/>
                  </a:cxn>
                  <a:cxn ang="0">
                    <a:pos x="89" y="52"/>
                  </a:cxn>
                  <a:cxn ang="0">
                    <a:pos x="107" y="58"/>
                  </a:cxn>
                  <a:cxn ang="0">
                    <a:pos x="118" y="63"/>
                  </a:cxn>
                  <a:cxn ang="0">
                    <a:pos x="107" y="75"/>
                  </a:cxn>
                  <a:cxn ang="0">
                    <a:pos x="120" y="86"/>
                  </a:cxn>
                  <a:cxn ang="0">
                    <a:pos x="133" y="81"/>
                  </a:cxn>
                  <a:cxn ang="0">
                    <a:pos x="139" y="88"/>
                  </a:cxn>
                  <a:cxn ang="0">
                    <a:pos x="130" y="99"/>
                  </a:cxn>
                  <a:cxn ang="0">
                    <a:pos x="114" y="95"/>
                  </a:cxn>
                  <a:cxn ang="0">
                    <a:pos x="105" y="101"/>
                  </a:cxn>
                  <a:cxn ang="0">
                    <a:pos x="107" y="121"/>
                  </a:cxn>
                  <a:cxn ang="0">
                    <a:pos x="114" y="130"/>
                  </a:cxn>
                  <a:cxn ang="0">
                    <a:pos x="118" y="139"/>
                  </a:cxn>
                  <a:cxn ang="0">
                    <a:pos x="126" y="144"/>
                  </a:cxn>
                  <a:cxn ang="0">
                    <a:pos x="141" y="148"/>
                  </a:cxn>
                  <a:cxn ang="0">
                    <a:pos x="146" y="139"/>
                  </a:cxn>
                  <a:cxn ang="0">
                    <a:pos x="153" y="144"/>
                  </a:cxn>
                  <a:cxn ang="0">
                    <a:pos x="150" y="158"/>
                  </a:cxn>
                  <a:cxn ang="0">
                    <a:pos x="134" y="153"/>
                  </a:cxn>
                  <a:cxn ang="0">
                    <a:pos x="118" y="153"/>
                  </a:cxn>
                </a:cxnLst>
                <a:rect l="0" t="0" r="r" b="b"/>
                <a:pathLst>
                  <a:path w="154" h="159">
                    <a:moveTo>
                      <a:pt x="118" y="153"/>
                    </a:moveTo>
                    <a:lnTo>
                      <a:pt x="103" y="148"/>
                    </a:lnTo>
                    <a:lnTo>
                      <a:pt x="95" y="150"/>
                    </a:lnTo>
                    <a:lnTo>
                      <a:pt x="75" y="133"/>
                    </a:lnTo>
                    <a:lnTo>
                      <a:pt x="75" y="124"/>
                    </a:lnTo>
                    <a:lnTo>
                      <a:pt x="69" y="133"/>
                    </a:lnTo>
                    <a:lnTo>
                      <a:pt x="30" y="113"/>
                    </a:lnTo>
                    <a:lnTo>
                      <a:pt x="8" y="81"/>
                    </a:lnTo>
                    <a:lnTo>
                      <a:pt x="8" y="70"/>
                    </a:lnTo>
                    <a:lnTo>
                      <a:pt x="0" y="58"/>
                    </a:lnTo>
                    <a:lnTo>
                      <a:pt x="0" y="37"/>
                    </a:lnTo>
                    <a:lnTo>
                      <a:pt x="1" y="28"/>
                    </a:lnTo>
                    <a:lnTo>
                      <a:pt x="8" y="13"/>
                    </a:lnTo>
                    <a:lnTo>
                      <a:pt x="15" y="10"/>
                    </a:lnTo>
                    <a:lnTo>
                      <a:pt x="20" y="0"/>
                    </a:lnTo>
                    <a:lnTo>
                      <a:pt x="44" y="3"/>
                    </a:lnTo>
                    <a:lnTo>
                      <a:pt x="53" y="8"/>
                    </a:lnTo>
                    <a:lnTo>
                      <a:pt x="53" y="18"/>
                    </a:lnTo>
                    <a:lnTo>
                      <a:pt x="68" y="32"/>
                    </a:lnTo>
                    <a:lnTo>
                      <a:pt x="89" y="52"/>
                    </a:lnTo>
                    <a:lnTo>
                      <a:pt x="107" y="58"/>
                    </a:lnTo>
                    <a:lnTo>
                      <a:pt x="118" y="63"/>
                    </a:lnTo>
                    <a:lnTo>
                      <a:pt x="107" y="75"/>
                    </a:lnTo>
                    <a:lnTo>
                      <a:pt x="120" y="86"/>
                    </a:lnTo>
                    <a:lnTo>
                      <a:pt x="133" y="81"/>
                    </a:lnTo>
                    <a:lnTo>
                      <a:pt x="139" y="88"/>
                    </a:lnTo>
                    <a:lnTo>
                      <a:pt x="130" y="99"/>
                    </a:lnTo>
                    <a:lnTo>
                      <a:pt x="114" y="95"/>
                    </a:lnTo>
                    <a:lnTo>
                      <a:pt x="105" y="101"/>
                    </a:lnTo>
                    <a:lnTo>
                      <a:pt x="107" y="121"/>
                    </a:lnTo>
                    <a:lnTo>
                      <a:pt x="114" y="130"/>
                    </a:lnTo>
                    <a:lnTo>
                      <a:pt x="118" y="139"/>
                    </a:lnTo>
                    <a:lnTo>
                      <a:pt x="126" y="144"/>
                    </a:lnTo>
                    <a:lnTo>
                      <a:pt x="141" y="148"/>
                    </a:lnTo>
                    <a:lnTo>
                      <a:pt x="146" y="139"/>
                    </a:lnTo>
                    <a:lnTo>
                      <a:pt x="153" y="144"/>
                    </a:lnTo>
                    <a:lnTo>
                      <a:pt x="150" y="158"/>
                    </a:lnTo>
                    <a:lnTo>
                      <a:pt x="134" y="153"/>
                    </a:lnTo>
                    <a:lnTo>
                      <a:pt x="118" y="153"/>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7" name="Freeform 106"/>
              <p:cNvSpPr>
                <a:spLocks/>
              </p:cNvSpPr>
              <p:nvPr/>
            </p:nvSpPr>
            <p:spPr bwMode="auto">
              <a:xfrm>
                <a:off x="2801902" y="2541322"/>
                <a:ext cx="87029" cy="122476"/>
              </a:xfrm>
              <a:custGeom>
                <a:avLst/>
                <a:gdLst/>
                <a:ahLst/>
                <a:cxnLst>
                  <a:cxn ang="0">
                    <a:pos x="75" y="108"/>
                  </a:cxn>
                  <a:cxn ang="0">
                    <a:pos x="83" y="98"/>
                  </a:cxn>
                  <a:cxn ang="0">
                    <a:pos x="80" y="85"/>
                  </a:cxn>
                  <a:cxn ang="0">
                    <a:pos x="88" y="85"/>
                  </a:cxn>
                  <a:cxn ang="0">
                    <a:pos x="88" y="98"/>
                  </a:cxn>
                  <a:cxn ang="0">
                    <a:pos x="100" y="105"/>
                  </a:cxn>
                  <a:cxn ang="0">
                    <a:pos x="97" y="121"/>
                  </a:cxn>
                  <a:cxn ang="0">
                    <a:pos x="92" y="130"/>
                  </a:cxn>
                  <a:cxn ang="0">
                    <a:pos x="83" y="125"/>
                  </a:cxn>
                  <a:cxn ang="0">
                    <a:pos x="75" y="130"/>
                  </a:cxn>
                  <a:cxn ang="0">
                    <a:pos x="66" y="130"/>
                  </a:cxn>
                  <a:cxn ang="0">
                    <a:pos x="55" y="135"/>
                  </a:cxn>
                  <a:cxn ang="0">
                    <a:pos x="40" y="135"/>
                  </a:cxn>
                  <a:cxn ang="0">
                    <a:pos x="50" y="125"/>
                  </a:cxn>
                  <a:cxn ang="0">
                    <a:pos x="43" y="121"/>
                  </a:cxn>
                  <a:cxn ang="0">
                    <a:pos x="53" y="116"/>
                  </a:cxn>
                  <a:cxn ang="0">
                    <a:pos x="46" y="110"/>
                  </a:cxn>
                  <a:cxn ang="0">
                    <a:pos x="33" y="110"/>
                  </a:cxn>
                  <a:cxn ang="0">
                    <a:pos x="21" y="108"/>
                  </a:cxn>
                  <a:cxn ang="0">
                    <a:pos x="17" y="100"/>
                  </a:cxn>
                  <a:cxn ang="0">
                    <a:pos x="6" y="100"/>
                  </a:cxn>
                  <a:cxn ang="0">
                    <a:pos x="0" y="80"/>
                  </a:cxn>
                  <a:cxn ang="0">
                    <a:pos x="10" y="46"/>
                  </a:cxn>
                  <a:cxn ang="0">
                    <a:pos x="17" y="41"/>
                  </a:cxn>
                  <a:cxn ang="0">
                    <a:pos x="15" y="21"/>
                  </a:cxn>
                  <a:cxn ang="0">
                    <a:pos x="23" y="17"/>
                  </a:cxn>
                  <a:cxn ang="0">
                    <a:pos x="33" y="12"/>
                  </a:cxn>
                  <a:cxn ang="0">
                    <a:pos x="33" y="1"/>
                  </a:cxn>
                  <a:cxn ang="0">
                    <a:pos x="43" y="0"/>
                  </a:cxn>
                  <a:cxn ang="0">
                    <a:pos x="41" y="6"/>
                  </a:cxn>
                  <a:cxn ang="0">
                    <a:pos x="43" y="15"/>
                  </a:cxn>
                  <a:cxn ang="0">
                    <a:pos x="48" y="3"/>
                  </a:cxn>
                  <a:cxn ang="0">
                    <a:pos x="53" y="12"/>
                  </a:cxn>
                  <a:cxn ang="0">
                    <a:pos x="46" y="25"/>
                  </a:cxn>
                  <a:cxn ang="0">
                    <a:pos x="60" y="26"/>
                  </a:cxn>
                  <a:cxn ang="0">
                    <a:pos x="53" y="32"/>
                  </a:cxn>
                  <a:cxn ang="0">
                    <a:pos x="55" y="50"/>
                  </a:cxn>
                  <a:cxn ang="0">
                    <a:pos x="50" y="55"/>
                  </a:cxn>
                  <a:cxn ang="0">
                    <a:pos x="55" y="70"/>
                  </a:cxn>
                  <a:cxn ang="0">
                    <a:pos x="61" y="75"/>
                  </a:cxn>
                  <a:cxn ang="0">
                    <a:pos x="65" y="85"/>
                  </a:cxn>
                  <a:cxn ang="0">
                    <a:pos x="60" y="93"/>
                  </a:cxn>
                  <a:cxn ang="0">
                    <a:pos x="70" y="100"/>
                  </a:cxn>
                  <a:cxn ang="0">
                    <a:pos x="66" y="108"/>
                  </a:cxn>
                  <a:cxn ang="0">
                    <a:pos x="75" y="108"/>
                  </a:cxn>
                </a:cxnLst>
                <a:rect l="0" t="0" r="r" b="b"/>
                <a:pathLst>
                  <a:path w="101" h="136">
                    <a:moveTo>
                      <a:pt x="75" y="108"/>
                    </a:moveTo>
                    <a:lnTo>
                      <a:pt x="83" y="98"/>
                    </a:lnTo>
                    <a:lnTo>
                      <a:pt x="80" y="85"/>
                    </a:lnTo>
                    <a:lnTo>
                      <a:pt x="88" y="85"/>
                    </a:lnTo>
                    <a:lnTo>
                      <a:pt x="88" y="98"/>
                    </a:lnTo>
                    <a:lnTo>
                      <a:pt x="100" y="105"/>
                    </a:lnTo>
                    <a:lnTo>
                      <a:pt x="97" y="121"/>
                    </a:lnTo>
                    <a:lnTo>
                      <a:pt x="92" y="130"/>
                    </a:lnTo>
                    <a:lnTo>
                      <a:pt x="83" y="125"/>
                    </a:lnTo>
                    <a:lnTo>
                      <a:pt x="75" y="130"/>
                    </a:lnTo>
                    <a:lnTo>
                      <a:pt x="66" y="130"/>
                    </a:lnTo>
                    <a:lnTo>
                      <a:pt x="55" y="135"/>
                    </a:lnTo>
                    <a:lnTo>
                      <a:pt x="40" y="135"/>
                    </a:lnTo>
                    <a:lnTo>
                      <a:pt x="50" y="125"/>
                    </a:lnTo>
                    <a:lnTo>
                      <a:pt x="43" y="121"/>
                    </a:lnTo>
                    <a:lnTo>
                      <a:pt x="53" y="116"/>
                    </a:lnTo>
                    <a:lnTo>
                      <a:pt x="46" y="110"/>
                    </a:lnTo>
                    <a:lnTo>
                      <a:pt x="33" y="110"/>
                    </a:lnTo>
                    <a:lnTo>
                      <a:pt x="21" y="108"/>
                    </a:lnTo>
                    <a:lnTo>
                      <a:pt x="17" y="100"/>
                    </a:lnTo>
                    <a:lnTo>
                      <a:pt x="6" y="100"/>
                    </a:lnTo>
                    <a:lnTo>
                      <a:pt x="0" y="80"/>
                    </a:lnTo>
                    <a:lnTo>
                      <a:pt x="10" y="46"/>
                    </a:lnTo>
                    <a:lnTo>
                      <a:pt x="17" y="41"/>
                    </a:lnTo>
                    <a:lnTo>
                      <a:pt x="15" y="21"/>
                    </a:lnTo>
                    <a:lnTo>
                      <a:pt x="23" y="17"/>
                    </a:lnTo>
                    <a:lnTo>
                      <a:pt x="33" y="12"/>
                    </a:lnTo>
                    <a:lnTo>
                      <a:pt x="33" y="1"/>
                    </a:lnTo>
                    <a:lnTo>
                      <a:pt x="43" y="0"/>
                    </a:lnTo>
                    <a:lnTo>
                      <a:pt x="41" y="6"/>
                    </a:lnTo>
                    <a:lnTo>
                      <a:pt x="43" y="15"/>
                    </a:lnTo>
                    <a:lnTo>
                      <a:pt x="48" y="3"/>
                    </a:lnTo>
                    <a:lnTo>
                      <a:pt x="53" y="12"/>
                    </a:lnTo>
                    <a:lnTo>
                      <a:pt x="46" y="25"/>
                    </a:lnTo>
                    <a:lnTo>
                      <a:pt x="60" y="26"/>
                    </a:lnTo>
                    <a:lnTo>
                      <a:pt x="53" y="32"/>
                    </a:lnTo>
                    <a:lnTo>
                      <a:pt x="55" y="50"/>
                    </a:lnTo>
                    <a:lnTo>
                      <a:pt x="50" y="55"/>
                    </a:lnTo>
                    <a:lnTo>
                      <a:pt x="55" y="70"/>
                    </a:lnTo>
                    <a:lnTo>
                      <a:pt x="61" y="75"/>
                    </a:lnTo>
                    <a:lnTo>
                      <a:pt x="65" y="85"/>
                    </a:lnTo>
                    <a:lnTo>
                      <a:pt x="60" y="93"/>
                    </a:lnTo>
                    <a:lnTo>
                      <a:pt x="70" y="100"/>
                    </a:lnTo>
                    <a:lnTo>
                      <a:pt x="66" y="108"/>
                    </a:lnTo>
                    <a:lnTo>
                      <a:pt x="75" y="108"/>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8" name="Freeform 107"/>
              <p:cNvSpPr>
                <a:spLocks/>
              </p:cNvSpPr>
              <p:nvPr/>
            </p:nvSpPr>
            <p:spPr bwMode="auto">
              <a:xfrm>
                <a:off x="2863943" y="2515206"/>
                <a:ext cx="37052" cy="45928"/>
              </a:xfrm>
              <a:custGeom>
                <a:avLst/>
                <a:gdLst/>
                <a:ahLst/>
                <a:cxnLst>
                  <a:cxn ang="0">
                    <a:pos x="42" y="27"/>
                  </a:cxn>
                  <a:cxn ang="0">
                    <a:pos x="42" y="20"/>
                  </a:cxn>
                  <a:cxn ang="0">
                    <a:pos x="34" y="18"/>
                  </a:cxn>
                  <a:cxn ang="0">
                    <a:pos x="32" y="8"/>
                  </a:cxn>
                  <a:cxn ang="0">
                    <a:pos x="13" y="0"/>
                  </a:cxn>
                  <a:cxn ang="0">
                    <a:pos x="1" y="6"/>
                  </a:cxn>
                  <a:cxn ang="0">
                    <a:pos x="0" y="20"/>
                  </a:cxn>
                  <a:cxn ang="0">
                    <a:pos x="5" y="28"/>
                  </a:cxn>
                  <a:cxn ang="0">
                    <a:pos x="6" y="38"/>
                  </a:cxn>
                  <a:cxn ang="0">
                    <a:pos x="13" y="50"/>
                  </a:cxn>
                  <a:cxn ang="0">
                    <a:pos x="21" y="43"/>
                  </a:cxn>
                  <a:cxn ang="0">
                    <a:pos x="32" y="42"/>
                  </a:cxn>
                  <a:cxn ang="0">
                    <a:pos x="42" y="27"/>
                  </a:cxn>
                </a:cxnLst>
                <a:rect l="0" t="0" r="r" b="b"/>
                <a:pathLst>
                  <a:path w="43" h="51">
                    <a:moveTo>
                      <a:pt x="42" y="27"/>
                    </a:moveTo>
                    <a:lnTo>
                      <a:pt x="42" y="20"/>
                    </a:lnTo>
                    <a:lnTo>
                      <a:pt x="34" y="18"/>
                    </a:lnTo>
                    <a:lnTo>
                      <a:pt x="32" y="8"/>
                    </a:lnTo>
                    <a:lnTo>
                      <a:pt x="13" y="0"/>
                    </a:lnTo>
                    <a:lnTo>
                      <a:pt x="1" y="6"/>
                    </a:lnTo>
                    <a:lnTo>
                      <a:pt x="0" y="20"/>
                    </a:lnTo>
                    <a:lnTo>
                      <a:pt x="5" y="28"/>
                    </a:lnTo>
                    <a:lnTo>
                      <a:pt x="6" y="38"/>
                    </a:lnTo>
                    <a:lnTo>
                      <a:pt x="13" y="50"/>
                    </a:lnTo>
                    <a:lnTo>
                      <a:pt x="21" y="43"/>
                    </a:lnTo>
                    <a:lnTo>
                      <a:pt x="32" y="42"/>
                    </a:lnTo>
                    <a:lnTo>
                      <a:pt x="42" y="2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09" name="Freeform 108"/>
              <p:cNvSpPr>
                <a:spLocks/>
              </p:cNvSpPr>
              <p:nvPr/>
            </p:nvSpPr>
            <p:spPr bwMode="auto">
              <a:xfrm>
                <a:off x="2750202" y="2418846"/>
                <a:ext cx="170612" cy="103565"/>
              </a:xfrm>
              <a:custGeom>
                <a:avLst/>
                <a:gdLst/>
                <a:ahLst/>
                <a:cxnLst>
                  <a:cxn ang="0">
                    <a:pos x="91" y="17"/>
                  </a:cxn>
                  <a:cxn ang="0">
                    <a:pos x="76" y="19"/>
                  </a:cxn>
                  <a:cxn ang="0">
                    <a:pos x="75" y="25"/>
                  </a:cxn>
                  <a:cxn ang="0">
                    <a:pos x="82" y="39"/>
                  </a:cxn>
                  <a:cxn ang="0">
                    <a:pos x="89" y="60"/>
                  </a:cxn>
                  <a:cxn ang="0">
                    <a:pos x="94" y="63"/>
                  </a:cxn>
                  <a:cxn ang="0">
                    <a:pos x="102" y="71"/>
                  </a:cxn>
                  <a:cxn ang="0">
                    <a:pos x="106" y="83"/>
                  </a:cxn>
                  <a:cxn ang="0">
                    <a:pos x="113" y="90"/>
                  </a:cxn>
                  <a:cxn ang="0">
                    <a:pos x="114" y="98"/>
                  </a:cxn>
                  <a:cxn ang="0">
                    <a:pos x="106" y="107"/>
                  </a:cxn>
                  <a:cxn ang="0">
                    <a:pos x="93" y="114"/>
                  </a:cxn>
                  <a:cxn ang="0">
                    <a:pos x="71" y="109"/>
                  </a:cxn>
                  <a:cxn ang="0">
                    <a:pos x="63" y="107"/>
                  </a:cxn>
                  <a:cxn ang="0">
                    <a:pos x="53" y="93"/>
                  </a:cxn>
                  <a:cxn ang="0">
                    <a:pos x="50" y="87"/>
                  </a:cxn>
                  <a:cxn ang="0">
                    <a:pos x="46" y="75"/>
                  </a:cxn>
                  <a:cxn ang="0">
                    <a:pos x="37" y="71"/>
                  </a:cxn>
                  <a:cxn ang="0">
                    <a:pos x="26" y="69"/>
                  </a:cxn>
                  <a:cxn ang="0">
                    <a:pos x="30" y="75"/>
                  </a:cxn>
                  <a:cxn ang="0">
                    <a:pos x="35" y="87"/>
                  </a:cxn>
                  <a:cxn ang="0">
                    <a:pos x="37" y="100"/>
                  </a:cxn>
                  <a:cxn ang="0">
                    <a:pos x="28" y="100"/>
                  </a:cxn>
                  <a:cxn ang="0">
                    <a:pos x="21" y="90"/>
                  </a:cxn>
                  <a:cxn ang="0">
                    <a:pos x="15" y="80"/>
                  </a:cxn>
                  <a:cxn ang="0">
                    <a:pos x="10" y="93"/>
                  </a:cxn>
                  <a:cxn ang="0">
                    <a:pos x="1" y="90"/>
                  </a:cxn>
                  <a:cxn ang="0">
                    <a:pos x="0" y="78"/>
                  </a:cxn>
                  <a:cxn ang="0">
                    <a:pos x="10" y="63"/>
                  </a:cxn>
                  <a:cxn ang="0">
                    <a:pos x="26" y="43"/>
                  </a:cxn>
                  <a:cxn ang="0">
                    <a:pos x="44" y="29"/>
                  </a:cxn>
                  <a:cxn ang="0">
                    <a:pos x="53" y="17"/>
                  </a:cxn>
                  <a:cxn ang="0">
                    <a:pos x="58" y="8"/>
                  </a:cxn>
                  <a:cxn ang="0">
                    <a:pos x="93" y="0"/>
                  </a:cxn>
                  <a:cxn ang="0">
                    <a:pos x="147" y="19"/>
                  </a:cxn>
                  <a:cxn ang="0">
                    <a:pos x="172" y="39"/>
                  </a:cxn>
                  <a:cxn ang="0">
                    <a:pos x="197" y="43"/>
                  </a:cxn>
                  <a:cxn ang="0">
                    <a:pos x="189" y="49"/>
                  </a:cxn>
                  <a:cxn ang="0">
                    <a:pos x="183" y="60"/>
                  </a:cxn>
                  <a:cxn ang="0">
                    <a:pos x="162" y="69"/>
                  </a:cxn>
                  <a:cxn ang="0">
                    <a:pos x="152" y="83"/>
                  </a:cxn>
                  <a:cxn ang="0">
                    <a:pos x="158" y="98"/>
                  </a:cxn>
                  <a:cxn ang="0">
                    <a:pos x="151" y="95"/>
                  </a:cxn>
                  <a:cxn ang="0">
                    <a:pos x="145" y="100"/>
                  </a:cxn>
                  <a:cxn ang="0">
                    <a:pos x="136" y="95"/>
                  </a:cxn>
                  <a:cxn ang="0">
                    <a:pos x="139" y="90"/>
                  </a:cxn>
                  <a:cxn ang="0">
                    <a:pos x="120" y="78"/>
                  </a:cxn>
                  <a:cxn ang="0">
                    <a:pos x="107" y="60"/>
                  </a:cxn>
                  <a:cxn ang="0">
                    <a:pos x="101" y="51"/>
                  </a:cxn>
                  <a:cxn ang="0">
                    <a:pos x="101" y="25"/>
                  </a:cxn>
                  <a:cxn ang="0">
                    <a:pos x="91" y="17"/>
                  </a:cxn>
                </a:cxnLst>
                <a:rect l="0" t="0" r="r" b="b"/>
                <a:pathLst>
                  <a:path w="198" h="115">
                    <a:moveTo>
                      <a:pt x="91" y="17"/>
                    </a:moveTo>
                    <a:lnTo>
                      <a:pt x="76" y="19"/>
                    </a:lnTo>
                    <a:lnTo>
                      <a:pt x="75" y="25"/>
                    </a:lnTo>
                    <a:lnTo>
                      <a:pt x="82" y="39"/>
                    </a:lnTo>
                    <a:lnTo>
                      <a:pt x="89" y="60"/>
                    </a:lnTo>
                    <a:lnTo>
                      <a:pt x="94" y="63"/>
                    </a:lnTo>
                    <a:lnTo>
                      <a:pt x="102" y="71"/>
                    </a:lnTo>
                    <a:lnTo>
                      <a:pt x="106" y="83"/>
                    </a:lnTo>
                    <a:lnTo>
                      <a:pt x="113" y="90"/>
                    </a:lnTo>
                    <a:lnTo>
                      <a:pt x="114" y="98"/>
                    </a:lnTo>
                    <a:lnTo>
                      <a:pt x="106" y="107"/>
                    </a:lnTo>
                    <a:lnTo>
                      <a:pt x="93" y="114"/>
                    </a:lnTo>
                    <a:lnTo>
                      <a:pt x="71" y="109"/>
                    </a:lnTo>
                    <a:lnTo>
                      <a:pt x="63" y="107"/>
                    </a:lnTo>
                    <a:lnTo>
                      <a:pt x="53" y="93"/>
                    </a:lnTo>
                    <a:lnTo>
                      <a:pt x="50" y="87"/>
                    </a:lnTo>
                    <a:lnTo>
                      <a:pt x="46" y="75"/>
                    </a:lnTo>
                    <a:lnTo>
                      <a:pt x="37" y="71"/>
                    </a:lnTo>
                    <a:lnTo>
                      <a:pt x="26" y="69"/>
                    </a:lnTo>
                    <a:lnTo>
                      <a:pt x="30" y="75"/>
                    </a:lnTo>
                    <a:lnTo>
                      <a:pt x="35" y="87"/>
                    </a:lnTo>
                    <a:lnTo>
                      <a:pt x="37" y="100"/>
                    </a:lnTo>
                    <a:lnTo>
                      <a:pt x="28" y="100"/>
                    </a:lnTo>
                    <a:lnTo>
                      <a:pt x="21" y="90"/>
                    </a:lnTo>
                    <a:lnTo>
                      <a:pt x="15" y="80"/>
                    </a:lnTo>
                    <a:lnTo>
                      <a:pt x="10" y="93"/>
                    </a:lnTo>
                    <a:lnTo>
                      <a:pt x="1" y="90"/>
                    </a:lnTo>
                    <a:lnTo>
                      <a:pt x="0" y="78"/>
                    </a:lnTo>
                    <a:lnTo>
                      <a:pt x="10" y="63"/>
                    </a:lnTo>
                    <a:lnTo>
                      <a:pt x="26" y="43"/>
                    </a:lnTo>
                    <a:lnTo>
                      <a:pt x="44" y="29"/>
                    </a:lnTo>
                    <a:lnTo>
                      <a:pt x="53" y="17"/>
                    </a:lnTo>
                    <a:lnTo>
                      <a:pt x="58" y="8"/>
                    </a:lnTo>
                    <a:lnTo>
                      <a:pt x="93" y="0"/>
                    </a:lnTo>
                    <a:lnTo>
                      <a:pt x="147" y="19"/>
                    </a:lnTo>
                    <a:lnTo>
                      <a:pt x="172" y="39"/>
                    </a:lnTo>
                    <a:lnTo>
                      <a:pt x="197" y="43"/>
                    </a:lnTo>
                    <a:lnTo>
                      <a:pt x="189" y="49"/>
                    </a:lnTo>
                    <a:lnTo>
                      <a:pt x="183" y="60"/>
                    </a:lnTo>
                    <a:lnTo>
                      <a:pt x="162" y="69"/>
                    </a:lnTo>
                    <a:lnTo>
                      <a:pt x="152" y="83"/>
                    </a:lnTo>
                    <a:lnTo>
                      <a:pt x="158" y="98"/>
                    </a:lnTo>
                    <a:lnTo>
                      <a:pt x="151" y="95"/>
                    </a:lnTo>
                    <a:lnTo>
                      <a:pt x="145" y="100"/>
                    </a:lnTo>
                    <a:lnTo>
                      <a:pt x="136" y="95"/>
                    </a:lnTo>
                    <a:lnTo>
                      <a:pt x="139" y="90"/>
                    </a:lnTo>
                    <a:lnTo>
                      <a:pt x="120" y="78"/>
                    </a:lnTo>
                    <a:lnTo>
                      <a:pt x="107" y="60"/>
                    </a:lnTo>
                    <a:lnTo>
                      <a:pt x="101" y="51"/>
                    </a:lnTo>
                    <a:lnTo>
                      <a:pt x="101" y="25"/>
                    </a:lnTo>
                    <a:lnTo>
                      <a:pt x="91" y="1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0" name="Freeform 109"/>
              <p:cNvSpPr>
                <a:spLocks/>
              </p:cNvSpPr>
              <p:nvPr/>
            </p:nvSpPr>
            <p:spPr bwMode="auto">
              <a:xfrm>
                <a:off x="2869974" y="2571942"/>
                <a:ext cx="30159" cy="29719"/>
              </a:xfrm>
              <a:custGeom>
                <a:avLst/>
                <a:gdLst/>
                <a:ahLst/>
                <a:cxnLst>
                  <a:cxn ang="0">
                    <a:pos x="34" y="9"/>
                  </a:cxn>
                  <a:cxn ang="0">
                    <a:pos x="29" y="22"/>
                  </a:cxn>
                  <a:cxn ang="0">
                    <a:pos x="18" y="32"/>
                  </a:cxn>
                  <a:cxn ang="0">
                    <a:pos x="14" y="21"/>
                  </a:cxn>
                  <a:cxn ang="0">
                    <a:pos x="3" y="13"/>
                  </a:cxn>
                  <a:cxn ang="0">
                    <a:pos x="0" y="8"/>
                  </a:cxn>
                  <a:cxn ang="0">
                    <a:pos x="8" y="1"/>
                  </a:cxn>
                  <a:cxn ang="0">
                    <a:pos x="14" y="0"/>
                  </a:cxn>
                  <a:cxn ang="0">
                    <a:pos x="34" y="0"/>
                  </a:cxn>
                  <a:cxn ang="0">
                    <a:pos x="27" y="4"/>
                  </a:cxn>
                  <a:cxn ang="0">
                    <a:pos x="34" y="9"/>
                  </a:cxn>
                </a:cxnLst>
                <a:rect l="0" t="0" r="r" b="b"/>
                <a:pathLst>
                  <a:path w="35" h="33">
                    <a:moveTo>
                      <a:pt x="34" y="9"/>
                    </a:moveTo>
                    <a:lnTo>
                      <a:pt x="29" y="22"/>
                    </a:lnTo>
                    <a:lnTo>
                      <a:pt x="18" y="32"/>
                    </a:lnTo>
                    <a:lnTo>
                      <a:pt x="14" y="21"/>
                    </a:lnTo>
                    <a:lnTo>
                      <a:pt x="3" y="13"/>
                    </a:lnTo>
                    <a:lnTo>
                      <a:pt x="0" y="8"/>
                    </a:lnTo>
                    <a:lnTo>
                      <a:pt x="8" y="1"/>
                    </a:lnTo>
                    <a:lnTo>
                      <a:pt x="14" y="0"/>
                    </a:lnTo>
                    <a:lnTo>
                      <a:pt x="34" y="0"/>
                    </a:lnTo>
                    <a:lnTo>
                      <a:pt x="27" y="4"/>
                    </a:lnTo>
                    <a:lnTo>
                      <a:pt x="34" y="9"/>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1" name="Freeform 110"/>
              <p:cNvSpPr>
                <a:spLocks/>
              </p:cNvSpPr>
              <p:nvPr/>
            </p:nvSpPr>
            <p:spPr bwMode="auto">
              <a:xfrm>
                <a:off x="2933739" y="2483686"/>
                <a:ext cx="1126214" cy="295385"/>
              </a:xfrm>
              <a:custGeom>
                <a:avLst/>
                <a:gdLst/>
                <a:ahLst/>
                <a:cxnLst>
                  <a:cxn ang="0">
                    <a:pos x="110" y="159"/>
                  </a:cxn>
                  <a:cxn ang="0">
                    <a:pos x="146" y="161"/>
                  </a:cxn>
                  <a:cxn ang="0">
                    <a:pos x="145" y="121"/>
                  </a:cxn>
                  <a:cxn ang="0">
                    <a:pos x="137" y="91"/>
                  </a:cxn>
                  <a:cxn ang="0">
                    <a:pos x="123" y="71"/>
                  </a:cxn>
                  <a:cxn ang="0">
                    <a:pos x="99" y="53"/>
                  </a:cxn>
                  <a:cxn ang="0">
                    <a:pos x="160" y="71"/>
                  </a:cxn>
                  <a:cxn ang="0">
                    <a:pos x="182" y="48"/>
                  </a:cxn>
                  <a:cxn ang="0">
                    <a:pos x="160" y="15"/>
                  </a:cxn>
                  <a:cxn ang="0">
                    <a:pos x="328" y="1"/>
                  </a:cxn>
                  <a:cxn ang="0">
                    <a:pos x="1263" y="0"/>
                  </a:cxn>
                  <a:cxn ang="0">
                    <a:pos x="1247" y="21"/>
                  </a:cxn>
                  <a:cxn ang="0">
                    <a:pos x="1241" y="48"/>
                  </a:cxn>
                  <a:cxn ang="0">
                    <a:pos x="1259" y="68"/>
                  </a:cxn>
                  <a:cxn ang="0">
                    <a:pos x="1281" y="58"/>
                  </a:cxn>
                  <a:cxn ang="0">
                    <a:pos x="1306" y="75"/>
                  </a:cxn>
                  <a:cxn ang="0">
                    <a:pos x="1292" y="103"/>
                  </a:cxn>
                  <a:cxn ang="0">
                    <a:pos x="1281" y="126"/>
                  </a:cxn>
                  <a:cxn ang="0">
                    <a:pos x="1251" y="136"/>
                  </a:cxn>
                  <a:cxn ang="0">
                    <a:pos x="1223" y="126"/>
                  </a:cxn>
                  <a:cxn ang="0">
                    <a:pos x="1209" y="98"/>
                  </a:cxn>
                  <a:cxn ang="0">
                    <a:pos x="1191" y="116"/>
                  </a:cxn>
                  <a:cxn ang="0">
                    <a:pos x="1167" y="121"/>
                  </a:cxn>
                  <a:cxn ang="0">
                    <a:pos x="1134" y="124"/>
                  </a:cxn>
                  <a:cxn ang="0">
                    <a:pos x="1119" y="143"/>
                  </a:cxn>
                  <a:cxn ang="0">
                    <a:pos x="1072" y="151"/>
                  </a:cxn>
                  <a:cxn ang="0">
                    <a:pos x="1067" y="184"/>
                  </a:cxn>
                  <a:cxn ang="0">
                    <a:pos x="1074" y="214"/>
                  </a:cxn>
                  <a:cxn ang="0">
                    <a:pos x="1059" y="239"/>
                  </a:cxn>
                  <a:cxn ang="0">
                    <a:pos x="1076" y="264"/>
                  </a:cxn>
                  <a:cxn ang="0">
                    <a:pos x="1059" y="284"/>
                  </a:cxn>
                  <a:cxn ang="0">
                    <a:pos x="1072" y="312"/>
                  </a:cxn>
                  <a:cxn ang="0">
                    <a:pos x="1102" y="327"/>
                  </a:cxn>
                  <a:cxn ang="0">
                    <a:pos x="460" y="317"/>
                  </a:cxn>
                  <a:cxn ang="0">
                    <a:pos x="206" y="315"/>
                  </a:cxn>
                  <a:cxn ang="0">
                    <a:pos x="166" y="259"/>
                  </a:cxn>
                  <a:cxn ang="0">
                    <a:pos x="137" y="239"/>
                  </a:cxn>
                  <a:cxn ang="0">
                    <a:pos x="113" y="234"/>
                  </a:cxn>
                  <a:cxn ang="0">
                    <a:pos x="95" y="194"/>
                  </a:cxn>
                  <a:cxn ang="0">
                    <a:pos x="80" y="184"/>
                  </a:cxn>
                  <a:cxn ang="0">
                    <a:pos x="59" y="219"/>
                  </a:cxn>
                  <a:cxn ang="0">
                    <a:pos x="23" y="194"/>
                  </a:cxn>
                  <a:cxn ang="0">
                    <a:pos x="32" y="161"/>
                  </a:cxn>
                  <a:cxn ang="0">
                    <a:pos x="5" y="137"/>
                  </a:cxn>
                  <a:cxn ang="0">
                    <a:pos x="39" y="121"/>
                  </a:cxn>
                  <a:cxn ang="0">
                    <a:pos x="70" y="117"/>
                  </a:cxn>
                  <a:cxn ang="0">
                    <a:pos x="75" y="144"/>
                  </a:cxn>
                  <a:cxn ang="0">
                    <a:pos x="93" y="128"/>
                  </a:cxn>
                </a:cxnLst>
                <a:rect l="0" t="0" r="r" b="b"/>
                <a:pathLst>
                  <a:path w="1307" h="328">
                    <a:moveTo>
                      <a:pt x="100" y="136"/>
                    </a:moveTo>
                    <a:lnTo>
                      <a:pt x="105" y="148"/>
                    </a:lnTo>
                    <a:lnTo>
                      <a:pt x="110" y="159"/>
                    </a:lnTo>
                    <a:lnTo>
                      <a:pt x="117" y="164"/>
                    </a:lnTo>
                    <a:lnTo>
                      <a:pt x="128" y="168"/>
                    </a:lnTo>
                    <a:lnTo>
                      <a:pt x="146" y="161"/>
                    </a:lnTo>
                    <a:lnTo>
                      <a:pt x="146" y="148"/>
                    </a:lnTo>
                    <a:lnTo>
                      <a:pt x="146" y="131"/>
                    </a:lnTo>
                    <a:lnTo>
                      <a:pt x="145" y="121"/>
                    </a:lnTo>
                    <a:lnTo>
                      <a:pt x="146" y="111"/>
                    </a:lnTo>
                    <a:lnTo>
                      <a:pt x="145" y="101"/>
                    </a:lnTo>
                    <a:lnTo>
                      <a:pt x="137" y="91"/>
                    </a:lnTo>
                    <a:lnTo>
                      <a:pt x="137" y="83"/>
                    </a:lnTo>
                    <a:lnTo>
                      <a:pt x="132" y="75"/>
                    </a:lnTo>
                    <a:lnTo>
                      <a:pt x="123" y="71"/>
                    </a:lnTo>
                    <a:lnTo>
                      <a:pt x="115" y="63"/>
                    </a:lnTo>
                    <a:lnTo>
                      <a:pt x="103" y="63"/>
                    </a:lnTo>
                    <a:lnTo>
                      <a:pt x="99" y="53"/>
                    </a:lnTo>
                    <a:lnTo>
                      <a:pt x="106" y="59"/>
                    </a:lnTo>
                    <a:lnTo>
                      <a:pt x="139" y="63"/>
                    </a:lnTo>
                    <a:lnTo>
                      <a:pt x="160" y="71"/>
                    </a:lnTo>
                    <a:lnTo>
                      <a:pt x="172" y="68"/>
                    </a:lnTo>
                    <a:lnTo>
                      <a:pt x="177" y="63"/>
                    </a:lnTo>
                    <a:lnTo>
                      <a:pt x="182" y="48"/>
                    </a:lnTo>
                    <a:lnTo>
                      <a:pt x="175" y="30"/>
                    </a:lnTo>
                    <a:lnTo>
                      <a:pt x="172" y="21"/>
                    </a:lnTo>
                    <a:lnTo>
                      <a:pt x="160" y="15"/>
                    </a:lnTo>
                    <a:lnTo>
                      <a:pt x="146" y="0"/>
                    </a:lnTo>
                    <a:lnTo>
                      <a:pt x="279" y="1"/>
                    </a:lnTo>
                    <a:lnTo>
                      <a:pt x="328" y="1"/>
                    </a:lnTo>
                    <a:lnTo>
                      <a:pt x="377" y="1"/>
                    </a:lnTo>
                    <a:lnTo>
                      <a:pt x="622" y="1"/>
                    </a:lnTo>
                    <a:lnTo>
                      <a:pt x="1263" y="0"/>
                    </a:lnTo>
                    <a:lnTo>
                      <a:pt x="1264" y="1"/>
                    </a:lnTo>
                    <a:lnTo>
                      <a:pt x="1251" y="13"/>
                    </a:lnTo>
                    <a:lnTo>
                      <a:pt x="1247" y="21"/>
                    </a:lnTo>
                    <a:lnTo>
                      <a:pt x="1241" y="28"/>
                    </a:lnTo>
                    <a:lnTo>
                      <a:pt x="1243" y="35"/>
                    </a:lnTo>
                    <a:lnTo>
                      <a:pt x="1241" y="48"/>
                    </a:lnTo>
                    <a:lnTo>
                      <a:pt x="1249" y="53"/>
                    </a:lnTo>
                    <a:lnTo>
                      <a:pt x="1254" y="59"/>
                    </a:lnTo>
                    <a:lnTo>
                      <a:pt x="1259" y="68"/>
                    </a:lnTo>
                    <a:lnTo>
                      <a:pt x="1269" y="71"/>
                    </a:lnTo>
                    <a:lnTo>
                      <a:pt x="1274" y="68"/>
                    </a:lnTo>
                    <a:lnTo>
                      <a:pt x="1281" y="58"/>
                    </a:lnTo>
                    <a:lnTo>
                      <a:pt x="1292" y="59"/>
                    </a:lnTo>
                    <a:lnTo>
                      <a:pt x="1298" y="68"/>
                    </a:lnTo>
                    <a:lnTo>
                      <a:pt x="1306" y="75"/>
                    </a:lnTo>
                    <a:lnTo>
                      <a:pt x="1303" y="83"/>
                    </a:lnTo>
                    <a:lnTo>
                      <a:pt x="1298" y="91"/>
                    </a:lnTo>
                    <a:lnTo>
                      <a:pt x="1292" y="103"/>
                    </a:lnTo>
                    <a:lnTo>
                      <a:pt x="1298" y="111"/>
                    </a:lnTo>
                    <a:lnTo>
                      <a:pt x="1287" y="121"/>
                    </a:lnTo>
                    <a:lnTo>
                      <a:pt x="1281" y="126"/>
                    </a:lnTo>
                    <a:lnTo>
                      <a:pt x="1267" y="126"/>
                    </a:lnTo>
                    <a:lnTo>
                      <a:pt x="1259" y="131"/>
                    </a:lnTo>
                    <a:lnTo>
                      <a:pt x="1251" y="136"/>
                    </a:lnTo>
                    <a:lnTo>
                      <a:pt x="1236" y="136"/>
                    </a:lnTo>
                    <a:lnTo>
                      <a:pt x="1231" y="128"/>
                    </a:lnTo>
                    <a:lnTo>
                      <a:pt x="1223" y="126"/>
                    </a:lnTo>
                    <a:lnTo>
                      <a:pt x="1225" y="111"/>
                    </a:lnTo>
                    <a:lnTo>
                      <a:pt x="1218" y="106"/>
                    </a:lnTo>
                    <a:lnTo>
                      <a:pt x="1209" y="98"/>
                    </a:lnTo>
                    <a:lnTo>
                      <a:pt x="1199" y="98"/>
                    </a:lnTo>
                    <a:lnTo>
                      <a:pt x="1194" y="106"/>
                    </a:lnTo>
                    <a:lnTo>
                      <a:pt x="1191" y="116"/>
                    </a:lnTo>
                    <a:lnTo>
                      <a:pt x="1179" y="110"/>
                    </a:lnTo>
                    <a:lnTo>
                      <a:pt x="1169" y="111"/>
                    </a:lnTo>
                    <a:lnTo>
                      <a:pt x="1167" y="121"/>
                    </a:lnTo>
                    <a:lnTo>
                      <a:pt x="1152" y="117"/>
                    </a:lnTo>
                    <a:lnTo>
                      <a:pt x="1139" y="116"/>
                    </a:lnTo>
                    <a:lnTo>
                      <a:pt x="1134" y="124"/>
                    </a:lnTo>
                    <a:lnTo>
                      <a:pt x="1136" y="136"/>
                    </a:lnTo>
                    <a:lnTo>
                      <a:pt x="1129" y="143"/>
                    </a:lnTo>
                    <a:lnTo>
                      <a:pt x="1119" y="143"/>
                    </a:lnTo>
                    <a:lnTo>
                      <a:pt x="1104" y="148"/>
                    </a:lnTo>
                    <a:lnTo>
                      <a:pt x="1082" y="148"/>
                    </a:lnTo>
                    <a:lnTo>
                      <a:pt x="1072" y="151"/>
                    </a:lnTo>
                    <a:lnTo>
                      <a:pt x="1067" y="168"/>
                    </a:lnTo>
                    <a:lnTo>
                      <a:pt x="1064" y="176"/>
                    </a:lnTo>
                    <a:lnTo>
                      <a:pt x="1067" y="184"/>
                    </a:lnTo>
                    <a:lnTo>
                      <a:pt x="1078" y="194"/>
                    </a:lnTo>
                    <a:lnTo>
                      <a:pt x="1078" y="202"/>
                    </a:lnTo>
                    <a:lnTo>
                      <a:pt x="1074" y="214"/>
                    </a:lnTo>
                    <a:lnTo>
                      <a:pt x="1067" y="219"/>
                    </a:lnTo>
                    <a:lnTo>
                      <a:pt x="1064" y="228"/>
                    </a:lnTo>
                    <a:lnTo>
                      <a:pt x="1059" y="239"/>
                    </a:lnTo>
                    <a:lnTo>
                      <a:pt x="1065" y="247"/>
                    </a:lnTo>
                    <a:lnTo>
                      <a:pt x="1072" y="257"/>
                    </a:lnTo>
                    <a:lnTo>
                      <a:pt x="1076" y="264"/>
                    </a:lnTo>
                    <a:lnTo>
                      <a:pt x="1078" y="277"/>
                    </a:lnTo>
                    <a:lnTo>
                      <a:pt x="1065" y="280"/>
                    </a:lnTo>
                    <a:lnTo>
                      <a:pt x="1059" y="284"/>
                    </a:lnTo>
                    <a:lnTo>
                      <a:pt x="1059" y="294"/>
                    </a:lnTo>
                    <a:lnTo>
                      <a:pt x="1065" y="306"/>
                    </a:lnTo>
                    <a:lnTo>
                      <a:pt x="1072" y="312"/>
                    </a:lnTo>
                    <a:lnTo>
                      <a:pt x="1082" y="312"/>
                    </a:lnTo>
                    <a:lnTo>
                      <a:pt x="1089" y="317"/>
                    </a:lnTo>
                    <a:lnTo>
                      <a:pt x="1102" y="327"/>
                    </a:lnTo>
                    <a:lnTo>
                      <a:pt x="702" y="320"/>
                    </a:lnTo>
                    <a:lnTo>
                      <a:pt x="565" y="320"/>
                    </a:lnTo>
                    <a:lnTo>
                      <a:pt x="460" y="317"/>
                    </a:lnTo>
                    <a:lnTo>
                      <a:pt x="453" y="317"/>
                    </a:lnTo>
                    <a:lnTo>
                      <a:pt x="353" y="317"/>
                    </a:lnTo>
                    <a:lnTo>
                      <a:pt x="206" y="315"/>
                    </a:lnTo>
                    <a:lnTo>
                      <a:pt x="205" y="306"/>
                    </a:lnTo>
                    <a:lnTo>
                      <a:pt x="179" y="267"/>
                    </a:lnTo>
                    <a:lnTo>
                      <a:pt x="166" y="259"/>
                    </a:lnTo>
                    <a:lnTo>
                      <a:pt x="155" y="257"/>
                    </a:lnTo>
                    <a:lnTo>
                      <a:pt x="145" y="244"/>
                    </a:lnTo>
                    <a:lnTo>
                      <a:pt x="137" y="239"/>
                    </a:lnTo>
                    <a:lnTo>
                      <a:pt x="132" y="229"/>
                    </a:lnTo>
                    <a:lnTo>
                      <a:pt x="126" y="235"/>
                    </a:lnTo>
                    <a:lnTo>
                      <a:pt x="113" y="234"/>
                    </a:lnTo>
                    <a:lnTo>
                      <a:pt x="110" y="219"/>
                    </a:lnTo>
                    <a:lnTo>
                      <a:pt x="100" y="209"/>
                    </a:lnTo>
                    <a:lnTo>
                      <a:pt x="95" y="194"/>
                    </a:lnTo>
                    <a:lnTo>
                      <a:pt x="99" y="176"/>
                    </a:lnTo>
                    <a:lnTo>
                      <a:pt x="83" y="176"/>
                    </a:lnTo>
                    <a:lnTo>
                      <a:pt x="80" y="184"/>
                    </a:lnTo>
                    <a:lnTo>
                      <a:pt x="75" y="194"/>
                    </a:lnTo>
                    <a:lnTo>
                      <a:pt x="63" y="194"/>
                    </a:lnTo>
                    <a:lnTo>
                      <a:pt x="59" y="219"/>
                    </a:lnTo>
                    <a:lnTo>
                      <a:pt x="37" y="214"/>
                    </a:lnTo>
                    <a:lnTo>
                      <a:pt x="33" y="199"/>
                    </a:lnTo>
                    <a:lnTo>
                      <a:pt x="23" y="194"/>
                    </a:lnTo>
                    <a:lnTo>
                      <a:pt x="17" y="182"/>
                    </a:lnTo>
                    <a:lnTo>
                      <a:pt x="26" y="174"/>
                    </a:lnTo>
                    <a:lnTo>
                      <a:pt x="32" y="161"/>
                    </a:lnTo>
                    <a:lnTo>
                      <a:pt x="23" y="137"/>
                    </a:lnTo>
                    <a:lnTo>
                      <a:pt x="13" y="136"/>
                    </a:lnTo>
                    <a:lnTo>
                      <a:pt x="5" y="137"/>
                    </a:lnTo>
                    <a:lnTo>
                      <a:pt x="0" y="131"/>
                    </a:lnTo>
                    <a:lnTo>
                      <a:pt x="13" y="121"/>
                    </a:lnTo>
                    <a:lnTo>
                      <a:pt x="39" y="121"/>
                    </a:lnTo>
                    <a:lnTo>
                      <a:pt x="46" y="116"/>
                    </a:lnTo>
                    <a:lnTo>
                      <a:pt x="65" y="111"/>
                    </a:lnTo>
                    <a:lnTo>
                      <a:pt x="70" y="117"/>
                    </a:lnTo>
                    <a:lnTo>
                      <a:pt x="63" y="121"/>
                    </a:lnTo>
                    <a:lnTo>
                      <a:pt x="65" y="128"/>
                    </a:lnTo>
                    <a:lnTo>
                      <a:pt x="75" y="144"/>
                    </a:lnTo>
                    <a:lnTo>
                      <a:pt x="79" y="161"/>
                    </a:lnTo>
                    <a:lnTo>
                      <a:pt x="80" y="144"/>
                    </a:lnTo>
                    <a:lnTo>
                      <a:pt x="93" y="128"/>
                    </a:lnTo>
                    <a:lnTo>
                      <a:pt x="100" y="136"/>
                    </a:lnTo>
                  </a:path>
                </a:pathLst>
              </a:custGeom>
              <a:solidFill>
                <a:srgbClr val="999999"/>
              </a:solidFill>
              <a:ln w="12700" cap="rnd" cmpd="sng">
                <a:no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2" name="Freeform 111"/>
              <p:cNvSpPr>
                <a:spLocks/>
              </p:cNvSpPr>
              <p:nvPr/>
            </p:nvSpPr>
            <p:spPr bwMode="auto">
              <a:xfrm>
                <a:off x="2963036" y="2527814"/>
                <a:ext cx="47393" cy="45928"/>
              </a:xfrm>
              <a:custGeom>
                <a:avLst/>
                <a:gdLst/>
                <a:ahLst/>
                <a:cxnLst>
                  <a:cxn ang="0">
                    <a:pos x="54" y="47"/>
                  </a:cxn>
                  <a:cxn ang="0">
                    <a:pos x="40" y="42"/>
                  </a:cxn>
                  <a:cxn ang="0">
                    <a:pos x="24" y="45"/>
                  </a:cxn>
                  <a:cxn ang="0">
                    <a:pos x="17" y="50"/>
                  </a:cxn>
                  <a:cxn ang="0">
                    <a:pos x="8" y="50"/>
                  </a:cxn>
                  <a:cxn ang="0">
                    <a:pos x="0" y="30"/>
                  </a:cxn>
                  <a:cxn ang="0">
                    <a:pos x="5" y="22"/>
                  </a:cxn>
                  <a:cxn ang="0">
                    <a:pos x="0" y="8"/>
                  </a:cxn>
                  <a:cxn ang="0">
                    <a:pos x="1" y="0"/>
                  </a:cxn>
                  <a:cxn ang="0">
                    <a:pos x="8" y="5"/>
                  </a:cxn>
                  <a:cxn ang="0">
                    <a:pos x="12" y="13"/>
                  </a:cxn>
                  <a:cxn ang="0">
                    <a:pos x="32" y="28"/>
                  </a:cxn>
                  <a:cxn ang="0">
                    <a:pos x="40" y="30"/>
                  </a:cxn>
                  <a:cxn ang="0">
                    <a:pos x="47" y="40"/>
                  </a:cxn>
                  <a:cxn ang="0">
                    <a:pos x="54" y="47"/>
                  </a:cxn>
                </a:cxnLst>
                <a:rect l="0" t="0" r="r" b="b"/>
                <a:pathLst>
                  <a:path w="55" h="51">
                    <a:moveTo>
                      <a:pt x="54" y="47"/>
                    </a:moveTo>
                    <a:lnTo>
                      <a:pt x="40" y="42"/>
                    </a:lnTo>
                    <a:lnTo>
                      <a:pt x="24" y="45"/>
                    </a:lnTo>
                    <a:lnTo>
                      <a:pt x="17" y="50"/>
                    </a:lnTo>
                    <a:lnTo>
                      <a:pt x="8" y="50"/>
                    </a:lnTo>
                    <a:lnTo>
                      <a:pt x="0" y="30"/>
                    </a:lnTo>
                    <a:lnTo>
                      <a:pt x="5" y="22"/>
                    </a:lnTo>
                    <a:lnTo>
                      <a:pt x="0" y="8"/>
                    </a:lnTo>
                    <a:lnTo>
                      <a:pt x="1" y="0"/>
                    </a:lnTo>
                    <a:lnTo>
                      <a:pt x="8" y="5"/>
                    </a:lnTo>
                    <a:lnTo>
                      <a:pt x="12" y="13"/>
                    </a:lnTo>
                    <a:lnTo>
                      <a:pt x="32" y="28"/>
                    </a:lnTo>
                    <a:lnTo>
                      <a:pt x="40" y="30"/>
                    </a:lnTo>
                    <a:lnTo>
                      <a:pt x="47" y="40"/>
                    </a:lnTo>
                    <a:lnTo>
                      <a:pt x="54" y="4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3" name="Freeform 112"/>
              <p:cNvSpPr>
                <a:spLocks/>
              </p:cNvSpPr>
              <p:nvPr/>
            </p:nvSpPr>
            <p:spPr bwMode="auto">
              <a:xfrm>
                <a:off x="2913059" y="2507100"/>
                <a:ext cx="43946" cy="46829"/>
              </a:xfrm>
              <a:custGeom>
                <a:avLst/>
                <a:gdLst/>
                <a:ahLst/>
                <a:cxnLst>
                  <a:cxn ang="0">
                    <a:pos x="35" y="51"/>
                  </a:cxn>
                  <a:cxn ang="0">
                    <a:pos x="22" y="51"/>
                  </a:cxn>
                  <a:cxn ang="0">
                    <a:pos x="18" y="31"/>
                  </a:cxn>
                  <a:cxn ang="0">
                    <a:pos x="5" y="23"/>
                  </a:cxn>
                  <a:cxn ang="0">
                    <a:pos x="0" y="15"/>
                  </a:cxn>
                  <a:cxn ang="0">
                    <a:pos x="7" y="10"/>
                  </a:cxn>
                  <a:cxn ang="0">
                    <a:pos x="13" y="1"/>
                  </a:cxn>
                  <a:cxn ang="0">
                    <a:pos x="18" y="0"/>
                  </a:cxn>
                  <a:cxn ang="0">
                    <a:pos x="28" y="0"/>
                  </a:cxn>
                  <a:cxn ang="0">
                    <a:pos x="33" y="10"/>
                  </a:cxn>
                  <a:cxn ang="0">
                    <a:pos x="41" y="20"/>
                  </a:cxn>
                  <a:cxn ang="0">
                    <a:pos x="50" y="31"/>
                  </a:cxn>
                  <a:cxn ang="0">
                    <a:pos x="38" y="36"/>
                  </a:cxn>
                  <a:cxn ang="0">
                    <a:pos x="41" y="44"/>
                  </a:cxn>
                  <a:cxn ang="0">
                    <a:pos x="35" y="51"/>
                  </a:cxn>
                </a:cxnLst>
                <a:rect l="0" t="0" r="r" b="b"/>
                <a:pathLst>
                  <a:path w="51" h="52">
                    <a:moveTo>
                      <a:pt x="35" y="51"/>
                    </a:moveTo>
                    <a:lnTo>
                      <a:pt x="22" y="51"/>
                    </a:lnTo>
                    <a:lnTo>
                      <a:pt x="18" y="31"/>
                    </a:lnTo>
                    <a:lnTo>
                      <a:pt x="5" y="23"/>
                    </a:lnTo>
                    <a:lnTo>
                      <a:pt x="0" y="15"/>
                    </a:lnTo>
                    <a:lnTo>
                      <a:pt x="7" y="10"/>
                    </a:lnTo>
                    <a:lnTo>
                      <a:pt x="13" y="1"/>
                    </a:lnTo>
                    <a:lnTo>
                      <a:pt x="18" y="0"/>
                    </a:lnTo>
                    <a:lnTo>
                      <a:pt x="28" y="0"/>
                    </a:lnTo>
                    <a:lnTo>
                      <a:pt x="33" y="10"/>
                    </a:lnTo>
                    <a:lnTo>
                      <a:pt x="41" y="20"/>
                    </a:lnTo>
                    <a:lnTo>
                      <a:pt x="50" y="31"/>
                    </a:lnTo>
                    <a:lnTo>
                      <a:pt x="38" y="36"/>
                    </a:lnTo>
                    <a:lnTo>
                      <a:pt x="41" y="44"/>
                    </a:lnTo>
                    <a:lnTo>
                      <a:pt x="35" y="51"/>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4" name="Freeform 113"/>
              <p:cNvSpPr>
                <a:spLocks/>
              </p:cNvSpPr>
              <p:nvPr/>
            </p:nvSpPr>
            <p:spPr bwMode="auto">
              <a:xfrm>
                <a:off x="2464124" y="4451418"/>
                <a:ext cx="53424" cy="47730"/>
              </a:xfrm>
              <a:custGeom>
                <a:avLst/>
                <a:gdLst/>
                <a:ahLst/>
                <a:cxnLst>
                  <a:cxn ang="0">
                    <a:pos x="51" y="52"/>
                  </a:cxn>
                  <a:cxn ang="0">
                    <a:pos x="42" y="49"/>
                  </a:cxn>
                  <a:cxn ang="0">
                    <a:pos x="30" y="44"/>
                  </a:cxn>
                  <a:cxn ang="0">
                    <a:pos x="23" y="33"/>
                  </a:cxn>
                  <a:cxn ang="0">
                    <a:pos x="8" y="24"/>
                  </a:cxn>
                  <a:cxn ang="0">
                    <a:pos x="0" y="22"/>
                  </a:cxn>
                  <a:cxn ang="0">
                    <a:pos x="0" y="0"/>
                  </a:cxn>
                  <a:cxn ang="0">
                    <a:pos x="13" y="5"/>
                  </a:cxn>
                  <a:cxn ang="0">
                    <a:pos x="21" y="13"/>
                  </a:cxn>
                  <a:cxn ang="0">
                    <a:pos x="36" y="28"/>
                  </a:cxn>
                  <a:cxn ang="0">
                    <a:pos x="51" y="39"/>
                  </a:cxn>
                  <a:cxn ang="0">
                    <a:pos x="61" y="44"/>
                  </a:cxn>
                  <a:cxn ang="0">
                    <a:pos x="51" y="52"/>
                  </a:cxn>
                </a:cxnLst>
                <a:rect l="0" t="0" r="r" b="b"/>
                <a:pathLst>
                  <a:path w="62" h="53">
                    <a:moveTo>
                      <a:pt x="51" y="52"/>
                    </a:moveTo>
                    <a:lnTo>
                      <a:pt x="42" y="49"/>
                    </a:lnTo>
                    <a:lnTo>
                      <a:pt x="30" y="44"/>
                    </a:lnTo>
                    <a:lnTo>
                      <a:pt x="23" y="33"/>
                    </a:lnTo>
                    <a:lnTo>
                      <a:pt x="8" y="24"/>
                    </a:lnTo>
                    <a:lnTo>
                      <a:pt x="0" y="22"/>
                    </a:lnTo>
                    <a:lnTo>
                      <a:pt x="0" y="0"/>
                    </a:lnTo>
                    <a:lnTo>
                      <a:pt x="13" y="5"/>
                    </a:lnTo>
                    <a:lnTo>
                      <a:pt x="21" y="13"/>
                    </a:lnTo>
                    <a:lnTo>
                      <a:pt x="36" y="28"/>
                    </a:lnTo>
                    <a:lnTo>
                      <a:pt x="51" y="39"/>
                    </a:lnTo>
                    <a:lnTo>
                      <a:pt x="61" y="44"/>
                    </a:lnTo>
                    <a:lnTo>
                      <a:pt x="51" y="52"/>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5" name="Freeform 114"/>
              <p:cNvSpPr>
                <a:spLocks/>
              </p:cNvSpPr>
              <p:nvPr/>
            </p:nvSpPr>
            <p:spPr bwMode="auto">
              <a:xfrm>
                <a:off x="2293512" y="4294720"/>
                <a:ext cx="300726" cy="204427"/>
              </a:xfrm>
              <a:custGeom>
                <a:avLst/>
                <a:gdLst/>
                <a:ahLst/>
                <a:cxnLst>
                  <a:cxn ang="0">
                    <a:pos x="290" y="226"/>
                  </a:cxn>
                  <a:cxn ang="0">
                    <a:pos x="272" y="219"/>
                  </a:cxn>
                  <a:cxn ang="0">
                    <a:pos x="262" y="212"/>
                  </a:cxn>
                  <a:cxn ang="0">
                    <a:pos x="237" y="187"/>
                  </a:cxn>
                  <a:cxn ang="0">
                    <a:pos x="228" y="186"/>
                  </a:cxn>
                  <a:cxn ang="0">
                    <a:pos x="212" y="163"/>
                  </a:cxn>
                  <a:cxn ang="0">
                    <a:pos x="198" y="151"/>
                  </a:cxn>
                  <a:cxn ang="0">
                    <a:pos x="198" y="141"/>
                  </a:cxn>
                  <a:cxn ang="0">
                    <a:pos x="193" y="131"/>
                  </a:cxn>
                  <a:cxn ang="0">
                    <a:pos x="175" y="116"/>
                  </a:cxn>
                  <a:cxn ang="0">
                    <a:pos x="164" y="109"/>
                  </a:cxn>
                  <a:cxn ang="0">
                    <a:pos x="151" y="106"/>
                  </a:cxn>
                  <a:cxn ang="0">
                    <a:pos x="124" y="116"/>
                  </a:cxn>
                  <a:cxn ang="0">
                    <a:pos x="109" y="118"/>
                  </a:cxn>
                  <a:cxn ang="0">
                    <a:pos x="98" y="118"/>
                  </a:cxn>
                  <a:cxn ang="0">
                    <a:pos x="84" y="121"/>
                  </a:cxn>
                  <a:cxn ang="0">
                    <a:pos x="74" y="116"/>
                  </a:cxn>
                  <a:cxn ang="0">
                    <a:pos x="65" y="116"/>
                  </a:cxn>
                  <a:cxn ang="0">
                    <a:pos x="57" y="109"/>
                  </a:cxn>
                  <a:cxn ang="0">
                    <a:pos x="42" y="109"/>
                  </a:cxn>
                  <a:cxn ang="0">
                    <a:pos x="34" y="104"/>
                  </a:cxn>
                  <a:cxn ang="0">
                    <a:pos x="32" y="95"/>
                  </a:cxn>
                  <a:cxn ang="0">
                    <a:pos x="32" y="84"/>
                  </a:cxn>
                  <a:cxn ang="0">
                    <a:pos x="27" y="75"/>
                  </a:cxn>
                  <a:cxn ang="0">
                    <a:pos x="19" y="70"/>
                  </a:cxn>
                  <a:cxn ang="0">
                    <a:pos x="5" y="71"/>
                  </a:cxn>
                  <a:cxn ang="0">
                    <a:pos x="1" y="80"/>
                  </a:cxn>
                  <a:cxn ang="0">
                    <a:pos x="0" y="84"/>
                  </a:cxn>
                  <a:cxn ang="0">
                    <a:pos x="3" y="0"/>
                  </a:cxn>
                  <a:cxn ang="0">
                    <a:pos x="116" y="3"/>
                  </a:cxn>
                  <a:cxn ang="0">
                    <a:pos x="252" y="8"/>
                  </a:cxn>
                  <a:cxn ang="0">
                    <a:pos x="281" y="8"/>
                  </a:cxn>
                  <a:cxn ang="0">
                    <a:pos x="348" y="8"/>
                  </a:cxn>
                  <a:cxn ang="0">
                    <a:pos x="343" y="206"/>
                  </a:cxn>
                  <a:cxn ang="0">
                    <a:pos x="334" y="211"/>
                  </a:cxn>
                  <a:cxn ang="0">
                    <a:pos x="321" y="211"/>
                  </a:cxn>
                  <a:cxn ang="0">
                    <a:pos x="303" y="223"/>
                  </a:cxn>
                  <a:cxn ang="0">
                    <a:pos x="290" y="226"/>
                  </a:cxn>
                </a:cxnLst>
                <a:rect l="0" t="0" r="r" b="b"/>
                <a:pathLst>
                  <a:path w="349" h="227">
                    <a:moveTo>
                      <a:pt x="290" y="226"/>
                    </a:moveTo>
                    <a:lnTo>
                      <a:pt x="272" y="219"/>
                    </a:lnTo>
                    <a:lnTo>
                      <a:pt x="262" y="212"/>
                    </a:lnTo>
                    <a:lnTo>
                      <a:pt x="237" y="187"/>
                    </a:lnTo>
                    <a:lnTo>
                      <a:pt x="228" y="186"/>
                    </a:lnTo>
                    <a:lnTo>
                      <a:pt x="212" y="163"/>
                    </a:lnTo>
                    <a:lnTo>
                      <a:pt x="198" y="151"/>
                    </a:lnTo>
                    <a:lnTo>
                      <a:pt x="198" y="141"/>
                    </a:lnTo>
                    <a:lnTo>
                      <a:pt x="193" y="131"/>
                    </a:lnTo>
                    <a:lnTo>
                      <a:pt x="175" y="116"/>
                    </a:lnTo>
                    <a:lnTo>
                      <a:pt x="164" y="109"/>
                    </a:lnTo>
                    <a:lnTo>
                      <a:pt x="151" y="106"/>
                    </a:lnTo>
                    <a:lnTo>
                      <a:pt x="124" y="116"/>
                    </a:lnTo>
                    <a:lnTo>
                      <a:pt x="109" y="118"/>
                    </a:lnTo>
                    <a:lnTo>
                      <a:pt x="98" y="118"/>
                    </a:lnTo>
                    <a:lnTo>
                      <a:pt x="84" y="121"/>
                    </a:lnTo>
                    <a:lnTo>
                      <a:pt x="74" y="116"/>
                    </a:lnTo>
                    <a:lnTo>
                      <a:pt x="65" y="116"/>
                    </a:lnTo>
                    <a:lnTo>
                      <a:pt x="57" y="109"/>
                    </a:lnTo>
                    <a:lnTo>
                      <a:pt x="42" y="109"/>
                    </a:lnTo>
                    <a:lnTo>
                      <a:pt x="34" y="104"/>
                    </a:lnTo>
                    <a:lnTo>
                      <a:pt x="32" y="95"/>
                    </a:lnTo>
                    <a:lnTo>
                      <a:pt x="32" y="84"/>
                    </a:lnTo>
                    <a:lnTo>
                      <a:pt x="27" y="75"/>
                    </a:lnTo>
                    <a:lnTo>
                      <a:pt x="19" y="70"/>
                    </a:lnTo>
                    <a:lnTo>
                      <a:pt x="5" y="71"/>
                    </a:lnTo>
                    <a:lnTo>
                      <a:pt x="1" y="80"/>
                    </a:lnTo>
                    <a:lnTo>
                      <a:pt x="0" y="84"/>
                    </a:lnTo>
                    <a:lnTo>
                      <a:pt x="3" y="0"/>
                    </a:lnTo>
                    <a:lnTo>
                      <a:pt x="116" y="3"/>
                    </a:lnTo>
                    <a:lnTo>
                      <a:pt x="252" y="8"/>
                    </a:lnTo>
                    <a:lnTo>
                      <a:pt x="281" y="8"/>
                    </a:lnTo>
                    <a:lnTo>
                      <a:pt x="348" y="8"/>
                    </a:lnTo>
                    <a:lnTo>
                      <a:pt x="343" y="206"/>
                    </a:lnTo>
                    <a:lnTo>
                      <a:pt x="334" y="211"/>
                    </a:lnTo>
                    <a:lnTo>
                      <a:pt x="321" y="211"/>
                    </a:lnTo>
                    <a:lnTo>
                      <a:pt x="303" y="223"/>
                    </a:lnTo>
                    <a:lnTo>
                      <a:pt x="290" y="226"/>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6" name="Freeform 115"/>
              <p:cNvSpPr>
                <a:spLocks/>
              </p:cNvSpPr>
              <p:nvPr/>
            </p:nvSpPr>
            <p:spPr bwMode="auto">
              <a:xfrm>
                <a:off x="2882039" y="2192804"/>
                <a:ext cx="1197733" cy="296285"/>
              </a:xfrm>
              <a:custGeom>
                <a:avLst/>
                <a:gdLst/>
                <a:ahLst/>
                <a:cxnLst>
                  <a:cxn ang="0">
                    <a:pos x="187" y="3"/>
                  </a:cxn>
                  <a:cxn ang="0">
                    <a:pos x="452" y="6"/>
                  </a:cxn>
                  <a:cxn ang="0">
                    <a:pos x="1257" y="25"/>
                  </a:cxn>
                  <a:cxn ang="0">
                    <a:pos x="1239" y="35"/>
                  </a:cxn>
                  <a:cxn ang="0">
                    <a:pos x="1255" y="53"/>
                  </a:cxn>
                  <a:cxn ang="0">
                    <a:pos x="1268" y="61"/>
                  </a:cxn>
                  <a:cxn ang="0">
                    <a:pos x="1284" y="65"/>
                  </a:cxn>
                  <a:cxn ang="0">
                    <a:pos x="1306" y="53"/>
                  </a:cxn>
                  <a:cxn ang="0">
                    <a:pos x="1322" y="72"/>
                  </a:cxn>
                  <a:cxn ang="0">
                    <a:pos x="1312" y="81"/>
                  </a:cxn>
                  <a:cxn ang="0">
                    <a:pos x="1314" y="103"/>
                  </a:cxn>
                  <a:cxn ang="0">
                    <a:pos x="1314" y="121"/>
                  </a:cxn>
                  <a:cxn ang="0">
                    <a:pos x="1324" y="133"/>
                  </a:cxn>
                  <a:cxn ang="0">
                    <a:pos x="1341" y="146"/>
                  </a:cxn>
                  <a:cxn ang="0">
                    <a:pos x="1335" y="166"/>
                  </a:cxn>
                  <a:cxn ang="0">
                    <a:pos x="1335" y="193"/>
                  </a:cxn>
                  <a:cxn ang="0">
                    <a:pos x="1337" y="214"/>
                  </a:cxn>
                  <a:cxn ang="0">
                    <a:pos x="1352" y="221"/>
                  </a:cxn>
                  <a:cxn ang="0">
                    <a:pos x="1367" y="246"/>
                  </a:cxn>
                  <a:cxn ang="0">
                    <a:pos x="1389" y="263"/>
                  </a:cxn>
                  <a:cxn ang="0">
                    <a:pos x="1372" y="271"/>
                  </a:cxn>
                  <a:cxn ang="0">
                    <a:pos x="1367" y="291"/>
                  </a:cxn>
                  <a:cxn ang="0">
                    <a:pos x="1350" y="300"/>
                  </a:cxn>
                  <a:cxn ang="0">
                    <a:pos x="1344" y="318"/>
                  </a:cxn>
                  <a:cxn ang="0">
                    <a:pos x="1324" y="323"/>
                  </a:cxn>
                  <a:cxn ang="0">
                    <a:pos x="437" y="328"/>
                  </a:cxn>
                  <a:cxn ang="0">
                    <a:pos x="339" y="328"/>
                  </a:cxn>
                  <a:cxn ang="0">
                    <a:pos x="212" y="300"/>
                  </a:cxn>
                  <a:cxn ang="0">
                    <a:pos x="210" y="278"/>
                  </a:cxn>
                  <a:cxn ang="0">
                    <a:pos x="199" y="258"/>
                  </a:cxn>
                  <a:cxn ang="0">
                    <a:pos x="214" y="234"/>
                  </a:cxn>
                  <a:cxn ang="0">
                    <a:pos x="199" y="220"/>
                  </a:cxn>
                  <a:cxn ang="0">
                    <a:pos x="165" y="201"/>
                  </a:cxn>
                  <a:cxn ang="0">
                    <a:pos x="143" y="216"/>
                  </a:cxn>
                  <a:cxn ang="0">
                    <a:pos x="119" y="240"/>
                  </a:cxn>
                  <a:cxn ang="0">
                    <a:pos x="105" y="245"/>
                  </a:cxn>
                  <a:cxn ang="0">
                    <a:pos x="105" y="221"/>
                  </a:cxn>
                  <a:cxn ang="0">
                    <a:pos x="117" y="196"/>
                  </a:cxn>
                  <a:cxn ang="0">
                    <a:pos x="105" y="186"/>
                  </a:cxn>
                  <a:cxn ang="0">
                    <a:pos x="83" y="180"/>
                  </a:cxn>
                  <a:cxn ang="0">
                    <a:pos x="73" y="196"/>
                  </a:cxn>
                  <a:cxn ang="0">
                    <a:pos x="66" y="166"/>
                  </a:cxn>
                  <a:cxn ang="0">
                    <a:pos x="63" y="143"/>
                  </a:cxn>
                  <a:cxn ang="0">
                    <a:pos x="45" y="126"/>
                  </a:cxn>
                  <a:cxn ang="0">
                    <a:pos x="19" y="106"/>
                  </a:cxn>
                  <a:cxn ang="0">
                    <a:pos x="32" y="88"/>
                  </a:cxn>
                  <a:cxn ang="0">
                    <a:pos x="46" y="73"/>
                  </a:cxn>
                  <a:cxn ang="0">
                    <a:pos x="35" y="58"/>
                  </a:cxn>
                  <a:cxn ang="0">
                    <a:pos x="19" y="61"/>
                  </a:cxn>
                  <a:cxn ang="0">
                    <a:pos x="0" y="45"/>
                  </a:cxn>
                  <a:cxn ang="0">
                    <a:pos x="10" y="30"/>
                  </a:cxn>
                  <a:cxn ang="0">
                    <a:pos x="30" y="6"/>
                  </a:cxn>
                  <a:cxn ang="0">
                    <a:pos x="41" y="0"/>
                  </a:cxn>
                </a:cxnLst>
                <a:rect l="0" t="0" r="r" b="b"/>
                <a:pathLst>
                  <a:path w="1390" h="329">
                    <a:moveTo>
                      <a:pt x="41" y="0"/>
                    </a:moveTo>
                    <a:lnTo>
                      <a:pt x="187" y="3"/>
                    </a:lnTo>
                    <a:lnTo>
                      <a:pt x="274" y="3"/>
                    </a:lnTo>
                    <a:lnTo>
                      <a:pt x="452" y="6"/>
                    </a:lnTo>
                    <a:lnTo>
                      <a:pt x="1260" y="15"/>
                    </a:lnTo>
                    <a:lnTo>
                      <a:pt x="1257" y="25"/>
                    </a:lnTo>
                    <a:lnTo>
                      <a:pt x="1254" y="33"/>
                    </a:lnTo>
                    <a:lnTo>
                      <a:pt x="1239" y="35"/>
                    </a:lnTo>
                    <a:lnTo>
                      <a:pt x="1244" y="48"/>
                    </a:lnTo>
                    <a:lnTo>
                      <a:pt x="1255" y="53"/>
                    </a:lnTo>
                    <a:lnTo>
                      <a:pt x="1260" y="58"/>
                    </a:lnTo>
                    <a:lnTo>
                      <a:pt x="1268" y="61"/>
                    </a:lnTo>
                    <a:lnTo>
                      <a:pt x="1277" y="72"/>
                    </a:lnTo>
                    <a:lnTo>
                      <a:pt x="1284" y="65"/>
                    </a:lnTo>
                    <a:lnTo>
                      <a:pt x="1294" y="58"/>
                    </a:lnTo>
                    <a:lnTo>
                      <a:pt x="1306" y="53"/>
                    </a:lnTo>
                    <a:lnTo>
                      <a:pt x="1314" y="58"/>
                    </a:lnTo>
                    <a:lnTo>
                      <a:pt x="1322" y="72"/>
                    </a:lnTo>
                    <a:lnTo>
                      <a:pt x="1319" y="81"/>
                    </a:lnTo>
                    <a:lnTo>
                      <a:pt x="1312" y="81"/>
                    </a:lnTo>
                    <a:lnTo>
                      <a:pt x="1314" y="95"/>
                    </a:lnTo>
                    <a:lnTo>
                      <a:pt x="1314" y="103"/>
                    </a:lnTo>
                    <a:lnTo>
                      <a:pt x="1315" y="112"/>
                    </a:lnTo>
                    <a:lnTo>
                      <a:pt x="1314" y="121"/>
                    </a:lnTo>
                    <a:lnTo>
                      <a:pt x="1317" y="128"/>
                    </a:lnTo>
                    <a:lnTo>
                      <a:pt x="1324" y="133"/>
                    </a:lnTo>
                    <a:lnTo>
                      <a:pt x="1335" y="138"/>
                    </a:lnTo>
                    <a:lnTo>
                      <a:pt x="1341" y="146"/>
                    </a:lnTo>
                    <a:lnTo>
                      <a:pt x="1335" y="153"/>
                    </a:lnTo>
                    <a:lnTo>
                      <a:pt x="1335" y="166"/>
                    </a:lnTo>
                    <a:lnTo>
                      <a:pt x="1330" y="183"/>
                    </a:lnTo>
                    <a:lnTo>
                      <a:pt x="1335" y="193"/>
                    </a:lnTo>
                    <a:lnTo>
                      <a:pt x="1337" y="201"/>
                    </a:lnTo>
                    <a:lnTo>
                      <a:pt x="1337" y="214"/>
                    </a:lnTo>
                    <a:lnTo>
                      <a:pt x="1344" y="220"/>
                    </a:lnTo>
                    <a:lnTo>
                      <a:pt x="1352" y="221"/>
                    </a:lnTo>
                    <a:lnTo>
                      <a:pt x="1362" y="241"/>
                    </a:lnTo>
                    <a:lnTo>
                      <a:pt x="1367" y="246"/>
                    </a:lnTo>
                    <a:lnTo>
                      <a:pt x="1375" y="254"/>
                    </a:lnTo>
                    <a:lnTo>
                      <a:pt x="1389" y="263"/>
                    </a:lnTo>
                    <a:lnTo>
                      <a:pt x="1377" y="265"/>
                    </a:lnTo>
                    <a:lnTo>
                      <a:pt x="1372" y="271"/>
                    </a:lnTo>
                    <a:lnTo>
                      <a:pt x="1374" y="283"/>
                    </a:lnTo>
                    <a:lnTo>
                      <a:pt x="1367" y="291"/>
                    </a:lnTo>
                    <a:lnTo>
                      <a:pt x="1355" y="291"/>
                    </a:lnTo>
                    <a:lnTo>
                      <a:pt x="1350" y="300"/>
                    </a:lnTo>
                    <a:lnTo>
                      <a:pt x="1347" y="311"/>
                    </a:lnTo>
                    <a:lnTo>
                      <a:pt x="1344" y="318"/>
                    </a:lnTo>
                    <a:lnTo>
                      <a:pt x="1332" y="320"/>
                    </a:lnTo>
                    <a:lnTo>
                      <a:pt x="1324" y="323"/>
                    </a:lnTo>
                    <a:lnTo>
                      <a:pt x="683" y="328"/>
                    </a:lnTo>
                    <a:lnTo>
                      <a:pt x="437" y="328"/>
                    </a:lnTo>
                    <a:lnTo>
                      <a:pt x="389" y="328"/>
                    </a:lnTo>
                    <a:lnTo>
                      <a:pt x="339" y="328"/>
                    </a:lnTo>
                    <a:lnTo>
                      <a:pt x="202" y="306"/>
                    </a:lnTo>
                    <a:lnTo>
                      <a:pt x="212" y="300"/>
                    </a:lnTo>
                    <a:lnTo>
                      <a:pt x="214" y="288"/>
                    </a:lnTo>
                    <a:lnTo>
                      <a:pt x="210" y="278"/>
                    </a:lnTo>
                    <a:lnTo>
                      <a:pt x="199" y="268"/>
                    </a:lnTo>
                    <a:lnTo>
                      <a:pt x="199" y="258"/>
                    </a:lnTo>
                    <a:lnTo>
                      <a:pt x="208" y="246"/>
                    </a:lnTo>
                    <a:lnTo>
                      <a:pt x="214" y="234"/>
                    </a:lnTo>
                    <a:lnTo>
                      <a:pt x="212" y="220"/>
                    </a:lnTo>
                    <a:lnTo>
                      <a:pt x="199" y="220"/>
                    </a:lnTo>
                    <a:lnTo>
                      <a:pt x="188" y="208"/>
                    </a:lnTo>
                    <a:lnTo>
                      <a:pt x="165" y="201"/>
                    </a:lnTo>
                    <a:lnTo>
                      <a:pt x="148" y="205"/>
                    </a:lnTo>
                    <a:lnTo>
                      <a:pt x="143" y="216"/>
                    </a:lnTo>
                    <a:lnTo>
                      <a:pt x="135" y="220"/>
                    </a:lnTo>
                    <a:lnTo>
                      <a:pt x="119" y="240"/>
                    </a:lnTo>
                    <a:lnTo>
                      <a:pt x="112" y="254"/>
                    </a:lnTo>
                    <a:lnTo>
                      <a:pt x="105" y="245"/>
                    </a:lnTo>
                    <a:lnTo>
                      <a:pt x="95" y="236"/>
                    </a:lnTo>
                    <a:lnTo>
                      <a:pt x="105" y="221"/>
                    </a:lnTo>
                    <a:lnTo>
                      <a:pt x="113" y="216"/>
                    </a:lnTo>
                    <a:lnTo>
                      <a:pt x="117" y="196"/>
                    </a:lnTo>
                    <a:lnTo>
                      <a:pt x="110" y="193"/>
                    </a:lnTo>
                    <a:lnTo>
                      <a:pt x="105" y="186"/>
                    </a:lnTo>
                    <a:lnTo>
                      <a:pt x="95" y="183"/>
                    </a:lnTo>
                    <a:lnTo>
                      <a:pt x="83" y="180"/>
                    </a:lnTo>
                    <a:lnTo>
                      <a:pt x="83" y="196"/>
                    </a:lnTo>
                    <a:lnTo>
                      <a:pt x="73" y="196"/>
                    </a:lnTo>
                    <a:lnTo>
                      <a:pt x="66" y="176"/>
                    </a:lnTo>
                    <a:lnTo>
                      <a:pt x="66" y="166"/>
                    </a:lnTo>
                    <a:lnTo>
                      <a:pt x="66" y="158"/>
                    </a:lnTo>
                    <a:lnTo>
                      <a:pt x="63" y="143"/>
                    </a:lnTo>
                    <a:lnTo>
                      <a:pt x="59" y="133"/>
                    </a:lnTo>
                    <a:lnTo>
                      <a:pt x="45" y="126"/>
                    </a:lnTo>
                    <a:lnTo>
                      <a:pt x="37" y="121"/>
                    </a:lnTo>
                    <a:lnTo>
                      <a:pt x="19" y="106"/>
                    </a:lnTo>
                    <a:lnTo>
                      <a:pt x="15" y="95"/>
                    </a:lnTo>
                    <a:lnTo>
                      <a:pt x="32" y="88"/>
                    </a:lnTo>
                    <a:lnTo>
                      <a:pt x="37" y="81"/>
                    </a:lnTo>
                    <a:lnTo>
                      <a:pt x="46" y="73"/>
                    </a:lnTo>
                    <a:lnTo>
                      <a:pt x="45" y="61"/>
                    </a:lnTo>
                    <a:lnTo>
                      <a:pt x="35" y="58"/>
                    </a:lnTo>
                    <a:lnTo>
                      <a:pt x="25" y="60"/>
                    </a:lnTo>
                    <a:lnTo>
                      <a:pt x="19" y="61"/>
                    </a:lnTo>
                    <a:lnTo>
                      <a:pt x="0" y="58"/>
                    </a:lnTo>
                    <a:lnTo>
                      <a:pt x="0" y="45"/>
                    </a:lnTo>
                    <a:lnTo>
                      <a:pt x="3" y="35"/>
                    </a:lnTo>
                    <a:lnTo>
                      <a:pt x="10" y="30"/>
                    </a:lnTo>
                    <a:lnTo>
                      <a:pt x="15" y="21"/>
                    </a:lnTo>
                    <a:lnTo>
                      <a:pt x="30" y="6"/>
                    </a:lnTo>
                    <a:lnTo>
                      <a:pt x="37" y="3"/>
                    </a:lnTo>
                    <a:lnTo>
                      <a:pt x="41" y="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7" name="Freeform 116"/>
              <p:cNvSpPr>
                <a:spLocks/>
              </p:cNvSpPr>
              <p:nvPr/>
            </p:nvSpPr>
            <p:spPr bwMode="auto">
              <a:xfrm>
                <a:off x="2935463" y="2400834"/>
                <a:ext cx="63765" cy="84653"/>
              </a:xfrm>
              <a:custGeom>
                <a:avLst/>
                <a:gdLst/>
                <a:ahLst/>
                <a:cxnLst>
                  <a:cxn ang="0">
                    <a:pos x="0" y="6"/>
                  </a:cxn>
                  <a:cxn ang="0">
                    <a:pos x="5" y="0"/>
                  </a:cxn>
                  <a:cxn ang="0">
                    <a:pos x="15" y="10"/>
                  </a:cxn>
                  <a:cxn ang="0">
                    <a:pos x="25" y="25"/>
                  </a:cxn>
                  <a:cxn ang="0">
                    <a:pos x="38" y="47"/>
                  </a:cxn>
                  <a:cxn ang="0">
                    <a:pos x="45" y="49"/>
                  </a:cxn>
                  <a:cxn ang="0">
                    <a:pos x="61" y="66"/>
                  </a:cxn>
                  <a:cxn ang="0">
                    <a:pos x="68" y="78"/>
                  </a:cxn>
                  <a:cxn ang="0">
                    <a:pos x="73" y="93"/>
                  </a:cxn>
                  <a:cxn ang="0">
                    <a:pos x="63" y="88"/>
                  </a:cxn>
                  <a:cxn ang="0">
                    <a:pos x="52" y="86"/>
                  </a:cxn>
                  <a:cxn ang="0">
                    <a:pos x="32" y="61"/>
                  </a:cxn>
                  <a:cxn ang="0">
                    <a:pos x="25" y="56"/>
                  </a:cxn>
                  <a:cxn ang="0">
                    <a:pos x="17" y="30"/>
                  </a:cxn>
                  <a:cxn ang="0">
                    <a:pos x="12" y="25"/>
                  </a:cxn>
                  <a:cxn ang="0">
                    <a:pos x="1" y="28"/>
                  </a:cxn>
                  <a:cxn ang="0">
                    <a:pos x="0" y="6"/>
                  </a:cxn>
                </a:cxnLst>
                <a:rect l="0" t="0" r="r" b="b"/>
                <a:pathLst>
                  <a:path w="74" h="94">
                    <a:moveTo>
                      <a:pt x="0" y="6"/>
                    </a:moveTo>
                    <a:lnTo>
                      <a:pt x="5" y="0"/>
                    </a:lnTo>
                    <a:lnTo>
                      <a:pt x="15" y="10"/>
                    </a:lnTo>
                    <a:lnTo>
                      <a:pt x="25" y="25"/>
                    </a:lnTo>
                    <a:lnTo>
                      <a:pt x="38" y="47"/>
                    </a:lnTo>
                    <a:lnTo>
                      <a:pt x="45" y="49"/>
                    </a:lnTo>
                    <a:lnTo>
                      <a:pt x="61" y="66"/>
                    </a:lnTo>
                    <a:lnTo>
                      <a:pt x="68" y="78"/>
                    </a:lnTo>
                    <a:lnTo>
                      <a:pt x="73" y="93"/>
                    </a:lnTo>
                    <a:lnTo>
                      <a:pt x="63" y="88"/>
                    </a:lnTo>
                    <a:lnTo>
                      <a:pt x="52" y="86"/>
                    </a:lnTo>
                    <a:lnTo>
                      <a:pt x="32" y="61"/>
                    </a:lnTo>
                    <a:lnTo>
                      <a:pt x="25" y="56"/>
                    </a:lnTo>
                    <a:lnTo>
                      <a:pt x="17" y="30"/>
                    </a:lnTo>
                    <a:lnTo>
                      <a:pt x="12" y="25"/>
                    </a:lnTo>
                    <a:lnTo>
                      <a:pt x="1" y="28"/>
                    </a:lnTo>
                    <a:lnTo>
                      <a:pt x="0" y="6"/>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8" name="Freeform 117"/>
              <p:cNvSpPr>
                <a:spLocks/>
              </p:cNvSpPr>
              <p:nvPr/>
            </p:nvSpPr>
            <p:spPr bwMode="auto">
              <a:xfrm>
                <a:off x="2977685" y="2430553"/>
                <a:ext cx="25850" cy="27917"/>
              </a:xfrm>
              <a:custGeom>
                <a:avLst/>
                <a:gdLst/>
                <a:ahLst/>
                <a:cxnLst>
                  <a:cxn ang="0">
                    <a:pos x="0" y="5"/>
                  </a:cxn>
                  <a:cxn ang="0">
                    <a:pos x="0" y="11"/>
                  </a:cxn>
                  <a:cxn ang="0">
                    <a:pos x="10" y="30"/>
                  </a:cxn>
                  <a:cxn ang="0">
                    <a:pos x="29" y="30"/>
                  </a:cxn>
                  <a:cxn ang="0">
                    <a:pos x="29" y="0"/>
                  </a:cxn>
                  <a:cxn ang="0">
                    <a:pos x="19" y="11"/>
                  </a:cxn>
                  <a:cxn ang="0">
                    <a:pos x="0" y="5"/>
                  </a:cxn>
                </a:cxnLst>
                <a:rect l="0" t="0" r="r" b="b"/>
                <a:pathLst>
                  <a:path w="30" h="31">
                    <a:moveTo>
                      <a:pt x="0" y="5"/>
                    </a:moveTo>
                    <a:lnTo>
                      <a:pt x="0" y="11"/>
                    </a:lnTo>
                    <a:lnTo>
                      <a:pt x="10" y="30"/>
                    </a:lnTo>
                    <a:lnTo>
                      <a:pt x="29" y="30"/>
                    </a:lnTo>
                    <a:lnTo>
                      <a:pt x="29" y="0"/>
                    </a:lnTo>
                    <a:lnTo>
                      <a:pt x="19" y="11"/>
                    </a:lnTo>
                    <a:lnTo>
                      <a:pt x="0" y="5"/>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19" name="Freeform 118"/>
              <p:cNvSpPr>
                <a:spLocks/>
              </p:cNvSpPr>
              <p:nvPr/>
            </p:nvSpPr>
            <p:spPr bwMode="auto">
              <a:xfrm>
                <a:off x="3016460" y="3411266"/>
                <a:ext cx="92199" cy="142289"/>
              </a:xfrm>
              <a:custGeom>
                <a:avLst/>
                <a:gdLst/>
                <a:ahLst/>
                <a:cxnLst>
                  <a:cxn ang="0">
                    <a:pos x="41" y="145"/>
                  </a:cxn>
                  <a:cxn ang="0">
                    <a:pos x="36" y="135"/>
                  </a:cxn>
                  <a:cxn ang="0">
                    <a:pos x="43" y="118"/>
                  </a:cxn>
                  <a:cxn ang="0">
                    <a:pos x="56" y="122"/>
                  </a:cxn>
                  <a:cxn ang="0">
                    <a:pos x="65" y="107"/>
                  </a:cxn>
                  <a:cxn ang="0">
                    <a:pos x="59" y="94"/>
                  </a:cxn>
                  <a:cxn ang="0">
                    <a:pos x="50" y="94"/>
                  </a:cxn>
                  <a:cxn ang="0">
                    <a:pos x="43" y="97"/>
                  </a:cxn>
                  <a:cxn ang="0">
                    <a:pos x="54" y="100"/>
                  </a:cxn>
                  <a:cxn ang="0">
                    <a:pos x="58" y="108"/>
                  </a:cxn>
                  <a:cxn ang="0">
                    <a:pos x="41" y="108"/>
                  </a:cxn>
                  <a:cxn ang="0">
                    <a:pos x="32" y="125"/>
                  </a:cxn>
                  <a:cxn ang="0">
                    <a:pos x="25" y="157"/>
                  </a:cxn>
                  <a:cxn ang="0">
                    <a:pos x="13" y="157"/>
                  </a:cxn>
                  <a:cxn ang="0">
                    <a:pos x="6" y="154"/>
                  </a:cxn>
                  <a:cxn ang="0">
                    <a:pos x="0" y="135"/>
                  </a:cxn>
                  <a:cxn ang="0">
                    <a:pos x="6" y="125"/>
                  </a:cxn>
                  <a:cxn ang="0">
                    <a:pos x="10" y="114"/>
                  </a:cxn>
                  <a:cxn ang="0">
                    <a:pos x="10" y="107"/>
                  </a:cxn>
                  <a:cxn ang="0">
                    <a:pos x="3" y="100"/>
                  </a:cxn>
                  <a:cxn ang="0">
                    <a:pos x="18" y="81"/>
                  </a:cxn>
                  <a:cxn ang="0">
                    <a:pos x="13" y="68"/>
                  </a:cxn>
                  <a:cxn ang="0">
                    <a:pos x="19" y="43"/>
                  </a:cxn>
                  <a:cxn ang="0">
                    <a:pos x="41" y="15"/>
                  </a:cxn>
                  <a:cxn ang="0">
                    <a:pos x="45" y="0"/>
                  </a:cxn>
                  <a:cxn ang="0">
                    <a:pos x="54" y="0"/>
                  </a:cxn>
                  <a:cxn ang="0">
                    <a:pos x="54" y="13"/>
                  </a:cxn>
                  <a:cxn ang="0">
                    <a:pos x="56" y="23"/>
                  </a:cxn>
                  <a:cxn ang="0">
                    <a:pos x="71" y="35"/>
                  </a:cxn>
                  <a:cxn ang="0">
                    <a:pos x="65" y="48"/>
                  </a:cxn>
                  <a:cxn ang="0">
                    <a:pos x="65" y="63"/>
                  </a:cxn>
                  <a:cxn ang="0">
                    <a:pos x="71" y="77"/>
                  </a:cxn>
                  <a:cxn ang="0">
                    <a:pos x="65" y="83"/>
                  </a:cxn>
                  <a:cxn ang="0">
                    <a:pos x="65" y="92"/>
                  </a:cxn>
                  <a:cxn ang="0">
                    <a:pos x="74" y="94"/>
                  </a:cxn>
                  <a:cxn ang="0">
                    <a:pos x="94" y="100"/>
                  </a:cxn>
                  <a:cxn ang="0">
                    <a:pos x="106" y="107"/>
                  </a:cxn>
                  <a:cxn ang="0">
                    <a:pos x="91" y="114"/>
                  </a:cxn>
                  <a:cxn ang="0">
                    <a:pos x="68" y="127"/>
                  </a:cxn>
                  <a:cxn ang="0">
                    <a:pos x="54" y="138"/>
                  </a:cxn>
                  <a:cxn ang="0">
                    <a:pos x="50" y="147"/>
                  </a:cxn>
                  <a:cxn ang="0">
                    <a:pos x="41" y="145"/>
                  </a:cxn>
                </a:cxnLst>
                <a:rect l="0" t="0" r="r" b="b"/>
                <a:pathLst>
                  <a:path w="107" h="158">
                    <a:moveTo>
                      <a:pt x="41" y="145"/>
                    </a:moveTo>
                    <a:lnTo>
                      <a:pt x="36" y="135"/>
                    </a:lnTo>
                    <a:lnTo>
                      <a:pt x="43" y="118"/>
                    </a:lnTo>
                    <a:lnTo>
                      <a:pt x="56" y="122"/>
                    </a:lnTo>
                    <a:lnTo>
                      <a:pt x="65" y="107"/>
                    </a:lnTo>
                    <a:lnTo>
                      <a:pt x="59" y="94"/>
                    </a:lnTo>
                    <a:lnTo>
                      <a:pt x="50" y="94"/>
                    </a:lnTo>
                    <a:lnTo>
                      <a:pt x="43" y="97"/>
                    </a:lnTo>
                    <a:lnTo>
                      <a:pt x="54" y="100"/>
                    </a:lnTo>
                    <a:lnTo>
                      <a:pt x="58" y="108"/>
                    </a:lnTo>
                    <a:lnTo>
                      <a:pt x="41" y="108"/>
                    </a:lnTo>
                    <a:lnTo>
                      <a:pt x="32" y="125"/>
                    </a:lnTo>
                    <a:lnTo>
                      <a:pt x="25" y="157"/>
                    </a:lnTo>
                    <a:lnTo>
                      <a:pt x="13" y="157"/>
                    </a:lnTo>
                    <a:lnTo>
                      <a:pt x="6" y="154"/>
                    </a:lnTo>
                    <a:lnTo>
                      <a:pt x="0" y="135"/>
                    </a:lnTo>
                    <a:lnTo>
                      <a:pt x="6" y="125"/>
                    </a:lnTo>
                    <a:lnTo>
                      <a:pt x="10" y="114"/>
                    </a:lnTo>
                    <a:lnTo>
                      <a:pt x="10" y="107"/>
                    </a:lnTo>
                    <a:lnTo>
                      <a:pt x="3" y="100"/>
                    </a:lnTo>
                    <a:lnTo>
                      <a:pt x="18" y="81"/>
                    </a:lnTo>
                    <a:lnTo>
                      <a:pt x="13" y="68"/>
                    </a:lnTo>
                    <a:lnTo>
                      <a:pt x="19" y="43"/>
                    </a:lnTo>
                    <a:lnTo>
                      <a:pt x="41" y="15"/>
                    </a:lnTo>
                    <a:lnTo>
                      <a:pt x="45" y="0"/>
                    </a:lnTo>
                    <a:lnTo>
                      <a:pt x="54" y="0"/>
                    </a:lnTo>
                    <a:lnTo>
                      <a:pt x="54" y="13"/>
                    </a:lnTo>
                    <a:lnTo>
                      <a:pt x="56" y="23"/>
                    </a:lnTo>
                    <a:lnTo>
                      <a:pt x="71" y="35"/>
                    </a:lnTo>
                    <a:lnTo>
                      <a:pt x="65" y="48"/>
                    </a:lnTo>
                    <a:lnTo>
                      <a:pt x="65" y="63"/>
                    </a:lnTo>
                    <a:lnTo>
                      <a:pt x="71" y="77"/>
                    </a:lnTo>
                    <a:lnTo>
                      <a:pt x="65" y="83"/>
                    </a:lnTo>
                    <a:lnTo>
                      <a:pt x="65" y="92"/>
                    </a:lnTo>
                    <a:lnTo>
                      <a:pt x="74" y="94"/>
                    </a:lnTo>
                    <a:lnTo>
                      <a:pt x="94" y="100"/>
                    </a:lnTo>
                    <a:lnTo>
                      <a:pt x="106" y="107"/>
                    </a:lnTo>
                    <a:lnTo>
                      <a:pt x="91" y="114"/>
                    </a:lnTo>
                    <a:lnTo>
                      <a:pt x="68" y="127"/>
                    </a:lnTo>
                    <a:lnTo>
                      <a:pt x="54" y="138"/>
                    </a:lnTo>
                    <a:lnTo>
                      <a:pt x="50" y="147"/>
                    </a:lnTo>
                    <a:lnTo>
                      <a:pt x="41" y="145"/>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20" name="Freeform 119"/>
              <p:cNvSpPr>
                <a:spLocks/>
              </p:cNvSpPr>
              <p:nvPr/>
            </p:nvSpPr>
            <p:spPr bwMode="auto">
              <a:xfrm>
                <a:off x="3070746" y="3190629"/>
                <a:ext cx="776372" cy="568256"/>
              </a:xfrm>
              <a:custGeom>
                <a:avLst/>
                <a:gdLst/>
                <a:ahLst/>
                <a:cxnLst>
                  <a:cxn ang="0">
                    <a:pos x="43" y="43"/>
                  </a:cxn>
                  <a:cxn ang="0">
                    <a:pos x="30" y="3"/>
                  </a:cxn>
                  <a:cxn ang="0">
                    <a:pos x="311" y="3"/>
                  </a:cxn>
                  <a:cxn ang="0">
                    <a:pos x="870" y="27"/>
                  </a:cxn>
                  <a:cxn ang="0">
                    <a:pos x="886" y="55"/>
                  </a:cxn>
                  <a:cxn ang="0">
                    <a:pos x="881" y="75"/>
                  </a:cxn>
                  <a:cxn ang="0">
                    <a:pos x="855" y="101"/>
                  </a:cxn>
                  <a:cxn ang="0">
                    <a:pos x="861" y="141"/>
                  </a:cxn>
                  <a:cxn ang="0">
                    <a:pos x="859" y="172"/>
                  </a:cxn>
                  <a:cxn ang="0">
                    <a:pos x="828" y="191"/>
                  </a:cxn>
                  <a:cxn ang="0">
                    <a:pos x="786" y="208"/>
                  </a:cxn>
                  <a:cxn ang="0">
                    <a:pos x="766" y="234"/>
                  </a:cxn>
                  <a:cxn ang="0">
                    <a:pos x="743" y="261"/>
                  </a:cxn>
                  <a:cxn ang="0">
                    <a:pos x="713" y="286"/>
                  </a:cxn>
                  <a:cxn ang="0">
                    <a:pos x="688" y="310"/>
                  </a:cxn>
                  <a:cxn ang="0">
                    <a:pos x="665" y="334"/>
                  </a:cxn>
                  <a:cxn ang="0">
                    <a:pos x="651" y="367"/>
                  </a:cxn>
                  <a:cxn ang="0">
                    <a:pos x="656" y="405"/>
                  </a:cxn>
                  <a:cxn ang="0">
                    <a:pos x="658" y="447"/>
                  </a:cxn>
                  <a:cxn ang="0">
                    <a:pos x="696" y="449"/>
                  </a:cxn>
                  <a:cxn ang="0">
                    <a:pos x="721" y="471"/>
                  </a:cxn>
                  <a:cxn ang="0">
                    <a:pos x="699" y="499"/>
                  </a:cxn>
                  <a:cxn ang="0">
                    <a:pos x="736" y="527"/>
                  </a:cxn>
                  <a:cxn ang="0">
                    <a:pos x="739" y="565"/>
                  </a:cxn>
                  <a:cxn ang="0">
                    <a:pos x="718" y="589"/>
                  </a:cxn>
                  <a:cxn ang="0">
                    <a:pos x="674" y="596"/>
                  </a:cxn>
                  <a:cxn ang="0">
                    <a:pos x="686" y="623"/>
                  </a:cxn>
                  <a:cxn ang="0">
                    <a:pos x="665" y="625"/>
                  </a:cxn>
                  <a:cxn ang="0">
                    <a:pos x="623" y="609"/>
                  </a:cxn>
                  <a:cxn ang="0">
                    <a:pos x="581" y="595"/>
                  </a:cxn>
                  <a:cxn ang="0">
                    <a:pos x="549" y="596"/>
                  </a:cxn>
                  <a:cxn ang="0">
                    <a:pos x="501" y="563"/>
                  </a:cxn>
                  <a:cxn ang="0">
                    <a:pos x="462" y="565"/>
                  </a:cxn>
                  <a:cxn ang="0">
                    <a:pos x="419" y="547"/>
                  </a:cxn>
                  <a:cxn ang="0">
                    <a:pos x="387" y="571"/>
                  </a:cxn>
                  <a:cxn ang="0">
                    <a:pos x="354" y="565"/>
                  </a:cxn>
                  <a:cxn ang="0">
                    <a:pos x="320" y="576"/>
                  </a:cxn>
                  <a:cxn ang="0">
                    <a:pos x="292" y="556"/>
                  </a:cxn>
                  <a:cxn ang="0">
                    <a:pos x="255" y="543"/>
                  </a:cxn>
                  <a:cxn ang="0">
                    <a:pos x="217" y="526"/>
                  </a:cxn>
                  <a:cxn ang="0">
                    <a:pos x="199" y="487"/>
                  </a:cxn>
                  <a:cxn ang="0">
                    <a:pos x="59" y="467"/>
                  </a:cxn>
                  <a:cxn ang="0">
                    <a:pos x="25" y="403"/>
                  </a:cxn>
                  <a:cxn ang="0">
                    <a:pos x="68" y="375"/>
                  </a:cxn>
                  <a:cxn ang="0">
                    <a:pos x="63" y="334"/>
                  </a:cxn>
                  <a:cxn ang="0">
                    <a:pos x="43" y="296"/>
                  </a:cxn>
                  <a:cxn ang="0">
                    <a:pos x="45" y="266"/>
                  </a:cxn>
                  <a:cxn ang="0">
                    <a:pos x="23" y="223"/>
                  </a:cxn>
                  <a:cxn ang="0">
                    <a:pos x="8" y="176"/>
                  </a:cxn>
                  <a:cxn ang="0">
                    <a:pos x="37" y="171"/>
                  </a:cxn>
                  <a:cxn ang="0">
                    <a:pos x="52" y="144"/>
                  </a:cxn>
                  <a:cxn ang="0">
                    <a:pos x="12" y="117"/>
                  </a:cxn>
                  <a:cxn ang="0">
                    <a:pos x="17" y="82"/>
                  </a:cxn>
                </a:cxnLst>
                <a:rect l="0" t="0" r="r" b="b"/>
                <a:pathLst>
                  <a:path w="901" h="631">
                    <a:moveTo>
                      <a:pt x="25" y="68"/>
                    </a:moveTo>
                    <a:lnTo>
                      <a:pt x="35" y="63"/>
                    </a:lnTo>
                    <a:lnTo>
                      <a:pt x="40" y="52"/>
                    </a:lnTo>
                    <a:lnTo>
                      <a:pt x="43" y="43"/>
                    </a:lnTo>
                    <a:lnTo>
                      <a:pt x="40" y="35"/>
                    </a:lnTo>
                    <a:lnTo>
                      <a:pt x="37" y="23"/>
                    </a:lnTo>
                    <a:lnTo>
                      <a:pt x="37" y="13"/>
                    </a:lnTo>
                    <a:lnTo>
                      <a:pt x="30" y="3"/>
                    </a:lnTo>
                    <a:lnTo>
                      <a:pt x="119" y="0"/>
                    </a:lnTo>
                    <a:lnTo>
                      <a:pt x="162" y="0"/>
                    </a:lnTo>
                    <a:lnTo>
                      <a:pt x="292" y="3"/>
                    </a:lnTo>
                    <a:lnTo>
                      <a:pt x="311" y="3"/>
                    </a:lnTo>
                    <a:lnTo>
                      <a:pt x="561" y="3"/>
                    </a:lnTo>
                    <a:lnTo>
                      <a:pt x="865" y="5"/>
                    </a:lnTo>
                    <a:lnTo>
                      <a:pt x="870" y="13"/>
                    </a:lnTo>
                    <a:lnTo>
                      <a:pt x="870" y="27"/>
                    </a:lnTo>
                    <a:lnTo>
                      <a:pt x="881" y="27"/>
                    </a:lnTo>
                    <a:lnTo>
                      <a:pt x="886" y="35"/>
                    </a:lnTo>
                    <a:lnTo>
                      <a:pt x="888" y="43"/>
                    </a:lnTo>
                    <a:lnTo>
                      <a:pt x="886" y="55"/>
                    </a:lnTo>
                    <a:lnTo>
                      <a:pt x="892" y="59"/>
                    </a:lnTo>
                    <a:lnTo>
                      <a:pt x="900" y="67"/>
                    </a:lnTo>
                    <a:lnTo>
                      <a:pt x="888" y="75"/>
                    </a:lnTo>
                    <a:lnTo>
                      <a:pt x="881" y="75"/>
                    </a:lnTo>
                    <a:lnTo>
                      <a:pt x="877" y="82"/>
                    </a:lnTo>
                    <a:lnTo>
                      <a:pt x="872" y="87"/>
                    </a:lnTo>
                    <a:lnTo>
                      <a:pt x="861" y="90"/>
                    </a:lnTo>
                    <a:lnTo>
                      <a:pt x="855" y="101"/>
                    </a:lnTo>
                    <a:lnTo>
                      <a:pt x="859" y="115"/>
                    </a:lnTo>
                    <a:lnTo>
                      <a:pt x="853" y="124"/>
                    </a:lnTo>
                    <a:lnTo>
                      <a:pt x="859" y="132"/>
                    </a:lnTo>
                    <a:lnTo>
                      <a:pt x="861" y="141"/>
                    </a:lnTo>
                    <a:lnTo>
                      <a:pt x="865" y="150"/>
                    </a:lnTo>
                    <a:lnTo>
                      <a:pt x="865" y="161"/>
                    </a:lnTo>
                    <a:lnTo>
                      <a:pt x="866" y="171"/>
                    </a:lnTo>
                    <a:lnTo>
                      <a:pt x="859" y="172"/>
                    </a:lnTo>
                    <a:lnTo>
                      <a:pt x="848" y="172"/>
                    </a:lnTo>
                    <a:lnTo>
                      <a:pt x="835" y="172"/>
                    </a:lnTo>
                    <a:lnTo>
                      <a:pt x="828" y="183"/>
                    </a:lnTo>
                    <a:lnTo>
                      <a:pt x="828" y="191"/>
                    </a:lnTo>
                    <a:lnTo>
                      <a:pt x="821" y="196"/>
                    </a:lnTo>
                    <a:lnTo>
                      <a:pt x="805" y="196"/>
                    </a:lnTo>
                    <a:lnTo>
                      <a:pt x="790" y="196"/>
                    </a:lnTo>
                    <a:lnTo>
                      <a:pt x="786" y="208"/>
                    </a:lnTo>
                    <a:lnTo>
                      <a:pt x="785" y="216"/>
                    </a:lnTo>
                    <a:lnTo>
                      <a:pt x="781" y="225"/>
                    </a:lnTo>
                    <a:lnTo>
                      <a:pt x="770" y="228"/>
                    </a:lnTo>
                    <a:lnTo>
                      <a:pt x="766" y="234"/>
                    </a:lnTo>
                    <a:lnTo>
                      <a:pt x="759" y="238"/>
                    </a:lnTo>
                    <a:lnTo>
                      <a:pt x="754" y="243"/>
                    </a:lnTo>
                    <a:lnTo>
                      <a:pt x="748" y="254"/>
                    </a:lnTo>
                    <a:lnTo>
                      <a:pt x="743" y="261"/>
                    </a:lnTo>
                    <a:lnTo>
                      <a:pt x="738" y="276"/>
                    </a:lnTo>
                    <a:lnTo>
                      <a:pt x="725" y="278"/>
                    </a:lnTo>
                    <a:lnTo>
                      <a:pt x="718" y="280"/>
                    </a:lnTo>
                    <a:lnTo>
                      <a:pt x="713" y="286"/>
                    </a:lnTo>
                    <a:lnTo>
                      <a:pt x="703" y="286"/>
                    </a:lnTo>
                    <a:lnTo>
                      <a:pt x="696" y="296"/>
                    </a:lnTo>
                    <a:lnTo>
                      <a:pt x="694" y="301"/>
                    </a:lnTo>
                    <a:lnTo>
                      <a:pt x="688" y="310"/>
                    </a:lnTo>
                    <a:lnTo>
                      <a:pt x="683" y="316"/>
                    </a:lnTo>
                    <a:lnTo>
                      <a:pt x="671" y="321"/>
                    </a:lnTo>
                    <a:lnTo>
                      <a:pt x="661" y="327"/>
                    </a:lnTo>
                    <a:lnTo>
                      <a:pt x="665" y="334"/>
                    </a:lnTo>
                    <a:lnTo>
                      <a:pt x="659" y="345"/>
                    </a:lnTo>
                    <a:lnTo>
                      <a:pt x="659" y="354"/>
                    </a:lnTo>
                    <a:lnTo>
                      <a:pt x="651" y="360"/>
                    </a:lnTo>
                    <a:lnTo>
                      <a:pt x="651" y="367"/>
                    </a:lnTo>
                    <a:lnTo>
                      <a:pt x="643" y="370"/>
                    </a:lnTo>
                    <a:lnTo>
                      <a:pt x="636" y="385"/>
                    </a:lnTo>
                    <a:lnTo>
                      <a:pt x="649" y="396"/>
                    </a:lnTo>
                    <a:lnTo>
                      <a:pt x="656" y="405"/>
                    </a:lnTo>
                    <a:lnTo>
                      <a:pt x="654" y="417"/>
                    </a:lnTo>
                    <a:lnTo>
                      <a:pt x="649" y="427"/>
                    </a:lnTo>
                    <a:lnTo>
                      <a:pt x="656" y="436"/>
                    </a:lnTo>
                    <a:lnTo>
                      <a:pt x="658" y="447"/>
                    </a:lnTo>
                    <a:lnTo>
                      <a:pt x="668" y="447"/>
                    </a:lnTo>
                    <a:lnTo>
                      <a:pt x="679" y="447"/>
                    </a:lnTo>
                    <a:lnTo>
                      <a:pt x="685" y="449"/>
                    </a:lnTo>
                    <a:lnTo>
                      <a:pt x="696" y="449"/>
                    </a:lnTo>
                    <a:lnTo>
                      <a:pt x="703" y="445"/>
                    </a:lnTo>
                    <a:lnTo>
                      <a:pt x="713" y="452"/>
                    </a:lnTo>
                    <a:lnTo>
                      <a:pt x="718" y="462"/>
                    </a:lnTo>
                    <a:lnTo>
                      <a:pt x="721" y="471"/>
                    </a:lnTo>
                    <a:lnTo>
                      <a:pt x="718" y="478"/>
                    </a:lnTo>
                    <a:lnTo>
                      <a:pt x="713" y="484"/>
                    </a:lnTo>
                    <a:lnTo>
                      <a:pt x="705" y="489"/>
                    </a:lnTo>
                    <a:lnTo>
                      <a:pt x="699" y="499"/>
                    </a:lnTo>
                    <a:lnTo>
                      <a:pt x="713" y="509"/>
                    </a:lnTo>
                    <a:lnTo>
                      <a:pt x="723" y="509"/>
                    </a:lnTo>
                    <a:lnTo>
                      <a:pt x="730" y="516"/>
                    </a:lnTo>
                    <a:lnTo>
                      <a:pt x="736" y="527"/>
                    </a:lnTo>
                    <a:lnTo>
                      <a:pt x="738" y="540"/>
                    </a:lnTo>
                    <a:lnTo>
                      <a:pt x="733" y="547"/>
                    </a:lnTo>
                    <a:lnTo>
                      <a:pt x="733" y="556"/>
                    </a:lnTo>
                    <a:lnTo>
                      <a:pt x="739" y="565"/>
                    </a:lnTo>
                    <a:lnTo>
                      <a:pt x="741" y="576"/>
                    </a:lnTo>
                    <a:lnTo>
                      <a:pt x="736" y="583"/>
                    </a:lnTo>
                    <a:lnTo>
                      <a:pt x="726" y="585"/>
                    </a:lnTo>
                    <a:lnTo>
                      <a:pt x="718" y="589"/>
                    </a:lnTo>
                    <a:lnTo>
                      <a:pt x="705" y="580"/>
                    </a:lnTo>
                    <a:lnTo>
                      <a:pt x="694" y="583"/>
                    </a:lnTo>
                    <a:lnTo>
                      <a:pt x="683" y="585"/>
                    </a:lnTo>
                    <a:lnTo>
                      <a:pt x="674" y="596"/>
                    </a:lnTo>
                    <a:lnTo>
                      <a:pt x="671" y="603"/>
                    </a:lnTo>
                    <a:lnTo>
                      <a:pt x="674" y="615"/>
                    </a:lnTo>
                    <a:lnTo>
                      <a:pt x="679" y="623"/>
                    </a:lnTo>
                    <a:lnTo>
                      <a:pt x="686" y="623"/>
                    </a:lnTo>
                    <a:lnTo>
                      <a:pt x="688" y="630"/>
                    </a:lnTo>
                    <a:lnTo>
                      <a:pt x="679" y="625"/>
                    </a:lnTo>
                    <a:lnTo>
                      <a:pt x="671" y="625"/>
                    </a:lnTo>
                    <a:lnTo>
                      <a:pt x="665" y="625"/>
                    </a:lnTo>
                    <a:lnTo>
                      <a:pt x="646" y="630"/>
                    </a:lnTo>
                    <a:lnTo>
                      <a:pt x="638" y="625"/>
                    </a:lnTo>
                    <a:lnTo>
                      <a:pt x="626" y="618"/>
                    </a:lnTo>
                    <a:lnTo>
                      <a:pt x="623" y="609"/>
                    </a:lnTo>
                    <a:lnTo>
                      <a:pt x="614" y="603"/>
                    </a:lnTo>
                    <a:lnTo>
                      <a:pt x="607" y="600"/>
                    </a:lnTo>
                    <a:lnTo>
                      <a:pt x="594" y="595"/>
                    </a:lnTo>
                    <a:lnTo>
                      <a:pt x="581" y="595"/>
                    </a:lnTo>
                    <a:lnTo>
                      <a:pt x="574" y="595"/>
                    </a:lnTo>
                    <a:lnTo>
                      <a:pt x="567" y="596"/>
                    </a:lnTo>
                    <a:lnTo>
                      <a:pt x="558" y="596"/>
                    </a:lnTo>
                    <a:lnTo>
                      <a:pt x="549" y="596"/>
                    </a:lnTo>
                    <a:lnTo>
                      <a:pt x="541" y="589"/>
                    </a:lnTo>
                    <a:lnTo>
                      <a:pt x="536" y="580"/>
                    </a:lnTo>
                    <a:lnTo>
                      <a:pt x="529" y="574"/>
                    </a:lnTo>
                    <a:lnTo>
                      <a:pt x="501" y="563"/>
                    </a:lnTo>
                    <a:lnTo>
                      <a:pt x="492" y="565"/>
                    </a:lnTo>
                    <a:lnTo>
                      <a:pt x="487" y="571"/>
                    </a:lnTo>
                    <a:lnTo>
                      <a:pt x="472" y="568"/>
                    </a:lnTo>
                    <a:lnTo>
                      <a:pt x="462" y="565"/>
                    </a:lnTo>
                    <a:lnTo>
                      <a:pt x="447" y="556"/>
                    </a:lnTo>
                    <a:lnTo>
                      <a:pt x="432" y="554"/>
                    </a:lnTo>
                    <a:lnTo>
                      <a:pt x="427" y="554"/>
                    </a:lnTo>
                    <a:lnTo>
                      <a:pt x="419" y="547"/>
                    </a:lnTo>
                    <a:lnTo>
                      <a:pt x="409" y="551"/>
                    </a:lnTo>
                    <a:lnTo>
                      <a:pt x="402" y="560"/>
                    </a:lnTo>
                    <a:lnTo>
                      <a:pt x="392" y="565"/>
                    </a:lnTo>
                    <a:lnTo>
                      <a:pt x="387" y="571"/>
                    </a:lnTo>
                    <a:lnTo>
                      <a:pt x="377" y="574"/>
                    </a:lnTo>
                    <a:lnTo>
                      <a:pt x="371" y="571"/>
                    </a:lnTo>
                    <a:lnTo>
                      <a:pt x="364" y="568"/>
                    </a:lnTo>
                    <a:lnTo>
                      <a:pt x="354" y="565"/>
                    </a:lnTo>
                    <a:lnTo>
                      <a:pt x="344" y="563"/>
                    </a:lnTo>
                    <a:lnTo>
                      <a:pt x="335" y="568"/>
                    </a:lnTo>
                    <a:lnTo>
                      <a:pt x="327" y="568"/>
                    </a:lnTo>
                    <a:lnTo>
                      <a:pt x="320" y="576"/>
                    </a:lnTo>
                    <a:lnTo>
                      <a:pt x="311" y="574"/>
                    </a:lnTo>
                    <a:lnTo>
                      <a:pt x="307" y="563"/>
                    </a:lnTo>
                    <a:lnTo>
                      <a:pt x="299" y="563"/>
                    </a:lnTo>
                    <a:lnTo>
                      <a:pt x="292" y="556"/>
                    </a:lnTo>
                    <a:lnTo>
                      <a:pt x="285" y="556"/>
                    </a:lnTo>
                    <a:lnTo>
                      <a:pt x="280" y="547"/>
                    </a:lnTo>
                    <a:lnTo>
                      <a:pt x="267" y="543"/>
                    </a:lnTo>
                    <a:lnTo>
                      <a:pt x="255" y="543"/>
                    </a:lnTo>
                    <a:lnTo>
                      <a:pt x="244" y="547"/>
                    </a:lnTo>
                    <a:lnTo>
                      <a:pt x="239" y="540"/>
                    </a:lnTo>
                    <a:lnTo>
                      <a:pt x="224" y="531"/>
                    </a:lnTo>
                    <a:lnTo>
                      <a:pt x="217" y="526"/>
                    </a:lnTo>
                    <a:lnTo>
                      <a:pt x="212" y="516"/>
                    </a:lnTo>
                    <a:lnTo>
                      <a:pt x="204" y="507"/>
                    </a:lnTo>
                    <a:lnTo>
                      <a:pt x="202" y="499"/>
                    </a:lnTo>
                    <a:lnTo>
                      <a:pt x="199" y="487"/>
                    </a:lnTo>
                    <a:lnTo>
                      <a:pt x="187" y="478"/>
                    </a:lnTo>
                    <a:lnTo>
                      <a:pt x="179" y="471"/>
                    </a:lnTo>
                    <a:lnTo>
                      <a:pt x="90" y="471"/>
                    </a:lnTo>
                    <a:lnTo>
                      <a:pt x="59" y="467"/>
                    </a:lnTo>
                    <a:lnTo>
                      <a:pt x="32" y="436"/>
                    </a:lnTo>
                    <a:lnTo>
                      <a:pt x="12" y="414"/>
                    </a:lnTo>
                    <a:lnTo>
                      <a:pt x="15" y="405"/>
                    </a:lnTo>
                    <a:lnTo>
                      <a:pt x="25" y="403"/>
                    </a:lnTo>
                    <a:lnTo>
                      <a:pt x="33" y="400"/>
                    </a:lnTo>
                    <a:lnTo>
                      <a:pt x="55" y="390"/>
                    </a:lnTo>
                    <a:lnTo>
                      <a:pt x="63" y="389"/>
                    </a:lnTo>
                    <a:lnTo>
                      <a:pt x="68" y="375"/>
                    </a:lnTo>
                    <a:lnTo>
                      <a:pt x="68" y="367"/>
                    </a:lnTo>
                    <a:lnTo>
                      <a:pt x="65" y="354"/>
                    </a:lnTo>
                    <a:lnTo>
                      <a:pt x="65" y="342"/>
                    </a:lnTo>
                    <a:lnTo>
                      <a:pt x="63" y="334"/>
                    </a:lnTo>
                    <a:lnTo>
                      <a:pt x="53" y="327"/>
                    </a:lnTo>
                    <a:lnTo>
                      <a:pt x="50" y="320"/>
                    </a:lnTo>
                    <a:lnTo>
                      <a:pt x="48" y="301"/>
                    </a:lnTo>
                    <a:lnTo>
                      <a:pt x="43" y="296"/>
                    </a:lnTo>
                    <a:lnTo>
                      <a:pt x="32" y="292"/>
                    </a:lnTo>
                    <a:lnTo>
                      <a:pt x="40" y="286"/>
                    </a:lnTo>
                    <a:lnTo>
                      <a:pt x="40" y="276"/>
                    </a:lnTo>
                    <a:lnTo>
                      <a:pt x="45" y="266"/>
                    </a:lnTo>
                    <a:lnTo>
                      <a:pt x="43" y="258"/>
                    </a:lnTo>
                    <a:lnTo>
                      <a:pt x="32" y="248"/>
                    </a:lnTo>
                    <a:lnTo>
                      <a:pt x="19" y="232"/>
                    </a:lnTo>
                    <a:lnTo>
                      <a:pt x="23" y="223"/>
                    </a:lnTo>
                    <a:lnTo>
                      <a:pt x="25" y="214"/>
                    </a:lnTo>
                    <a:lnTo>
                      <a:pt x="23" y="206"/>
                    </a:lnTo>
                    <a:lnTo>
                      <a:pt x="13" y="184"/>
                    </a:lnTo>
                    <a:lnTo>
                      <a:pt x="8" y="176"/>
                    </a:lnTo>
                    <a:lnTo>
                      <a:pt x="17" y="172"/>
                    </a:lnTo>
                    <a:lnTo>
                      <a:pt x="25" y="166"/>
                    </a:lnTo>
                    <a:lnTo>
                      <a:pt x="32" y="161"/>
                    </a:lnTo>
                    <a:lnTo>
                      <a:pt x="37" y="171"/>
                    </a:lnTo>
                    <a:lnTo>
                      <a:pt x="46" y="171"/>
                    </a:lnTo>
                    <a:lnTo>
                      <a:pt x="53" y="166"/>
                    </a:lnTo>
                    <a:lnTo>
                      <a:pt x="60" y="157"/>
                    </a:lnTo>
                    <a:lnTo>
                      <a:pt x="52" y="144"/>
                    </a:lnTo>
                    <a:lnTo>
                      <a:pt x="43" y="136"/>
                    </a:lnTo>
                    <a:lnTo>
                      <a:pt x="33" y="132"/>
                    </a:lnTo>
                    <a:lnTo>
                      <a:pt x="17" y="127"/>
                    </a:lnTo>
                    <a:lnTo>
                      <a:pt x="12" y="117"/>
                    </a:lnTo>
                    <a:lnTo>
                      <a:pt x="6" y="107"/>
                    </a:lnTo>
                    <a:lnTo>
                      <a:pt x="0" y="101"/>
                    </a:lnTo>
                    <a:lnTo>
                      <a:pt x="12" y="95"/>
                    </a:lnTo>
                    <a:lnTo>
                      <a:pt x="17" y="82"/>
                    </a:lnTo>
                    <a:lnTo>
                      <a:pt x="19" y="72"/>
                    </a:lnTo>
                    <a:lnTo>
                      <a:pt x="25" y="68"/>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21" name="Freeform 120"/>
              <p:cNvSpPr>
                <a:spLocks/>
              </p:cNvSpPr>
              <p:nvPr/>
            </p:nvSpPr>
            <p:spPr bwMode="auto">
              <a:xfrm>
                <a:off x="2801902" y="3557158"/>
                <a:ext cx="48254" cy="112571"/>
              </a:xfrm>
              <a:custGeom>
                <a:avLst/>
                <a:gdLst/>
                <a:ahLst/>
                <a:cxnLst>
                  <a:cxn ang="0">
                    <a:pos x="23" y="87"/>
                  </a:cxn>
                  <a:cxn ang="0">
                    <a:pos x="8" y="69"/>
                  </a:cxn>
                  <a:cxn ang="0">
                    <a:pos x="0" y="62"/>
                  </a:cxn>
                  <a:cxn ang="0">
                    <a:pos x="0" y="50"/>
                  </a:cxn>
                  <a:cxn ang="0">
                    <a:pos x="5" y="43"/>
                  </a:cxn>
                  <a:cxn ang="0">
                    <a:pos x="8" y="18"/>
                  </a:cxn>
                  <a:cxn ang="0">
                    <a:pos x="32" y="8"/>
                  </a:cxn>
                  <a:cxn ang="0">
                    <a:pos x="52" y="0"/>
                  </a:cxn>
                  <a:cxn ang="0">
                    <a:pos x="35" y="18"/>
                  </a:cxn>
                  <a:cxn ang="0">
                    <a:pos x="38" y="27"/>
                  </a:cxn>
                  <a:cxn ang="0">
                    <a:pos x="35" y="47"/>
                  </a:cxn>
                  <a:cxn ang="0">
                    <a:pos x="38" y="55"/>
                  </a:cxn>
                  <a:cxn ang="0">
                    <a:pos x="47" y="62"/>
                  </a:cxn>
                  <a:cxn ang="0">
                    <a:pos x="55" y="94"/>
                  </a:cxn>
                  <a:cxn ang="0">
                    <a:pos x="45" y="102"/>
                  </a:cxn>
                  <a:cxn ang="0">
                    <a:pos x="43" y="114"/>
                  </a:cxn>
                  <a:cxn ang="0">
                    <a:pos x="28" y="124"/>
                  </a:cxn>
                  <a:cxn ang="0">
                    <a:pos x="28" y="112"/>
                  </a:cxn>
                  <a:cxn ang="0">
                    <a:pos x="25" y="102"/>
                  </a:cxn>
                  <a:cxn ang="0">
                    <a:pos x="23" y="87"/>
                  </a:cxn>
                </a:cxnLst>
                <a:rect l="0" t="0" r="r" b="b"/>
                <a:pathLst>
                  <a:path w="56" h="125">
                    <a:moveTo>
                      <a:pt x="23" y="87"/>
                    </a:moveTo>
                    <a:lnTo>
                      <a:pt x="8" y="69"/>
                    </a:lnTo>
                    <a:lnTo>
                      <a:pt x="0" y="62"/>
                    </a:lnTo>
                    <a:lnTo>
                      <a:pt x="0" y="50"/>
                    </a:lnTo>
                    <a:lnTo>
                      <a:pt x="5" y="43"/>
                    </a:lnTo>
                    <a:lnTo>
                      <a:pt x="8" y="18"/>
                    </a:lnTo>
                    <a:lnTo>
                      <a:pt x="32" y="8"/>
                    </a:lnTo>
                    <a:lnTo>
                      <a:pt x="52" y="0"/>
                    </a:lnTo>
                    <a:lnTo>
                      <a:pt x="35" y="18"/>
                    </a:lnTo>
                    <a:lnTo>
                      <a:pt x="38" y="27"/>
                    </a:lnTo>
                    <a:lnTo>
                      <a:pt x="35" y="47"/>
                    </a:lnTo>
                    <a:lnTo>
                      <a:pt x="38" y="55"/>
                    </a:lnTo>
                    <a:lnTo>
                      <a:pt x="47" y="62"/>
                    </a:lnTo>
                    <a:lnTo>
                      <a:pt x="55" y="94"/>
                    </a:lnTo>
                    <a:lnTo>
                      <a:pt x="45" y="102"/>
                    </a:lnTo>
                    <a:lnTo>
                      <a:pt x="43" y="114"/>
                    </a:lnTo>
                    <a:lnTo>
                      <a:pt x="28" y="124"/>
                    </a:lnTo>
                    <a:lnTo>
                      <a:pt x="28" y="112"/>
                    </a:lnTo>
                    <a:lnTo>
                      <a:pt x="25" y="102"/>
                    </a:lnTo>
                    <a:lnTo>
                      <a:pt x="23" y="87"/>
                    </a:lnTo>
                  </a:path>
                </a:pathLst>
              </a:custGeom>
              <a:solidFill>
                <a:srgbClr val="F3D170"/>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22" name="Freeform 121"/>
              <p:cNvSpPr>
                <a:spLocks/>
              </p:cNvSpPr>
              <p:nvPr/>
            </p:nvSpPr>
            <p:spPr bwMode="auto">
              <a:xfrm>
                <a:off x="2452061" y="3306801"/>
                <a:ext cx="410160" cy="432271"/>
              </a:xfrm>
              <a:custGeom>
                <a:avLst/>
                <a:gdLst/>
                <a:ahLst/>
                <a:cxnLst>
                  <a:cxn ang="0">
                    <a:pos x="383" y="302"/>
                  </a:cxn>
                  <a:cxn ang="0">
                    <a:pos x="381" y="332"/>
                  </a:cxn>
                  <a:cxn ang="0">
                    <a:pos x="373" y="360"/>
                  </a:cxn>
                  <a:cxn ang="0">
                    <a:pos x="373" y="377"/>
                  </a:cxn>
                  <a:cxn ang="0">
                    <a:pos x="350" y="405"/>
                  </a:cxn>
                  <a:cxn ang="0">
                    <a:pos x="325" y="417"/>
                  </a:cxn>
                  <a:cxn ang="0">
                    <a:pos x="320" y="437"/>
                  </a:cxn>
                  <a:cxn ang="0">
                    <a:pos x="285" y="447"/>
                  </a:cxn>
                  <a:cxn ang="0">
                    <a:pos x="280" y="464"/>
                  </a:cxn>
                  <a:cxn ang="0">
                    <a:pos x="195" y="476"/>
                  </a:cxn>
                  <a:cxn ang="0">
                    <a:pos x="85" y="472"/>
                  </a:cxn>
                  <a:cxn ang="0">
                    <a:pos x="8" y="314"/>
                  </a:cxn>
                  <a:cxn ang="0">
                    <a:pos x="8" y="81"/>
                  </a:cxn>
                  <a:cxn ang="0">
                    <a:pos x="28" y="0"/>
                  </a:cxn>
                  <a:cxn ang="0">
                    <a:pos x="345" y="28"/>
                  </a:cxn>
                  <a:cxn ang="0">
                    <a:pos x="315" y="57"/>
                  </a:cxn>
                  <a:cxn ang="0">
                    <a:pos x="308" y="83"/>
                  </a:cxn>
                  <a:cxn ang="0">
                    <a:pos x="301" y="101"/>
                  </a:cxn>
                  <a:cxn ang="0">
                    <a:pos x="285" y="127"/>
                  </a:cxn>
                  <a:cxn ang="0">
                    <a:pos x="260" y="174"/>
                  </a:cxn>
                  <a:cxn ang="0">
                    <a:pos x="247" y="197"/>
                  </a:cxn>
                  <a:cxn ang="0">
                    <a:pos x="238" y="222"/>
                  </a:cxn>
                  <a:cxn ang="0">
                    <a:pos x="240" y="243"/>
                  </a:cxn>
                  <a:cxn ang="0">
                    <a:pos x="265" y="237"/>
                  </a:cxn>
                  <a:cxn ang="0">
                    <a:pos x="292" y="242"/>
                  </a:cxn>
                  <a:cxn ang="0">
                    <a:pos x="315" y="242"/>
                  </a:cxn>
                  <a:cxn ang="0">
                    <a:pos x="340" y="227"/>
                  </a:cxn>
                  <a:cxn ang="0">
                    <a:pos x="372" y="214"/>
                  </a:cxn>
                  <a:cxn ang="0">
                    <a:pos x="387" y="208"/>
                  </a:cxn>
                  <a:cxn ang="0">
                    <a:pos x="408" y="197"/>
                  </a:cxn>
                  <a:cxn ang="0">
                    <a:pos x="438" y="175"/>
                  </a:cxn>
                  <a:cxn ang="0">
                    <a:pos x="420" y="174"/>
                  </a:cxn>
                  <a:cxn ang="0">
                    <a:pos x="403" y="185"/>
                  </a:cxn>
                  <a:cxn ang="0">
                    <a:pos x="345" y="208"/>
                  </a:cxn>
                  <a:cxn ang="0">
                    <a:pos x="323" y="228"/>
                  </a:cxn>
                  <a:cxn ang="0">
                    <a:pos x="293" y="223"/>
                  </a:cxn>
                  <a:cxn ang="0">
                    <a:pos x="260" y="214"/>
                  </a:cxn>
                  <a:cxn ang="0">
                    <a:pos x="263" y="190"/>
                  </a:cxn>
                  <a:cxn ang="0">
                    <a:pos x="300" y="132"/>
                  </a:cxn>
                  <a:cxn ang="0">
                    <a:pos x="321" y="87"/>
                  </a:cxn>
                  <a:cxn ang="0">
                    <a:pos x="475" y="90"/>
                  </a:cxn>
                  <a:cxn ang="0">
                    <a:pos x="468" y="197"/>
                  </a:cxn>
                  <a:cxn ang="0">
                    <a:pos x="458" y="223"/>
                  </a:cxn>
                  <a:cxn ang="0">
                    <a:pos x="460" y="200"/>
                  </a:cxn>
                  <a:cxn ang="0">
                    <a:pos x="453" y="205"/>
                  </a:cxn>
                  <a:cxn ang="0">
                    <a:pos x="452" y="228"/>
                  </a:cxn>
                  <a:cxn ang="0">
                    <a:pos x="447" y="257"/>
                  </a:cxn>
                  <a:cxn ang="0">
                    <a:pos x="432" y="282"/>
                  </a:cxn>
                  <a:cxn ang="0">
                    <a:pos x="392" y="300"/>
                  </a:cxn>
                </a:cxnLst>
                <a:rect l="0" t="0" r="r" b="b"/>
                <a:pathLst>
                  <a:path w="476" h="480">
                    <a:moveTo>
                      <a:pt x="392" y="300"/>
                    </a:moveTo>
                    <a:lnTo>
                      <a:pt x="383" y="302"/>
                    </a:lnTo>
                    <a:lnTo>
                      <a:pt x="383" y="310"/>
                    </a:lnTo>
                    <a:lnTo>
                      <a:pt x="381" y="332"/>
                    </a:lnTo>
                    <a:lnTo>
                      <a:pt x="375" y="342"/>
                    </a:lnTo>
                    <a:lnTo>
                      <a:pt x="373" y="360"/>
                    </a:lnTo>
                    <a:lnTo>
                      <a:pt x="375" y="370"/>
                    </a:lnTo>
                    <a:lnTo>
                      <a:pt x="373" y="377"/>
                    </a:lnTo>
                    <a:lnTo>
                      <a:pt x="360" y="400"/>
                    </a:lnTo>
                    <a:lnTo>
                      <a:pt x="350" y="405"/>
                    </a:lnTo>
                    <a:lnTo>
                      <a:pt x="341" y="405"/>
                    </a:lnTo>
                    <a:lnTo>
                      <a:pt x="325" y="417"/>
                    </a:lnTo>
                    <a:lnTo>
                      <a:pt x="321" y="427"/>
                    </a:lnTo>
                    <a:lnTo>
                      <a:pt x="320" y="437"/>
                    </a:lnTo>
                    <a:lnTo>
                      <a:pt x="310" y="444"/>
                    </a:lnTo>
                    <a:lnTo>
                      <a:pt x="285" y="447"/>
                    </a:lnTo>
                    <a:lnTo>
                      <a:pt x="275" y="454"/>
                    </a:lnTo>
                    <a:lnTo>
                      <a:pt x="280" y="464"/>
                    </a:lnTo>
                    <a:lnTo>
                      <a:pt x="280" y="479"/>
                    </a:lnTo>
                    <a:lnTo>
                      <a:pt x="195" y="476"/>
                    </a:lnTo>
                    <a:lnTo>
                      <a:pt x="115" y="476"/>
                    </a:lnTo>
                    <a:lnTo>
                      <a:pt x="85" y="472"/>
                    </a:lnTo>
                    <a:lnTo>
                      <a:pt x="5" y="472"/>
                    </a:lnTo>
                    <a:lnTo>
                      <a:pt x="8" y="314"/>
                    </a:lnTo>
                    <a:lnTo>
                      <a:pt x="0" y="314"/>
                    </a:lnTo>
                    <a:lnTo>
                      <a:pt x="8" y="81"/>
                    </a:lnTo>
                    <a:lnTo>
                      <a:pt x="12" y="0"/>
                    </a:lnTo>
                    <a:lnTo>
                      <a:pt x="28" y="0"/>
                    </a:lnTo>
                    <a:lnTo>
                      <a:pt x="348" y="10"/>
                    </a:lnTo>
                    <a:lnTo>
                      <a:pt x="345" y="28"/>
                    </a:lnTo>
                    <a:lnTo>
                      <a:pt x="340" y="37"/>
                    </a:lnTo>
                    <a:lnTo>
                      <a:pt x="315" y="57"/>
                    </a:lnTo>
                    <a:lnTo>
                      <a:pt x="315" y="67"/>
                    </a:lnTo>
                    <a:lnTo>
                      <a:pt x="308" y="83"/>
                    </a:lnTo>
                    <a:lnTo>
                      <a:pt x="308" y="92"/>
                    </a:lnTo>
                    <a:lnTo>
                      <a:pt x="301" y="101"/>
                    </a:lnTo>
                    <a:lnTo>
                      <a:pt x="292" y="110"/>
                    </a:lnTo>
                    <a:lnTo>
                      <a:pt x="285" y="127"/>
                    </a:lnTo>
                    <a:lnTo>
                      <a:pt x="267" y="140"/>
                    </a:lnTo>
                    <a:lnTo>
                      <a:pt x="260" y="174"/>
                    </a:lnTo>
                    <a:lnTo>
                      <a:pt x="248" y="182"/>
                    </a:lnTo>
                    <a:lnTo>
                      <a:pt x="247" y="197"/>
                    </a:lnTo>
                    <a:lnTo>
                      <a:pt x="238" y="212"/>
                    </a:lnTo>
                    <a:lnTo>
                      <a:pt x="238" y="222"/>
                    </a:lnTo>
                    <a:lnTo>
                      <a:pt x="232" y="227"/>
                    </a:lnTo>
                    <a:lnTo>
                      <a:pt x="240" y="243"/>
                    </a:lnTo>
                    <a:lnTo>
                      <a:pt x="260" y="252"/>
                    </a:lnTo>
                    <a:lnTo>
                      <a:pt x="265" y="237"/>
                    </a:lnTo>
                    <a:lnTo>
                      <a:pt x="278" y="234"/>
                    </a:lnTo>
                    <a:lnTo>
                      <a:pt x="292" y="242"/>
                    </a:lnTo>
                    <a:lnTo>
                      <a:pt x="305" y="242"/>
                    </a:lnTo>
                    <a:lnTo>
                      <a:pt x="315" y="242"/>
                    </a:lnTo>
                    <a:lnTo>
                      <a:pt x="323" y="237"/>
                    </a:lnTo>
                    <a:lnTo>
                      <a:pt x="340" y="227"/>
                    </a:lnTo>
                    <a:lnTo>
                      <a:pt x="355" y="222"/>
                    </a:lnTo>
                    <a:lnTo>
                      <a:pt x="372" y="214"/>
                    </a:lnTo>
                    <a:lnTo>
                      <a:pt x="380" y="214"/>
                    </a:lnTo>
                    <a:lnTo>
                      <a:pt x="387" y="208"/>
                    </a:lnTo>
                    <a:lnTo>
                      <a:pt x="403" y="202"/>
                    </a:lnTo>
                    <a:lnTo>
                      <a:pt x="408" y="197"/>
                    </a:lnTo>
                    <a:lnTo>
                      <a:pt x="420" y="188"/>
                    </a:lnTo>
                    <a:lnTo>
                      <a:pt x="438" y="175"/>
                    </a:lnTo>
                    <a:lnTo>
                      <a:pt x="443" y="165"/>
                    </a:lnTo>
                    <a:lnTo>
                      <a:pt x="420" y="174"/>
                    </a:lnTo>
                    <a:lnTo>
                      <a:pt x="408" y="175"/>
                    </a:lnTo>
                    <a:lnTo>
                      <a:pt x="403" y="185"/>
                    </a:lnTo>
                    <a:lnTo>
                      <a:pt x="372" y="200"/>
                    </a:lnTo>
                    <a:lnTo>
                      <a:pt x="345" y="208"/>
                    </a:lnTo>
                    <a:lnTo>
                      <a:pt x="327" y="214"/>
                    </a:lnTo>
                    <a:lnTo>
                      <a:pt x="323" y="228"/>
                    </a:lnTo>
                    <a:lnTo>
                      <a:pt x="310" y="234"/>
                    </a:lnTo>
                    <a:lnTo>
                      <a:pt x="293" y="223"/>
                    </a:lnTo>
                    <a:lnTo>
                      <a:pt x="275" y="222"/>
                    </a:lnTo>
                    <a:lnTo>
                      <a:pt x="260" y="214"/>
                    </a:lnTo>
                    <a:lnTo>
                      <a:pt x="260" y="202"/>
                    </a:lnTo>
                    <a:lnTo>
                      <a:pt x="263" y="190"/>
                    </a:lnTo>
                    <a:lnTo>
                      <a:pt x="287" y="155"/>
                    </a:lnTo>
                    <a:lnTo>
                      <a:pt x="300" y="132"/>
                    </a:lnTo>
                    <a:lnTo>
                      <a:pt x="320" y="112"/>
                    </a:lnTo>
                    <a:lnTo>
                      <a:pt x="321" y="87"/>
                    </a:lnTo>
                    <a:lnTo>
                      <a:pt x="445" y="90"/>
                    </a:lnTo>
                    <a:lnTo>
                      <a:pt x="475" y="90"/>
                    </a:lnTo>
                    <a:lnTo>
                      <a:pt x="470" y="121"/>
                    </a:lnTo>
                    <a:lnTo>
                      <a:pt x="468" y="197"/>
                    </a:lnTo>
                    <a:lnTo>
                      <a:pt x="467" y="232"/>
                    </a:lnTo>
                    <a:lnTo>
                      <a:pt x="458" y="223"/>
                    </a:lnTo>
                    <a:lnTo>
                      <a:pt x="460" y="212"/>
                    </a:lnTo>
                    <a:lnTo>
                      <a:pt x="460" y="200"/>
                    </a:lnTo>
                    <a:lnTo>
                      <a:pt x="456" y="194"/>
                    </a:lnTo>
                    <a:lnTo>
                      <a:pt x="453" y="205"/>
                    </a:lnTo>
                    <a:lnTo>
                      <a:pt x="453" y="214"/>
                    </a:lnTo>
                    <a:lnTo>
                      <a:pt x="452" y="228"/>
                    </a:lnTo>
                    <a:lnTo>
                      <a:pt x="448" y="249"/>
                    </a:lnTo>
                    <a:lnTo>
                      <a:pt x="447" y="257"/>
                    </a:lnTo>
                    <a:lnTo>
                      <a:pt x="440" y="275"/>
                    </a:lnTo>
                    <a:lnTo>
                      <a:pt x="432" y="282"/>
                    </a:lnTo>
                    <a:lnTo>
                      <a:pt x="423" y="290"/>
                    </a:lnTo>
                    <a:lnTo>
                      <a:pt x="392" y="300"/>
                    </a:lnTo>
                  </a:path>
                </a:pathLst>
              </a:custGeom>
              <a:solidFill>
                <a:srgbClr val="99999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grpSp>
        <p:sp>
          <p:nvSpPr>
            <p:cNvPr id="20" name="TextBox 19"/>
            <p:cNvSpPr txBox="1"/>
            <p:nvPr/>
          </p:nvSpPr>
          <p:spPr>
            <a:xfrm>
              <a:off x="5607265" y="5180773"/>
              <a:ext cx="1970732" cy="579646"/>
            </a:xfrm>
            <a:prstGeom prst="rect">
              <a:avLst/>
            </a:prstGeom>
            <a:noFill/>
            <a:ln w="12700">
              <a:solidFill>
                <a:schemeClr val="bg1"/>
              </a:solidFill>
            </a:ln>
            <a:effectLst/>
          </p:spPr>
          <p:txBody>
            <a:bodyPr wrap="none" rtlCol="0">
              <a:spAutoFit/>
            </a:bodyPr>
            <a:lstStyle/>
            <a:p>
              <a:r>
                <a:rPr lang="en-US" sz="1000" b="1" dirty="0">
                  <a:solidFill>
                    <a:schemeClr val="tx1"/>
                  </a:solidFill>
                  <a:latin typeface="+mn-lt"/>
                </a:rPr>
                <a:t>Washington State Total Population </a:t>
              </a:r>
              <a:r>
                <a:rPr lang="en-US" sz="1000" b="1" i="1" dirty="0">
                  <a:solidFill>
                    <a:schemeClr val="tx1"/>
                  </a:solidFill>
                  <a:latin typeface="+mn-lt"/>
                </a:rPr>
                <a:t>(estimate)</a:t>
              </a:r>
            </a:p>
            <a:p>
              <a:r>
                <a:rPr lang="en-US" sz="1000" b="1" dirty="0">
                  <a:solidFill>
                    <a:schemeClr val="tx1"/>
                  </a:solidFill>
                  <a:latin typeface="+mn-lt"/>
                </a:rPr>
                <a:t>April 2019: 7,546,410</a:t>
              </a:r>
            </a:p>
            <a:p>
              <a:pPr>
                <a:spcBef>
                  <a:spcPts val="200"/>
                </a:spcBef>
              </a:pPr>
              <a:r>
                <a:rPr lang="en-US" sz="1000" b="1" i="1" dirty="0">
                  <a:solidFill>
                    <a:schemeClr val="tx1"/>
                  </a:solidFill>
                  <a:latin typeface="+mn-lt"/>
                </a:rPr>
                <a:t>Source: </a:t>
              </a:r>
              <a:r>
                <a:rPr lang="en-US" sz="1000" b="1" dirty="0">
                  <a:solidFill>
                    <a:schemeClr val="tx1"/>
                  </a:solidFill>
                  <a:latin typeface="+mn-lt"/>
                </a:rPr>
                <a:t>Office of Financial Management</a:t>
              </a:r>
            </a:p>
          </p:txBody>
        </p:sp>
        <p:sp>
          <p:nvSpPr>
            <p:cNvPr id="21" name="TextBox 20"/>
            <p:cNvSpPr txBox="1"/>
            <p:nvPr/>
          </p:nvSpPr>
          <p:spPr>
            <a:xfrm>
              <a:off x="3463456" y="1458343"/>
              <a:ext cx="528029" cy="400110"/>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Whatcom</a:t>
              </a:r>
            </a:p>
            <a:p>
              <a:pPr algn="ctr"/>
              <a:r>
                <a:rPr lang="en-US" sz="1000" b="1" i="1" dirty="0">
                  <a:solidFill>
                    <a:schemeClr val="bg1"/>
                  </a:solidFill>
                  <a:latin typeface="+mn-lt"/>
                </a:rPr>
                <a:t>225,300</a:t>
              </a:r>
            </a:p>
          </p:txBody>
        </p:sp>
        <p:sp>
          <p:nvSpPr>
            <p:cNvPr id="22" name="TextBox 21"/>
            <p:cNvSpPr txBox="1"/>
            <p:nvPr/>
          </p:nvSpPr>
          <p:spPr>
            <a:xfrm>
              <a:off x="3465988" y="1893619"/>
              <a:ext cx="459501" cy="400110"/>
            </a:xfrm>
            <a:prstGeom prst="rect">
              <a:avLst/>
            </a:prstGeom>
            <a:noFill/>
            <a:ln w="12700">
              <a:noFill/>
            </a:ln>
            <a:effectLst/>
          </p:spPr>
          <p:txBody>
            <a:bodyPr wrap="none" rtlCol="0">
              <a:spAutoFit/>
            </a:bodyPr>
            <a:lstStyle/>
            <a:p>
              <a:pPr algn="ctr"/>
              <a:r>
                <a:rPr lang="en-US" sz="1000" b="1" dirty="0">
                  <a:solidFill>
                    <a:schemeClr val="bg1"/>
                  </a:solidFill>
                  <a:latin typeface="+mn-lt"/>
                </a:rPr>
                <a:t>Skagit</a:t>
              </a:r>
            </a:p>
            <a:p>
              <a:pPr algn="ctr"/>
              <a:r>
                <a:rPr lang="en-US" sz="1000" b="1" i="1" dirty="0">
                  <a:solidFill>
                    <a:schemeClr val="bg1"/>
                  </a:solidFill>
                  <a:latin typeface="+mn-lt"/>
                </a:rPr>
                <a:t>129,200</a:t>
              </a:r>
            </a:p>
          </p:txBody>
        </p:sp>
        <p:sp>
          <p:nvSpPr>
            <p:cNvPr id="23" name="TextBox 22"/>
            <p:cNvSpPr txBox="1"/>
            <p:nvPr/>
          </p:nvSpPr>
          <p:spPr>
            <a:xfrm>
              <a:off x="3430287" y="2428065"/>
              <a:ext cx="583333" cy="400110"/>
            </a:xfrm>
            <a:prstGeom prst="rect">
              <a:avLst/>
            </a:prstGeom>
            <a:noFill/>
            <a:ln w="12700">
              <a:noFill/>
            </a:ln>
            <a:effectLst/>
          </p:spPr>
          <p:txBody>
            <a:bodyPr wrap="none" rtlCol="0">
              <a:spAutoFit/>
            </a:bodyPr>
            <a:lstStyle/>
            <a:p>
              <a:pPr algn="ctr"/>
              <a:r>
                <a:rPr lang="en-US" sz="1000" b="1" dirty="0">
                  <a:solidFill>
                    <a:schemeClr val="tx1"/>
                  </a:solidFill>
                  <a:latin typeface="+mn-lt"/>
                </a:rPr>
                <a:t>Snohomish</a:t>
              </a:r>
            </a:p>
            <a:p>
              <a:pPr algn="ctr"/>
              <a:r>
                <a:rPr lang="en-US" sz="1000" b="1" i="1" dirty="0">
                  <a:solidFill>
                    <a:schemeClr val="tx1"/>
                  </a:solidFill>
                  <a:latin typeface="+mn-lt"/>
                </a:rPr>
                <a:t>818,700</a:t>
              </a:r>
            </a:p>
          </p:txBody>
        </p:sp>
        <p:sp>
          <p:nvSpPr>
            <p:cNvPr id="24" name="TextBox 23"/>
            <p:cNvSpPr txBox="1"/>
            <p:nvPr/>
          </p:nvSpPr>
          <p:spPr>
            <a:xfrm>
              <a:off x="3244414" y="3008582"/>
              <a:ext cx="703558" cy="553998"/>
            </a:xfrm>
            <a:prstGeom prst="rect">
              <a:avLst/>
            </a:prstGeom>
            <a:noFill/>
            <a:ln w="12700">
              <a:noFill/>
            </a:ln>
            <a:effectLst/>
          </p:spPr>
          <p:txBody>
            <a:bodyPr wrap="none" rtlCol="0">
              <a:spAutoFit/>
            </a:bodyPr>
            <a:lstStyle/>
            <a:p>
              <a:pPr algn="ctr"/>
              <a:r>
                <a:rPr lang="en-US" sz="1000" b="1" dirty="0">
                  <a:solidFill>
                    <a:schemeClr val="tx1"/>
                  </a:solidFill>
                  <a:latin typeface="+mn-lt"/>
                </a:rPr>
                <a:t>Seattle &amp; King</a:t>
              </a:r>
            </a:p>
            <a:p>
              <a:pPr algn="ctr"/>
              <a:r>
                <a:rPr lang="en-US" sz="1000" b="1" dirty="0">
                  <a:solidFill>
                    <a:schemeClr val="tx1"/>
                  </a:solidFill>
                  <a:latin typeface="+mn-lt"/>
                </a:rPr>
                <a:t>County</a:t>
              </a:r>
            </a:p>
            <a:p>
              <a:pPr algn="ctr"/>
              <a:r>
                <a:rPr lang="en-US" sz="1000" b="1" i="1" dirty="0">
                  <a:solidFill>
                    <a:schemeClr val="tx1"/>
                  </a:solidFill>
                  <a:latin typeface="+mn-lt"/>
                </a:rPr>
                <a:t>2,226,300</a:t>
              </a:r>
            </a:p>
          </p:txBody>
        </p:sp>
        <p:sp>
          <p:nvSpPr>
            <p:cNvPr id="25" name="TextBox 24"/>
            <p:cNvSpPr txBox="1"/>
            <p:nvPr/>
          </p:nvSpPr>
          <p:spPr>
            <a:xfrm>
              <a:off x="3027229" y="3676919"/>
              <a:ext cx="772086" cy="400110"/>
            </a:xfrm>
            <a:prstGeom prst="rect">
              <a:avLst/>
            </a:prstGeom>
            <a:noFill/>
            <a:ln w="12700">
              <a:noFill/>
            </a:ln>
            <a:effectLst/>
          </p:spPr>
          <p:txBody>
            <a:bodyPr wrap="none" rtlCol="0">
              <a:spAutoFit/>
            </a:bodyPr>
            <a:lstStyle/>
            <a:p>
              <a:pPr algn="ctr"/>
              <a:r>
                <a:rPr lang="en-US" sz="1000" b="1" dirty="0">
                  <a:solidFill>
                    <a:schemeClr val="tx1"/>
                  </a:solidFill>
                  <a:latin typeface="+mn-lt"/>
                </a:rPr>
                <a:t>Tacoma-Pierce*</a:t>
              </a:r>
            </a:p>
            <a:p>
              <a:pPr algn="ctr"/>
              <a:r>
                <a:rPr lang="en-US" sz="1000" b="1" i="1" dirty="0">
                  <a:solidFill>
                    <a:schemeClr val="tx1"/>
                  </a:solidFill>
                  <a:latin typeface="+mn-lt"/>
                </a:rPr>
                <a:t>888,300</a:t>
              </a:r>
            </a:p>
          </p:txBody>
        </p:sp>
        <p:sp>
          <p:nvSpPr>
            <p:cNvPr id="26" name="TextBox 25"/>
            <p:cNvSpPr txBox="1"/>
            <p:nvPr/>
          </p:nvSpPr>
          <p:spPr>
            <a:xfrm>
              <a:off x="2762893" y="4149869"/>
              <a:ext cx="410209" cy="400110"/>
            </a:xfrm>
            <a:prstGeom prst="rect">
              <a:avLst/>
            </a:prstGeom>
            <a:noFill/>
            <a:ln w="12700">
              <a:noFill/>
            </a:ln>
            <a:effectLst/>
          </p:spPr>
          <p:txBody>
            <a:bodyPr wrap="none" rtlCol="0">
              <a:spAutoFit/>
            </a:bodyPr>
            <a:lstStyle/>
            <a:p>
              <a:pPr algn="ctr"/>
              <a:r>
                <a:rPr lang="en-US" sz="1000" b="1" dirty="0">
                  <a:solidFill>
                    <a:schemeClr val="bg1"/>
                  </a:solidFill>
                  <a:latin typeface="+mn-lt"/>
                </a:rPr>
                <a:t>Lewis</a:t>
              </a:r>
            </a:p>
            <a:p>
              <a:pPr algn="ctr"/>
              <a:r>
                <a:rPr lang="en-US" sz="1000" b="1" dirty="0">
                  <a:solidFill>
                    <a:schemeClr val="bg1"/>
                  </a:solidFill>
                  <a:latin typeface="+mn-lt"/>
                </a:rPr>
                <a:t>79,480</a:t>
              </a:r>
            </a:p>
          </p:txBody>
        </p:sp>
        <p:sp>
          <p:nvSpPr>
            <p:cNvPr id="27" name="TextBox 26"/>
            <p:cNvSpPr txBox="1"/>
            <p:nvPr/>
          </p:nvSpPr>
          <p:spPr>
            <a:xfrm>
              <a:off x="2617249" y="4597887"/>
              <a:ext cx="459501" cy="400110"/>
            </a:xfrm>
            <a:prstGeom prst="rect">
              <a:avLst/>
            </a:prstGeom>
            <a:noFill/>
            <a:ln w="12700">
              <a:noFill/>
            </a:ln>
            <a:effectLst/>
          </p:spPr>
          <p:txBody>
            <a:bodyPr wrap="none" rtlCol="0">
              <a:spAutoFit/>
            </a:bodyPr>
            <a:lstStyle/>
            <a:p>
              <a:pPr algn="ctr"/>
              <a:r>
                <a:rPr lang="en-US" sz="1000" b="1" dirty="0">
                  <a:solidFill>
                    <a:schemeClr val="bg1"/>
                  </a:solidFill>
                  <a:latin typeface="+mn-lt"/>
                </a:rPr>
                <a:t>Cowlitz</a:t>
              </a:r>
            </a:p>
            <a:p>
              <a:pPr algn="ctr"/>
              <a:r>
                <a:rPr lang="en-US" sz="1000" b="1" i="1" dirty="0">
                  <a:solidFill>
                    <a:schemeClr val="bg1"/>
                  </a:solidFill>
                  <a:latin typeface="+mn-lt"/>
                </a:rPr>
                <a:t>108,950</a:t>
              </a:r>
            </a:p>
          </p:txBody>
        </p:sp>
        <p:sp>
          <p:nvSpPr>
            <p:cNvPr id="28" name="TextBox 27"/>
            <p:cNvSpPr txBox="1"/>
            <p:nvPr/>
          </p:nvSpPr>
          <p:spPr>
            <a:xfrm>
              <a:off x="2742374" y="5105312"/>
              <a:ext cx="459501" cy="400110"/>
            </a:xfrm>
            <a:prstGeom prst="rect">
              <a:avLst/>
            </a:prstGeom>
            <a:noFill/>
            <a:ln w="12700">
              <a:noFill/>
            </a:ln>
            <a:effectLst/>
          </p:spPr>
          <p:txBody>
            <a:bodyPr wrap="none" rtlCol="0">
              <a:spAutoFit/>
            </a:bodyPr>
            <a:lstStyle/>
            <a:p>
              <a:pPr algn="ctr"/>
              <a:r>
                <a:rPr lang="en-US" sz="1000" b="1" dirty="0">
                  <a:solidFill>
                    <a:schemeClr val="tx1"/>
                  </a:solidFill>
                  <a:latin typeface="+mn-lt"/>
                </a:rPr>
                <a:t>Clark*</a:t>
              </a:r>
            </a:p>
            <a:p>
              <a:pPr algn="ctr"/>
              <a:r>
                <a:rPr lang="en-US" sz="1000" b="1" i="1" dirty="0">
                  <a:solidFill>
                    <a:schemeClr val="tx1"/>
                  </a:solidFill>
                  <a:latin typeface="+mn-lt"/>
                </a:rPr>
                <a:t>488,500</a:t>
              </a:r>
            </a:p>
          </p:txBody>
        </p:sp>
        <p:sp>
          <p:nvSpPr>
            <p:cNvPr id="29" name="TextBox 28"/>
            <p:cNvSpPr txBox="1"/>
            <p:nvPr/>
          </p:nvSpPr>
          <p:spPr>
            <a:xfrm>
              <a:off x="3271139" y="4685563"/>
              <a:ext cx="524422" cy="400110"/>
            </a:xfrm>
            <a:prstGeom prst="rect">
              <a:avLst/>
            </a:prstGeom>
            <a:noFill/>
            <a:ln w="12700">
              <a:noFill/>
            </a:ln>
            <a:effectLst/>
          </p:spPr>
          <p:txBody>
            <a:bodyPr wrap="none" rtlCol="0">
              <a:spAutoFit/>
            </a:bodyPr>
            <a:lstStyle/>
            <a:p>
              <a:pPr algn="ctr"/>
              <a:r>
                <a:rPr lang="en-US" sz="1000" b="1" dirty="0">
                  <a:solidFill>
                    <a:schemeClr val="bg1"/>
                  </a:solidFill>
                  <a:latin typeface="+mn-lt"/>
                </a:rPr>
                <a:t>Skamania</a:t>
              </a:r>
            </a:p>
            <a:p>
              <a:pPr algn="ctr"/>
              <a:r>
                <a:rPr lang="en-US" sz="1000" b="1" i="1" dirty="0">
                  <a:solidFill>
                    <a:schemeClr val="bg1"/>
                  </a:solidFill>
                  <a:latin typeface="+mn-lt"/>
                </a:rPr>
                <a:t>12,060</a:t>
              </a:r>
            </a:p>
          </p:txBody>
        </p:sp>
        <p:sp>
          <p:nvSpPr>
            <p:cNvPr id="30" name="TextBox 29"/>
            <p:cNvSpPr txBox="1"/>
            <p:nvPr/>
          </p:nvSpPr>
          <p:spPr>
            <a:xfrm>
              <a:off x="4115785" y="5026568"/>
              <a:ext cx="463108" cy="400110"/>
            </a:xfrm>
            <a:prstGeom prst="rect">
              <a:avLst/>
            </a:prstGeom>
            <a:noFill/>
            <a:ln w="12700">
              <a:noFill/>
            </a:ln>
            <a:effectLst/>
          </p:spPr>
          <p:txBody>
            <a:bodyPr wrap="none" rtlCol="0">
              <a:spAutoFit/>
            </a:bodyPr>
            <a:lstStyle/>
            <a:p>
              <a:pPr algn="ctr"/>
              <a:r>
                <a:rPr lang="en-US" sz="1000" b="1" dirty="0">
                  <a:solidFill>
                    <a:schemeClr val="bg1"/>
                  </a:solidFill>
                  <a:latin typeface="+mn-lt"/>
                </a:rPr>
                <a:t>Klickitat</a:t>
              </a:r>
            </a:p>
            <a:p>
              <a:pPr algn="ctr"/>
              <a:r>
                <a:rPr lang="en-US" sz="1000" b="1" i="1" dirty="0">
                  <a:solidFill>
                    <a:schemeClr val="bg1"/>
                  </a:solidFill>
                  <a:latin typeface="+mn-lt"/>
                </a:rPr>
                <a:t>22,430</a:t>
              </a:r>
            </a:p>
          </p:txBody>
        </p:sp>
        <p:sp>
          <p:nvSpPr>
            <p:cNvPr id="31" name="TextBox 30"/>
            <p:cNvSpPr txBox="1"/>
            <p:nvPr/>
          </p:nvSpPr>
          <p:spPr>
            <a:xfrm>
              <a:off x="2530110" y="2120897"/>
              <a:ext cx="410209" cy="400110"/>
            </a:xfrm>
            <a:prstGeom prst="rect">
              <a:avLst/>
            </a:prstGeom>
            <a:noFill/>
            <a:ln w="12700">
              <a:noFill/>
            </a:ln>
            <a:effectLst/>
          </p:spPr>
          <p:txBody>
            <a:bodyPr wrap="none" rtlCol="0">
              <a:spAutoFit/>
            </a:bodyPr>
            <a:lstStyle/>
            <a:p>
              <a:pPr algn="ctr"/>
              <a:r>
                <a:rPr lang="en-US" sz="1000" b="1" dirty="0">
                  <a:solidFill>
                    <a:schemeClr val="tx1"/>
                  </a:solidFill>
                  <a:latin typeface="+mn-lt"/>
                </a:rPr>
                <a:t>Island</a:t>
              </a:r>
            </a:p>
            <a:p>
              <a:pPr algn="ctr"/>
              <a:r>
                <a:rPr lang="en-US" sz="1000" b="1" i="1" dirty="0">
                  <a:solidFill>
                    <a:schemeClr val="tx1"/>
                  </a:solidFill>
                  <a:latin typeface="+mn-lt"/>
                </a:rPr>
                <a:t>84,820</a:t>
              </a:r>
            </a:p>
          </p:txBody>
        </p:sp>
        <p:sp>
          <p:nvSpPr>
            <p:cNvPr id="32" name="TextBox 31"/>
            <p:cNvSpPr txBox="1"/>
            <p:nvPr/>
          </p:nvSpPr>
          <p:spPr>
            <a:xfrm>
              <a:off x="1592260" y="2384490"/>
              <a:ext cx="433052" cy="400110"/>
            </a:xfrm>
            <a:prstGeom prst="rect">
              <a:avLst/>
            </a:prstGeom>
            <a:noFill/>
            <a:ln w="12700">
              <a:noFill/>
            </a:ln>
            <a:effectLst/>
          </p:spPr>
          <p:txBody>
            <a:bodyPr wrap="none" rtlCol="0">
              <a:spAutoFit/>
            </a:bodyPr>
            <a:lstStyle/>
            <a:p>
              <a:pPr algn="ctr"/>
              <a:r>
                <a:rPr lang="en-US" sz="1000" b="1" dirty="0">
                  <a:solidFill>
                    <a:schemeClr val="bg1"/>
                  </a:solidFill>
                  <a:latin typeface="+mn-lt"/>
                </a:rPr>
                <a:t>Clallam</a:t>
              </a:r>
            </a:p>
            <a:p>
              <a:pPr algn="ctr"/>
              <a:r>
                <a:rPr lang="en-US" sz="1000" b="1" i="1" dirty="0">
                  <a:solidFill>
                    <a:schemeClr val="bg1"/>
                  </a:solidFill>
                  <a:latin typeface="+mn-lt"/>
                </a:rPr>
                <a:t>76,010</a:t>
              </a:r>
            </a:p>
          </p:txBody>
        </p:sp>
        <p:sp>
          <p:nvSpPr>
            <p:cNvPr id="33" name="TextBox 32"/>
            <p:cNvSpPr txBox="1"/>
            <p:nvPr/>
          </p:nvSpPr>
          <p:spPr>
            <a:xfrm>
              <a:off x="1664326" y="2773299"/>
              <a:ext cx="501580" cy="400110"/>
            </a:xfrm>
            <a:prstGeom prst="rect">
              <a:avLst/>
            </a:prstGeom>
            <a:noFill/>
            <a:ln w="12700">
              <a:noFill/>
            </a:ln>
            <a:effectLst/>
          </p:spPr>
          <p:txBody>
            <a:bodyPr wrap="none" rtlCol="0">
              <a:spAutoFit/>
            </a:bodyPr>
            <a:lstStyle/>
            <a:p>
              <a:pPr algn="ctr"/>
              <a:r>
                <a:rPr lang="en-US" sz="1000" b="1" dirty="0">
                  <a:solidFill>
                    <a:schemeClr val="bg1"/>
                  </a:solidFill>
                  <a:latin typeface="+mn-lt"/>
                </a:rPr>
                <a:t>Jefferson</a:t>
              </a:r>
            </a:p>
            <a:p>
              <a:pPr algn="ctr"/>
              <a:r>
                <a:rPr lang="en-US" sz="1000" b="1" i="1" dirty="0">
                  <a:solidFill>
                    <a:schemeClr val="bg1"/>
                  </a:solidFill>
                  <a:latin typeface="+mn-lt"/>
                </a:rPr>
                <a:t>31,900</a:t>
              </a:r>
            </a:p>
          </p:txBody>
        </p:sp>
        <p:sp>
          <p:nvSpPr>
            <p:cNvPr id="34" name="TextBox 33"/>
            <p:cNvSpPr txBox="1"/>
            <p:nvPr/>
          </p:nvSpPr>
          <p:spPr>
            <a:xfrm>
              <a:off x="1656426" y="3185348"/>
              <a:ext cx="416219" cy="553998"/>
            </a:xfrm>
            <a:prstGeom prst="rect">
              <a:avLst/>
            </a:prstGeom>
            <a:noFill/>
            <a:ln w="12700">
              <a:noFill/>
            </a:ln>
            <a:effectLst/>
          </p:spPr>
          <p:txBody>
            <a:bodyPr wrap="none" rtlCol="0">
              <a:spAutoFit/>
            </a:bodyPr>
            <a:lstStyle/>
            <a:p>
              <a:pPr algn="ctr"/>
              <a:r>
                <a:rPr lang="en-US" sz="1000" b="1" dirty="0">
                  <a:solidFill>
                    <a:schemeClr val="bg1"/>
                  </a:solidFill>
                  <a:latin typeface="+mn-lt"/>
                </a:rPr>
                <a:t>Grays</a:t>
              </a:r>
            </a:p>
            <a:p>
              <a:pPr algn="ctr"/>
              <a:r>
                <a:rPr lang="en-US" sz="1000" b="1" dirty="0">
                  <a:solidFill>
                    <a:schemeClr val="bg1"/>
                  </a:solidFill>
                  <a:latin typeface="+mn-lt"/>
                </a:rPr>
                <a:t>Harbor</a:t>
              </a:r>
            </a:p>
            <a:p>
              <a:pPr algn="ctr"/>
              <a:r>
                <a:rPr lang="en-US" sz="1000" b="1" i="1" dirty="0">
                  <a:solidFill>
                    <a:schemeClr val="bg1"/>
                  </a:solidFill>
                  <a:latin typeface="+mn-lt"/>
                </a:rPr>
                <a:t>74,160</a:t>
              </a:r>
            </a:p>
          </p:txBody>
        </p:sp>
        <p:sp>
          <p:nvSpPr>
            <p:cNvPr id="35" name="TextBox 34"/>
            <p:cNvSpPr txBox="1"/>
            <p:nvPr/>
          </p:nvSpPr>
          <p:spPr>
            <a:xfrm>
              <a:off x="1814710" y="4123896"/>
              <a:ext cx="410209" cy="400110"/>
            </a:xfrm>
            <a:prstGeom prst="rect">
              <a:avLst/>
            </a:prstGeom>
            <a:noFill/>
            <a:ln w="12700">
              <a:noFill/>
            </a:ln>
            <a:effectLst/>
          </p:spPr>
          <p:txBody>
            <a:bodyPr wrap="none" rtlCol="0">
              <a:spAutoFit/>
            </a:bodyPr>
            <a:lstStyle/>
            <a:p>
              <a:pPr algn="ctr"/>
              <a:r>
                <a:rPr lang="en-US" sz="1000" b="1" dirty="0">
                  <a:solidFill>
                    <a:schemeClr val="bg1"/>
                  </a:solidFill>
                  <a:latin typeface="+mn-lt"/>
                </a:rPr>
                <a:t>Pacific</a:t>
              </a:r>
            </a:p>
            <a:p>
              <a:pPr algn="ctr"/>
              <a:r>
                <a:rPr lang="en-US" sz="1000" b="1" i="1" dirty="0">
                  <a:solidFill>
                    <a:schemeClr val="bg1"/>
                  </a:solidFill>
                  <a:latin typeface="+mn-lt"/>
                </a:rPr>
                <a:t>21,640</a:t>
              </a:r>
            </a:p>
          </p:txBody>
        </p:sp>
        <p:sp>
          <p:nvSpPr>
            <p:cNvPr id="36" name="TextBox 35"/>
            <p:cNvSpPr txBox="1"/>
            <p:nvPr/>
          </p:nvSpPr>
          <p:spPr>
            <a:xfrm>
              <a:off x="1710646" y="4605462"/>
              <a:ext cx="616996" cy="400110"/>
            </a:xfrm>
            <a:prstGeom prst="rect">
              <a:avLst/>
            </a:prstGeom>
            <a:noFill/>
            <a:ln w="12700">
              <a:noFill/>
            </a:ln>
            <a:effectLst/>
          </p:spPr>
          <p:txBody>
            <a:bodyPr wrap="none" rtlCol="0">
              <a:spAutoFit/>
            </a:bodyPr>
            <a:lstStyle/>
            <a:p>
              <a:pPr algn="ctr"/>
              <a:r>
                <a:rPr lang="en-US" sz="1000" b="1" dirty="0">
                  <a:solidFill>
                    <a:schemeClr val="tx1"/>
                  </a:solidFill>
                  <a:latin typeface="+mn-lt"/>
                </a:rPr>
                <a:t>Wahkiakum</a:t>
              </a:r>
            </a:p>
            <a:p>
              <a:pPr algn="ctr"/>
              <a:r>
                <a:rPr lang="en-US" sz="1000" b="1" i="1" dirty="0">
                  <a:solidFill>
                    <a:schemeClr val="tx1"/>
                  </a:solidFill>
                  <a:latin typeface="+mn-lt"/>
                </a:rPr>
                <a:t>4,190</a:t>
              </a:r>
            </a:p>
          </p:txBody>
        </p:sp>
        <p:sp>
          <p:nvSpPr>
            <p:cNvPr id="37" name="TextBox 36"/>
            <p:cNvSpPr txBox="1"/>
            <p:nvPr/>
          </p:nvSpPr>
          <p:spPr>
            <a:xfrm>
              <a:off x="2438925" y="3750297"/>
              <a:ext cx="499175" cy="400110"/>
            </a:xfrm>
            <a:prstGeom prst="rect">
              <a:avLst/>
            </a:prstGeom>
            <a:noFill/>
            <a:ln w="12700">
              <a:noFill/>
            </a:ln>
            <a:effectLst/>
          </p:spPr>
          <p:txBody>
            <a:bodyPr wrap="none" rtlCol="0">
              <a:spAutoFit/>
            </a:bodyPr>
            <a:lstStyle/>
            <a:p>
              <a:pPr algn="ctr"/>
              <a:r>
                <a:rPr lang="en-US" sz="1000" b="1" dirty="0">
                  <a:solidFill>
                    <a:schemeClr val="bg1"/>
                  </a:solidFill>
                  <a:latin typeface="+mn-lt"/>
                </a:rPr>
                <a:t>Thurston</a:t>
              </a:r>
            </a:p>
            <a:p>
              <a:pPr algn="ctr"/>
              <a:r>
                <a:rPr lang="en-US" sz="1000" b="1" i="1" dirty="0">
                  <a:solidFill>
                    <a:schemeClr val="bg1"/>
                  </a:solidFill>
                  <a:latin typeface="+mn-lt"/>
                </a:rPr>
                <a:t>285,800</a:t>
              </a:r>
            </a:p>
          </p:txBody>
        </p:sp>
        <p:sp>
          <p:nvSpPr>
            <p:cNvPr id="38" name="TextBox 37"/>
            <p:cNvSpPr txBox="1"/>
            <p:nvPr/>
          </p:nvSpPr>
          <p:spPr>
            <a:xfrm>
              <a:off x="2182098" y="3340557"/>
              <a:ext cx="411410" cy="400110"/>
            </a:xfrm>
            <a:prstGeom prst="rect">
              <a:avLst/>
            </a:prstGeom>
            <a:noFill/>
            <a:ln w="12700">
              <a:noFill/>
            </a:ln>
            <a:effectLst/>
          </p:spPr>
          <p:txBody>
            <a:bodyPr wrap="none" rtlCol="0">
              <a:spAutoFit/>
            </a:bodyPr>
            <a:lstStyle/>
            <a:p>
              <a:pPr algn="ctr"/>
              <a:r>
                <a:rPr lang="en-US" sz="1000" b="1" dirty="0">
                  <a:solidFill>
                    <a:schemeClr val="bg1"/>
                  </a:solidFill>
                  <a:latin typeface="+mn-lt"/>
                </a:rPr>
                <a:t>Mason</a:t>
              </a:r>
            </a:p>
            <a:p>
              <a:pPr algn="ctr"/>
              <a:r>
                <a:rPr lang="en-US" sz="1000" b="1" i="1" dirty="0">
                  <a:solidFill>
                    <a:schemeClr val="bg1"/>
                  </a:solidFill>
                  <a:latin typeface="+mn-lt"/>
                </a:rPr>
                <a:t>64,980</a:t>
              </a:r>
            </a:p>
          </p:txBody>
        </p:sp>
        <p:sp>
          <p:nvSpPr>
            <p:cNvPr id="39" name="TextBox 38"/>
            <p:cNvSpPr txBox="1"/>
            <p:nvPr/>
          </p:nvSpPr>
          <p:spPr>
            <a:xfrm>
              <a:off x="4324847" y="4318502"/>
              <a:ext cx="459501" cy="400110"/>
            </a:xfrm>
            <a:prstGeom prst="rect">
              <a:avLst/>
            </a:prstGeom>
            <a:noFill/>
            <a:ln w="12700">
              <a:noFill/>
            </a:ln>
            <a:effectLst/>
          </p:spPr>
          <p:txBody>
            <a:bodyPr wrap="none" rtlCol="0">
              <a:spAutoFit/>
            </a:bodyPr>
            <a:lstStyle/>
            <a:p>
              <a:pPr algn="ctr"/>
              <a:r>
                <a:rPr lang="en-US" sz="1000" b="1" dirty="0">
                  <a:solidFill>
                    <a:schemeClr val="tx1"/>
                  </a:solidFill>
                  <a:latin typeface="+mn-lt"/>
                </a:rPr>
                <a:t>Yakima</a:t>
              </a:r>
            </a:p>
            <a:p>
              <a:pPr algn="ctr"/>
              <a:r>
                <a:rPr lang="en-US" sz="1000" b="1" i="1" dirty="0">
                  <a:solidFill>
                    <a:schemeClr val="tx1"/>
                  </a:solidFill>
                  <a:latin typeface="+mn-lt"/>
                </a:rPr>
                <a:t>255,950</a:t>
              </a:r>
            </a:p>
          </p:txBody>
        </p:sp>
        <p:sp>
          <p:nvSpPr>
            <p:cNvPr id="40" name="TextBox 39"/>
            <p:cNvSpPr txBox="1"/>
            <p:nvPr/>
          </p:nvSpPr>
          <p:spPr>
            <a:xfrm>
              <a:off x="4341538" y="3514832"/>
              <a:ext cx="425837" cy="400110"/>
            </a:xfrm>
            <a:prstGeom prst="rect">
              <a:avLst/>
            </a:prstGeom>
            <a:noFill/>
            <a:ln w="12700">
              <a:noFill/>
            </a:ln>
            <a:effectLst/>
          </p:spPr>
          <p:txBody>
            <a:bodyPr wrap="none" rtlCol="0">
              <a:spAutoFit/>
            </a:bodyPr>
            <a:lstStyle/>
            <a:p>
              <a:pPr algn="ctr"/>
              <a:r>
                <a:rPr lang="en-US" sz="1000" b="1" dirty="0">
                  <a:solidFill>
                    <a:schemeClr val="tx1"/>
                  </a:solidFill>
                  <a:latin typeface="+mn-lt"/>
                </a:rPr>
                <a:t>Kittitas</a:t>
              </a:r>
            </a:p>
            <a:p>
              <a:pPr algn="ctr"/>
              <a:r>
                <a:rPr lang="en-US" sz="1000" b="1" i="1" dirty="0">
                  <a:solidFill>
                    <a:schemeClr val="tx1"/>
                  </a:solidFill>
                  <a:latin typeface="+mn-lt"/>
                </a:rPr>
                <a:t>46,570</a:t>
              </a:r>
            </a:p>
          </p:txBody>
        </p:sp>
        <p:sp>
          <p:nvSpPr>
            <p:cNvPr id="41" name="TextBox 40"/>
            <p:cNvSpPr txBox="1"/>
            <p:nvPr/>
          </p:nvSpPr>
          <p:spPr>
            <a:xfrm>
              <a:off x="4410824" y="2890319"/>
              <a:ext cx="411410" cy="400110"/>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Chelan</a:t>
              </a:r>
            </a:p>
            <a:p>
              <a:pPr algn="ctr"/>
              <a:r>
                <a:rPr lang="en-US" sz="1000" b="1" i="1" dirty="0">
                  <a:solidFill>
                    <a:schemeClr val="bg1"/>
                  </a:solidFill>
                  <a:latin typeface="+mn-lt"/>
                </a:rPr>
                <a:t>78,420</a:t>
              </a:r>
            </a:p>
          </p:txBody>
        </p:sp>
        <p:sp>
          <p:nvSpPr>
            <p:cNvPr id="42" name="TextBox 41"/>
            <p:cNvSpPr txBox="1"/>
            <p:nvPr/>
          </p:nvSpPr>
          <p:spPr>
            <a:xfrm>
              <a:off x="5060515" y="2909125"/>
              <a:ext cx="457096" cy="400110"/>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Douglas</a:t>
              </a:r>
            </a:p>
            <a:p>
              <a:pPr algn="ctr"/>
              <a:r>
                <a:rPr lang="en-US" sz="1000" b="1" i="1" dirty="0">
                  <a:solidFill>
                    <a:schemeClr val="bg1"/>
                  </a:solidFill>
                  <a:latin typeface="+mn-lt"/>
                </a:rPr>
                <a:t>42,820</a:t>
              </a:r>
            </a:p>
          </p:txBody>
        </p:sp>
        <p:sp>
          <p:nvSpPr>
            <p:cNvPr id="43" name="TextBox 42"/>
            <p:cNvSpPr txBox="1"/>
            <p:nvPr/>
          </p:nvSpPr>
          <p:spPr>
            <a:xfrm>
              <a:off x="4812003" y="2649210"/>
              <a:ext cx="818975" cy="246221"/>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(Chelan-Douglas)</a:t>
              </a:r>
            </a:p>
          </p:txBody>
        </p:sp>
        <p:sp>
          <p:nvSpPr>
            <p:cNvPr id="44" name="TextBox 43"/>
            <p:cNvSpPr txBox="1"/>
            <p:nvPr/>
          </p:nvSpPr>
          <p:spPr>
            <a:xfrm>
              <a:off x="5066328" y="1773081"/>
              <a:ext cx="543659" cy="400110"/>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Okanogan</a:t>
              </a:r>
            </a:p>
            <a:p>
              <a:pPr algn="ctr"/>
              <a:r>
                <a:rPr lang="en-US" sz="1000" b="1" i="1" dirty="0">
                  <a:solidFill>
                    <a:schemeClr val="tx1"/>
                  </a:solidFill>
                  <a:latin typeface="+mn-lt"/>
                </a:rPr>
                <a:t>42,730</a:t>
              </a:r>
            </a:p>
          </p:txBody>
        </p:sp>
        <p:sp>
          <p:nvSpPr>
            <p:cNvPr id="45" name="TextBox 44"/>
            <p:cNvSpPr txBox="1"/>
            <p:nvPr/>
          </p:nvSpPr>
          <p:spPr>
            <a:xfrm>
              <a:off x="5332322" y="4654588"/>
              <a:ext cx="459501" cy="400110"/>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Benton</a:t>
              </a:r>
            </a:p>
            <a:p>
              <a:pPr algn="ctr"/>
              <a:r>
                <a:rPr lang="en-US" sz="1000" b="1" i="1" dirty="0">
                  <a:solidFill>
                    <a:schemeClr val="bg1"/>
                  </a:solidFill>
                  <a:latin typeface="+mn-lt"/>
                </a:rPr>
                <a:t>201,800</a:t>
              </a:r>
            </a:p>
          </p:txBody>
        </p:sp>
        <p:sp>
          <p:nvSpPr>
            <p:cNvPr id="46" name="TextBox 45"/>
            <p:cNvSpPr txBox="1"/>
            <p:nvPr/>
          </p:nvSpPr>
          <p:spPr>
            <a:xfrm>
              <a:off x="5789752" y="4364979"/>
              <a:ext cx="460703" cy="400110"/>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Franklin</a:t>
              </a:r>
            </a:p>
            <a:p>
              <a:pPr algn="ctr"/>
              <a:r>
                <a:rPr lang="en-US" sz="1000" b="1" i="1" dirty="0">
                  <a:solidFill>
                    <a:schemeClr val="bg1"/>
                  </a:solidFill>
                  <a:latin typeface="+mn-lt"/>
                </a:rPr>
                <a:t>94,680</a:t>
              </a:r>
            </a:p>
          </p:txBody>
        </p:sp>
        <p:sp>
          <p:nvSpPr>
            <p:cNvPr id="47" name="TextBox 46"/>
            <p:cNvSpPr txBox="1"/>
            <p:nvPr/>
          </p:nvSpPr>
          <p:spPr>
            <a:xfrm>
              <a:off x="5386304" y="4210801"/>
              <a:ext cx="840615" cy="246221"/>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(Benton-Franklin)</a:t>
              </a:r>
            </a:p>
          </p:txBody>
        </p:sp>
        <p:sp>
          <p:nvSpPr>
            <p:cNvPr id="48" name="TextBox 47"/>
            <p:cNvSpPr txBox="1"/>
            <p:nvPr/>
          </p:nvSpPr>
          <p:spPr>
            <a:xfrm>
              <a:off x="5388507" y="3446935"/>
              <a:ext cx="410209" cy="400110"/>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Grant</a:t>
              </a:r>
            </a:p>
            <a:p>
              <a:pPr algn="ctr"/>
              <a:r>
                <a:rPr lang="en-US" sz="1000" b="1" i="1" dirty="0">
                  <a:solidFill>
                    <a:schemeClr val="tx1"/>
                  </a:solidFill>
                  <a:latin typeface="+mn-lt"/>
                </a:rPr>
                <a:t>98,740</a:t>
              </a:r>
            </a:p>
          </p:txBody>
        </p:sp>
        <p:sp>
          <p:nvSpPr>
            <p:cNvPr id="49" name="TextBox 48"/>
            <p:cNvSpPr txBox="1"/>
            <p:nvPr/>
          </p:nvSpPr>
          <p:spPr>
            <a:xfrm>
              <a:off x="6176168" y="1812851"/>
              <a:ext cx="360916" cy="400110"/>
            </a:xfrm>
            <a:prstGeom prst="rect">
              <a:avLst/>
            </a:prstGeom>
            <a:noFill/>
            <a:ln w="12700">
              <a:noFill/>
            </a:ln>
            <a:effectLst/>
          </p:spPr>
          <p:txBody>
            <a:bodyPr wrap="none" rtlCol="0">
              <a:spAutoFit/>
            </a:bodyPr>
            <a:lstStyle/>
            <a:p>
              <a:pPr algn="ctr"/>
              <a:r>
                <a:rPr lang="en-US" sz="1000" b="1" dirty="0">
                  <a:solidFill>
                    <a:schemeClr val="bg1"/>
                  </a:solidFill>
                  <a:latin typeface="+mn-lt"/>
                </a:rPr>
                <a:t>Ferry</a:t>
              </a:r>
            </a:p>
            <a:p>
              <a:pPr algn="ctr"/>
              <a:r>
                <a:rPr lang="en-US" sz="1000" b="1" i="1" dirty="0">
                  <a:solidFill>
                    <a:schemeClr val="bg1"/>
                  </a:solidFill>
                  <a:latin typeface="+mn-lt"/>
                </a:rPr>
                <a:t>7,830</a:t>
              </a:r>
            </a:p>
          </p:txBody>
        </p:sp>
        <p:sp>
          <p:nvSpPr>
            <p:cNvPr id="50" name="TextBox 49"/>
            <p:cNvSpPr txBox="1"/>
            <p:nvPr/>
          </p:nvSpPr>
          <p:spPr>
            <a:xfrm>
              <a:off x="6720349" y="2045266"/>
              <a:ext cx="449883" cy="400110"/>
            </a:xfrm>
            <a:prstGeom prst="rect">
              <a:avLst/>
            </a:prstGeom>
            <a:noFill/>
            <a:ln w="12700">
              <a:noFill/>
            </a:ln>
            <a:effectLst/>
          </p:spPr>
          <p:txBody>
            <a:bodyPr wrap="none" rtlCol="0">
              <a:spAutoFit/>
            </a:bodyPr>
            <a:lstStyle/>
            <a:p>
              <a:pPr algn="ctr"/>
              <a:r>
                <a:rPr lang="en-US" sz="1000" b="1" dirty="0">
                  <a:solidFill>
                    <a:schemeClr val="bg1"/>
                  </a:solidFill>
                  <a:latin typeface="+mn-lt"/>
                </a:rPr>
                <a:t>Stevens</a:t>
              </a:r>
            </a:p>
            <a:p>
              <a:pPr algn="ctr"/>
              <a:r>
                <a:rPr lang="en-US" sz="1000" b="1" i="1" dirty="0">
                  <a:solidFill>
                    <a:schemeClr val="bg1"/>
                  </a:solidFill>
                  <a:latin typeface="+mn-lt"/>
                </a:rPr>
                <a:t>45,570</a:t>
              </a:r>
            </a:p>
          </p:txBody>
        </p:sp>
        <p:sp>
          <p:nvSpPr>
            <p:cNvPr id="51" name="TextBox 50"/>
            <p:cNvSpPr txBox="1"/>
            <p:nvPr/>
          </p:nvSpPr>
          <p:spPr>
            <a:xfrm>
              <a:off x="7207724" y="1725827"/>
              <a:ext cx="410209" cy="553998"/>
            </a:xfrm>
            <a:prstGeom prst="rect">
              <a:avLst/>
            </a:prstGeom>
            <a:noFill/>
            <a:ln w="12700">
              <a:noFill/>
            </a:ln>
            <a:effectLst/>
          </p:spPr>
          <p:txBody>
            <a:bodyPr wrap="none" rtlCol="0">
              <a:spAutoFit/>
            </a:bodyPr>
            <a:lstStyle/>
            <a:p>
              <a:pPr algn="ctr"/>
              <a:r>
                <a:rPr lang="en-US" sz="1000" b="1" dirty="0">
                  <a:solidFill>
                    <a:schemeClr val="bg1"/>
                  </a:solidFill>
                  <a:latin typeface="+mn-lt"/>
                </a:rPr>
                <a:t>Pend</a:t>
              </a:r>
            </a:p>
            <a:p>
              <a:pPr algn="ctr"/>
              <a:r>
                <a:rPr lang="en-US" sz="1000" b="1" dirty="0">
                  <a:solidFill>
                    <a:schemeClr val="bg1"/>
                  </a:solidFill>
                  <a:latin typeface="+mn-lt"/>
                </a:rPr>
                <a:t>Oreille</a:t>
              </a:r>
            </a:p>
            <a:p>
              <a:pPr algn="ctr"/>
              <a:r>
                <a:rPr lang="en-US" sz="1000" b="1" i="1" dirty="0">
                  <a:solidFill>
                    <a:schemeClr val="bg1"/>
                  </a:solidFill>
                  <a:latin typeface="+mn-lt"/>
                </a:rPr>
                <a:t>13,740</a:t>
              </a:r>
            </a:p>
          </p:txBody>
        </p:sp>
        <p:sp>
          <p:nvSpPr>
            <p:cNvPr id="52" name="TextBox 51"/>
            <p:cNvSpPr txBox="1"/>
            <p:nvPr/>
          </p:nvSpPr>
          <p:spPr>
            <a:xfrm>
              <a:off x="6276064" y="2938654"/>
              <a:ext cx="422231" cy="400110"/>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Lincoln</a:t>
              </a:r>
            </a:p>
            <a:p>
              <a:pPr algn="ctr"/>
              <a:r>
                <a:rPr lang="en-US" sz="1000" b="1" i="1" dirty="0">
                  <a:solidFill>
                    <a:schemeClr val="tx1"/>
                  </a:solidFill>
                  <a:latin typeface="+mn-lt"/>
                </a:rPr>
                <a:t>10,960</a:t>
              </a:r>
            </a:p>
          </p:txBody>
        </p:sp>
        <p:sp>
          <p:nvSpPr>
            <p:cNvPr id="53" name="TextBox 52"/>
            <p:cNvSpPr txBox="1"/>
            <p:nvPr/>
          </p:nvSpPr>
          <p:spPr>
            <a:xfrm>
              <a:off x="7074979" y="2916285"/>
              <a:ext cx="479939" cy="400110"/>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Spokane</a:t>
              </a:r>
            </a:p>
            <a:p>
              <a:pPr algn="ctr"/>
              <a:r>
                <a:rPr lang="en-US" sz="1000" b="1" i="1" dirty="0">
                  <a:solidFill>
                    <a:schemeClr val="tx1"/>
                  </a:solidFill>
                  <a:latin typeface="+mn-lt"/>
                </a:rPr>
                <a:t>515,250</a:t>
              </a:r>
            </a:p>
          </p:txBody>
        </p:sp>
        <p:sp>
          <p:nvSpPr>
            <p:cNvPr id="54" name="TextBox 53"/>
            <p:cNvSpPr txBox="1"/>
            <p:nvPr/>
          </p:nvSpPr>
          <p:spPr>
            <a:xfrm>
              <a:off x="6227693" y="3634270"/>
              <a:ext cx="411410" cy="400110"/>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Adams</a:t>
              </a:r>
            </a:p>
            <a:p>
              <a:pPr algn="ctr"/>
              <a:r>
                <a:rPr lang="en-US" sz="1000" b="1" i="1" dirty="0">
                  <a:solidFill>
                    <a:schemeClr val="bg1"/>
                  </a:solidFill>
                  <a:latin typeface="+mn-lt"/>
                </a:rPr>
                <a:t>20,150</a:t>
              </a:r>
            </a:p>
          </p:txBody>
        </p:sp>
        <p:sp>
          <p:nvSpPr>
            <p:cNvPr id="55" name="TextBox 54"/>
            <p:cNvSpPr txBox="1"/>
            <p:nvPr/>
          </p:nvSpPr>
          <p:spPr>
            <a:xfrm>
              <a:off x="7005004" y="3643444"/>
              <a:ext cx="512399" cy="400110"/>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Whitman</a:t>
              </a:r>
            </a:p>
            <a:p>
              <a:pPr algn="ctr"/>
              <a:r>
                <a:rPr lang="en-US" sz="1000" b="1" i="1" dirty="0">
                  <a:solidFill>
                    <a:schemeClr val="tx1"/>
                  </a:solidFill>
                  <a:latin typeface="+mn-lt"/>
                </a:rPr>
                <a:t>50,130</a:t>
              </a:r>
            </a:p>
          </p:txBody>
        </p:sp>
        <p:sp>
          <p:nvSpPr>
            <p:cNvPr id="56" name="TextBox 55"/>
            <p:cNvSpPr txBox="1"/>
            <p:nvPr/>
          </p:nvSpPr>
          <p:spPr>
            <a:xfrm>
              <a:off x="6164908" y="4648162"/>
              <a:ext cx="619400" cy="400110"/>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Walla Walla</a:t>
              </a:r>
            </a:p>
            <a:p>
              <a:pPr algn="ctr"/>
              <a:r>
                <a:rPr lang="en-US" sz="1000" b="1" i="1" dirty="0">
                  <a:solidFill>
                    <a:schemeClr val="bg1"/>
                  </a:solidFill>
                  <a:latin typeface="+mn-lt"/>
                </a:rPr>
                <a:t>62,200</a:t>
              </a:r>
            </a:p>
          </p:txBody>
        </p:sp>
        <p:sp>
          <p:nvSpPr>
            <p:cNvPr id="57" name="TextBox 56"/>
            <p:cNvSpPr txBox="1"/>
            <p:nvPr/>
          </p:nvSpPr>
          <p:spPr>
            <a:xfrm>
              <a:off x="6822514" y="4530931"/>
              <a:ext cx="517209" cy="400110"/>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Columbia</a:t>
              </a:r>
            </a:p>
            <a:p>
              <a:pPr algn="ctr"/>
              <a:r>
                <a:rPr lang="en-US" sz="1000" b="1" i="1" dirty="0">
                  <a:solidFill>
                    <a:schemeClr val="tx1"/>
                  </a:solidFill>
                  <a:latin typeface="+mn-lt"/>
                </a:rPr>
                <a:t>4,160</a:t>
              </a:r>
            </a:p>
          </p:txBody>
        </p:sp>
        <p:sp>
          <p:nvSpPr>
            <p:cNvPr id="58" name="TextBox 57"/>
            <p:cNvSpPr txBox="1"/>
            <p:nvPr/>
          </p:nvSpPr>
          <p:spPr>
            <a:xfrm>
              <a:off x="7053697" y="4182258"/>
              <a:ext cx="458299" cy="400110"/>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Garfield</a:t>
              </a:r>
            </a:p>
            <a:p>
              <a:pPr algn="ctr"/>
              <a:r>
                <a:rPr lang="en-US" sz="1000" b="1" i="1" dirty="0">
                  <a:solidFill>
                    <a:schemeClr val="tx1"/>
                  </a:solidFill>
                  <a:latin typeface="+mn-lt"/>
                </a:rPr>
                <a:t>2,220</a:t>
              </a:r>
            </a:p>
          </p:txBody>
        </p:sp>
        <p:sp>
          <p:nvSpPr>
            <p:cNvPr id="59" name="TextBox 58"/>
            <p:cNvSpPr txBox="1"/>
            <p:nvPr/>
          </p:nvSpPr>
          <p:spPr>
            <a:xfrm>
              <a:off x="7386522" y="4564550"/>
              <a:ext cx="410209" cy="400110"/>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Asotin</a:t>
              </a:r>
            </a:p>
            <a:p>
              <a:pPr algn="ctr"/>
              <a:r>
                <a:rPr lang="en-US" sz="1000" b="1" i="1" dirty="0">
                  <a:solidFill>
                    <a:schemeClr val="tx1"/>
                  </a:solidFill>
                  <a:latin typeface="+mn-lt"/>
                </a:rPr>
                <a:t>22,520</a:t>
              </a:r>
            </a:p>
          </p:txBody>
        </p:sp>
        <p:sp>
          <p:nvSpPr>
            <p:cNvPr id="60" name="TextBox 59"/>
            <p:cNvSpPr txBox="1"/>
            <p:nvPr/>
          </p:nvSpPr>
          <p:spPr>
            <a:xfrm>
              <a:off x="6347965" y="1528900"/>
              <a:ext cx="1034178" cy="246221"/>
            </a:xfrm>
            <a:prstGeom prst="rect">
              <a:avLst/>
            </a:prstGeom>
            <a:noFill/>
            <a:ln w="12700">
              <a:noFill/>
            </a:ln>
            <a:effectLst/>
          </p:spPr>
          <p:txBody>
            <a:bodyPr wrap="none" rtlCol="0">
              <a:spAutoFit/>
            </a:bodyPr>
            <a:lstStyle/>
            <a:p>
              <a:pPr algn="ctr"/>
              <a:r>
                <a:rPr lang="en-US" sz="1000" b="1" dirty="0">
                  <a:solidFill>
                    <a:schemeClr val="bg1"/>
                  </a:solidFill>
                  <a:latin typeface="+mn-lt"/>
                </a:rPr>
                <a:t>(Northeast Tri County)</a:t>
              </a:r>
            </a:p>
          </p:txBody>
        </p:sp>
        <p:sp>
          <p:nvSpPr>
            <p:cNvPr id="61" name="TextBox 60"/>
            <p:cNvSpPr txBox="1"/>
            <p:nvPr/>
          </p:nvSpPr>
          <p:spPr>
            <a:xfrm>
              <a:off x="2163273" y="1500126"/>
              <a:ext cx="485950" cy="400110"/>
            </a:xfrm>
            <a:prstGeom prst="rect">
              <a:avLst/>
            </a:prstGeom>
            <a:noFill/>
            <a:ln w="12700">
              <a:noFill/>
            </a:ln>
            <a:effectLst/>
          </p:spPr>
          <p:txBody>
            <a:bodyPr wrap="none" rtlCol="0">
              <a:spAutoFit/>
            </a:bodyPr>
            <a:lstStyle/>
            <a:p>
              <a:pPr algn="ctr"/>
              <a:r>
                <a:rPr lang="en-US" sz="1000" b="1" dirty="0">
                  <a:solidFill>
                    <a:schemeClr val="tx1"/>
                  </a:solidFill>
                  <a:latin typeface="+mn-lt"/>
                </a:rPr>
                <a:t>San Juan</a:t>
              </a:r>
            </a:p>
            <a:p>
              <a:pPr algn="ctr"/>
              <a:r>
                <a:rPr lang="en-US" sz="1000" b="1" i="1" dirty="0">
                  <a:solidFill>
                    <a:schemeClr val="tx1"/>
                  </a:solidFill>
                  <a:latin typeface="+mn-lt"/>
                </a:rPr>
                <a:t>17,150</a:t>
              </a:r>
            </a:p>
          </p:txBody>
        </p:sp>
        <p:sp>
          <p:nvSpPr>
            <p:cNvPr id="124" name="TextBox 123"/>
            <p:cNvSpPr txBox="1"/>
            <p:nvPr userDrawn="1"/>
          </p:nvSpPr>
          <p:spPr>
            <a:xfrm>
              <a:off x="2987309" y="5803980"/>
              <a:ext cx="2619956" cy="400110"/>
            </a:xfrm>
            <a:prstGeom prst="rect">
              <a:avLst/>
            </a:prstGeom>
            <a:noFill/>
          </p:spPr>
          <p:txBody>
            <a:bodyPr wrap="square" rtlCol="0">
              <a:spAutoFit/>
            </a:bodyPr>
            <a:lstStyle/>
            <a:p>
              <a:r>
                <a:rPr lang="en-US" sz="1000" b="1" kern="1200" dirty="0">
                  <a:solidFill>
                    <a:schemeClr val="tx1"/>
                  </a:solidFill>
                  <a:latin typeface="+mn-lt"/>
                  <a:ea typeface="+mn-ea"/>
                  <a:cs typeface="+mn-cs"/>
                </a:rPr>
                <a:t>Departments that have combined public health with human services (16)</a:t>
              </a:r>
            </a:p>
          </p:txBody>
        </p:sp>
        <p:sp>
          <p:nvSpPr>
            <p:cNvPr id="126" name="TextBox 125"/>
            <p:cNvSpPr txBox="1"/>
            <p:nvPr userDrawn="1"/>
          </p:nvSpPr>
          <p:spPr>
            <a:xfrm>
              <a:off x="2980875" y="6255197"/>
              <a:ext cx="1124346" cy="246221"/>
            </a:xfrm>
            <a:prstGeom prst="rect">
              <a:avLst/>
            </a:prstGeom>
            <a:noFill/>
          </p:spPr>
          <p:txBody>
            <a:bodyPr wrap="none" rtlCol="0">
              <a:spAutoFit/>
            </a:bodyPr>
            <a:lstStyle/>
            <a:p>
              <a:r>
                <a:rPr lang="en-US" sz="1000" b="1" dirty="0">
                  <a:solidFill>
                    <a:schemeClr val="tx1"/>
                  </a:solidFill>
                  <a:latin typeface="+mn-lt"/>
                </a:rPr>
                <a:t>Single County District (8)</a:t>
              </a:r>
            </a:p>
          </p:txBody>
        </p:sp>
        <p:sp>
          <p:nvSpPr>
            <p:cNvPr id="128" name="TextBox 127"/>
            <p:cNvSpPr txBox="1"/>
            <p:nvPr userDrawn="1"/>
          </p:nvSpPr>
          <p:spPr>
            <a:xfrm>
              <a:off x="5916470" y="5875055"/>
              <a:ext cx="1305887" cy="246221"/>
            </a:xfrm>
            <a:prstGeom prst="rect">
              <a:avLst/>
            </a:prstGeom>
            <a:noFill/>
          </p:spPr>
          <p:txBody>
            <a:bodyPr wrap="none" rtlCol="0">
              <a:spAutoFit/>
            </a:bodyPr>
            <a:lstStyle/>
            <a:p>
              <a:r>
                <a:rPr lang="en-US" sz="1000" b="1" dirty="0">
                  <a:solidFill>
                    <a:schemeClr val="tx1"/>
                  </a:solidFill>
                  <a:latin typeface="+mn-lt"/>
                </a:rPr>
                <a:t>Public Health Department</a:t>
              </a:r>
              <a:r>
                <a:rPr lang="en-US" sz="1000" b="1" baseline="0" dirty="0">
                  <a:solidFill>
                    <a:schemeClr val="tx1"/>
                  </a:solidFill>
                  <a:latin typeface="+mn-lt"/>
                </a:rPr>
                <a:t> (8)</a:t>
              </a:r>
              <a:endParaRPr lang="en-US" sz="1000" b="1" dirty="0">
                <a:solidFill>
                  <a:schemeClr val="tx1"/>
                </a:solidFill>
                <a:latin typeface="+mn-lt"/>
              </a:endParaRPr>
            </a:p>
          </p:txBody>
        </p:sp>
        <p:sp>
          <p:nvSpPr>
            <p:cNvPr id="130" name="TextBox 129"/>
            <p:cNvSpPr txBox="1"/>
            <p:nvPr userDrawn="1"/>
          </p:nvSpPr>
          <p:spPr>
            <a:xfrm>
              <a:off x="5916470" y="6247260"/>
              <a:ext cx="1102706" cy="246221"/>
            </a:xfrm>
            <a:prstGeom prst="rect">
              <a:avLst/>
            </a:prstGeom>
            <a:noFill/>
          </p:spPr>
          <p:txBody>
            <a:bodyPr wrap="none" rtlCol="0">
              <a:spAutoFit/>
            </a:bodyPr>
            <a:lstStyle/>
            <a:p>
              <a:r>
                <a:rPr lang="en-US" sz="1000" b="1" dirty="0">
                  <a:solidFill>
                    <a:schemeClr val="tx1"/>
                  </a:solidFill>
                  <a:latin typeface="+mn-lt"/>
                </a:rPr>
                <a:t>Multi County District (3)</a:t>
              </a:r>
            </a:p>
          </p:txBody>
        </p:sp>
        <p:sp>
          <p:nvSpPr>
            <p:cNvPr id="123" name="TextBox 122"/>
            <p:cNvSpPr txBox="1"/>
            <p:nvPr userDrawn="1"/>
          </p:nvSpPr>
          <p:spPr>
            <a:xfrm>
              <a:off x="2581867" y="2852950"/>
              <a:ext cx="459501" cy="400110"/>
            </a:xfrm>
            <a:prstGeom prst="rect">
              <a:avLst/>
            </a:prstGeom>
            <a:noFill/>
            <a:ln w="12700">
              <a:noFill/>
            </a:ln>
            <a:effectLst/>
          </p:spPr>
          <p:txBody>
            <a:bodyPr wrap="none" rtlCol="0">
              <a:spAutoFit/>
            </a:bodyPr>
            <a:lstStyle/>
            <a:p>
              <a:pPr algn="ctr"/>
              <a:r>
                <a:rPr lang="en-US" sz="1000" b="1" dirty="0">
                  <a:solidFill>
                    <a:schemeClr val="tx1"/>
                  </a:solidFill>
                  <a:latin typeface="+mn-lt"/>
                </a:rPr>
                <a:t>Kitsap</a:t>
              </a:r>
            </a:p>
            <a:p>
              <a:pPr algn="ctr"/>
              <a:r>
                <a:rPr lang="en-US" sz="1000" b="1" i="1" dirty="0">
                  <a:solidFill>
                    <a:schemeClr val="tx1"/>
                  </a:solidFill>
                  <a:latin typeface="+mn-lt"/>
                </a:rPr>
                <a:t>270,100</a:t>
              </a:r>
            </a:p>
          </p:txBody>
        </p:sp>
        <p:cxnSp>
          <p:nvCxnSpPr>
            <p:cNvPr id="125" name="Straight Connector 124"/>
            <p:cNvCxnSpPr/>
            <p:nvPr userDrawn="1"/>
          </p:nvCxnSpPr>
          <p:spPr>
            <a:xfrm flipV="1">
              <a:off x="4322814" y="1246747"/>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10384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ublic Healtgh System">
    <p:spTree>
      <p:nvGrpSpPr>
        <p:cNvPr id="1" name=""/>
        <p:cNvGrpSpPr/>
        <p:nvPr/>
      </p:nvGrpSpPr>
      <p:grpSpPr>
        <a:xfrm>
          <a:off x="0" y="0"/>
          <a:ext cx="0" cy="0"/>
          <a:chOff x="0" y="0"/>
          <a:chExt cx="0" cy="0"/>
        </a:xfrm>
      </p:grpSpPr>
      <p:grpSp>
        <p:nvGrpSpPr>
          <p:cNvPr id="3" name="Group 2" descr="map of all continents of the world in gray"/>
          <p:cNvGrpSpPr/>
          <p:nvPr userDrawn="1"/>
        </p:nvGrpSpPr>
        <p:grpSpPr>
          <a:xfrm>
            <a:off x="389181" y="1246349"/>
            <a:ext cx="11091619" cy="5407156"/>
            <a:chOff x="291886" y="1246349"/>
            <a:chExt cx="8318714" cy="5407156"/>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4286" y="1328060"/>
              <a:ext cx="8066314" cy="4473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flipV="1">
              <a:off x="4322814" y="1246349"/>
              <a:ext cx="499998"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5751501" y="5150529"/>
              <a:ext cx="2776041" cy="1502976"/>
            </a:xfrm>
            <a:prstGeom prst="rect">
              <a:avLst/>
            </a:prstGeom>
          </p:spPr>
          <p:txBody>
            <a:bodyPr wrap="square">
              <a:spAutoFit/>
            </a:bodyPr>
            <a:lstStyle/>
            <a:p>
              <a:pPr marL="1588">
                <a:spcBef>
                  <a:spcPts val="900"/>
                </a:spcBef>
              </a:pPr>
              <a:r>
                <a:rPr lang="en-US" sz="1600" dirty="0">
                  <a:solidFill>
                    <a:schemeClr val="tx1"/>
                  </a:solidFill>
                  <a:latin typeface="+mn-lt"/>
                </a:rPr>
                <a:t>Partners</a:t>
              </a:r>
            </a:p>
            <a:p>
              <a:pPr marL="1588">
                <a:spcBef>
                  <a:spcPts val="200"/>
                </a:spcBef>
              </a:pPr>
              <a:r>
                <a:rPr lang="en-US" sz="1200" dirty="0">
                  <a:solidFill>
                    <a:schemeClr val="tx1"/>
                  </a:solidFill>
                  <a:latin typeface="+mn-lt"/>
                </a:rPr>
                <a:t>Health Care Delivery System</a:t>
              </a:r>
            </a:p>
            <a:p>
              <a:pPr marL="1588"/>
              <a:r>
                <a:rPr lang="en-US" sz="1200" dirty="0">
                  <a:solidFill>
                    <a:schemeClr val="tx1"/>
                  </a:solidFill>
                  <a:latin typeface="+mn-lt"/>
                </a:rPr>
                <a:t>Professional Associations</a:t>
              </a:r>
            </a:p>
            <a:p>
              <a:pPr marL="1588"/>
              <a:r>
                <a:rPr lang="en-US" sz="1200" dirty="0">
                  <a:solidFill>
                    <a:schemeClr val="tx1"/>
                  </a:solidFill>
                  <a:latin typeface="+mn-lt"/>
                </a:rPr>
                <a:t>Academic Institutions</a:t>
              </a:r>
            </a:p>
            <a:p>
              <a:pPr marL="1588"/>
              <a:r>
                <a:rPr lang="en-US" sz="1200" dirty="0">
                  <a:solidFill>
                    <a:schemeClr val="tx1"/>
                  </a:solidFill>
                  <a:latin typeface="+mn-lt"/>
                </a:rPr>
                <a:t>Non-Profit Organizations</a:t>
              </a:r>
            </a:p>
            <a:p>
              <a:pPr marL="1588"/>
              <a:r>
                <a:rPr lang="en-US" sz="1200" dirty="0">
                  <a:solidFill>
                    <a:schemeClr val="tx1"/>
                  </a:solidFill>
                  <a:latin typeface="+mn-lt"/>
                </a:rPr>
                <a:t>Private Sector</a:t>
              </a:r>
            </a:p>
            <a:p>
              <a:pPr marL="1588"/>
              <a:r>
                <a:rPr lang="en-US" sz="1200" dirty="0">
                  <a:solidFill>
                    <a:schemeClr val="tx1"/>
                  </a:solidFill>
                  <a:latin typeface="+mn-lt"/>
                </a:rPr>
                <a:t>Other Stakeholders</a:t>
              </a:r>
            </a:p>
          </p:txBody>
        </p:sp>
        <p:sp>
          <p:nvSpPr>
            <p:cNvPr id="11" name="Oval 10"/>
            <p:cNvSpPr/>
            <p:nvPr userDrawn="1"/>
          </p:nvSpPr>
          <p:spPr>
            <a:xfrm>
              <a:off x="1605595" y="3694147"/>
              <a:ext cx="45719" cy="45719"/>
            </a:xfrm>
            <a:prstGeom prst="ellipse">
              <a:avLst/>
            </a:prstGeom>
            <a:solidFill>
              <a:srgbClr val="349D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p:cNvSpPr/>
            <p:nvPr userDrawn="1"/>
          </p:nvSpPr>
          <p:spPr>
            <a:xfrm>
              <a:off x="1295400" y="3199106"/>
              <a:ext cx="685800" cy="433387"/>
            </a:xfrm>
            <a:prstGeom prst="rect">
              <a:avLst/>
            </a:prstGeom>
            <a:noFill/>
            <a:ln w="25400">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8" name="Straight Connector 17"/>
            <p:cNvCxnSpPr/>
            <p:nvPr userDrawn="1"/>
          </p:nvCxnSpPr>
          <p:spPr>
            <a:xfrm>
              <a:off x="1628454" y="5966966"/>
              <a:ext cx="4205201" cy="9292"/>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V="1">
              <a:off x="1628454" y="3696252"/>
              <a:ext cx="2" cy="2270714"/>
            </a:xfrm>
            <a:prstGeom prst="line">
              <a:avLst/>
            </a:prstGeom>
            <a:ln w="12700">
              <a:solidFill>
                <a:srgbClr val="349D96"/>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3271809" y="5688106"/>
              <a:ext cx="1902075"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p:cNvSpPr/>
            <p:nvPr userDrawn="1"/>
          </p:nvSpPr>
          <p:spPr>
            <a:xfrm>
              <a:off x="3227145" y="5149475"/>
              <a:ext cx="2667000" cy="1133644"/>
            </a:xfrm>
            <a:prstGeom prst="rect">
              <a:avLst/>
            </a:prstGeom>
            <a:noFill/>
          </p:spPr>
          <p:txBody>
            <a:bodyPr wrap="square">
              <a:spAutoFit/>
            </a:bodyPr>
            <a:lstStyle/>
            <a:p>
              <a:pPr>
                <a:spcBef>
                  <a:spcPts val="900"/>
                </a:spcBef>
              </a:pPr>
              <a:r>
                <a:rPr lang="en-US" sz="1600" dirty="0">
                  <a:solidFill>
                    <a:schemeClr val="tx1"/>
                  </a:solidFill>
                  <a:latin typeface="+mn-lt"/>
                </a:rPr>
                <a:t>Government</a:t>
              </a:r>
            </a:p>
            <a:p>
              <a:pPr>
                <a:spcBef>
                  <a:spcPts val="200"/>
                </a:spcBef>
              </a:pPr>
              <a:r>
                <a:rPr lang="en-US" sz="1200" dirty="0">
                  <a:solidFill>
                    <a:schemeClr val="tx1"/>
                  </a:solidFill>
                  <a:latin typeface="+mn-lt"/>
                </a:rPr>
                <a:t>Department of Health</a:t>
              </a:r>
            </a:p>
            <a:p>
              <a:r>
                <a:rPr lang="en-US" sz="1200" dirty="0">
                  <a:solidFill>
                    <a:schemeClr val="tx1"/>
                  </a:solidFill>
                  <a:latin typeface="+mn-lt"/>
                </a:rPr>
                <a:t>State Board of Health</a:t>
              </a:r>
            </a:p>
            <a:p>
              <a:r>
                <a:rPr lang="en-US" sz="1200" dirty="0">
                  <a:solidFill>
                    <a:schemeClr val="tx1"/>
                  </a:solidFill>
                  <a:latin typeface="+mn-lt"/>
                </a:rPr>
                <a:t>Local Health Jurisdictions (35)</a:t>
              </a:r>
            </a:p>
            <a:p>
              <a:r>
                <a:rPr lang="en-US" sz="1200" dirty="0">
                  <a:solidFill>
                    <a:schemeClr val="tx1"/>
                  </a:solidFill>
                  <a:latin typeface="+mn-lt"/>
                </a:rPr>
                <a:t>Tribal Nations (29)</a:t>
              </a:r>
            </a:p>
          </p:txBody>
        </p:sp>
        <p:sp>
          <p:nvSpPr>
            <p:cNvPr id="17" name="Rectangle 16"/>
            <p:cNvSpPr/>
            <p:nvPr userDrawn="1"/>
          </p:nvSpPr>
          <p:spPr>
            <a:xfrm>
              <a:off x="291886" y="5068873"/>
              <a:ext cx="2402823" cy="369332"/>
            </a:xfrm>
            <a:prstGeom prst="rect">
              <a:avLst/>
            </a:prstGeom>
            <a:solidFill>
              <a:schemeClr val="bg1"/>
            </a:solidFill>
          </p:spPr>
          <p:txBody>
            <a:bodyPr wrap="square">
              <a:spAutoFit/>
            </a:bodyPr>
            <a:lstStyle/>
            <a:p>
              <a:pPr algn="l"/>
              <a:r>
                <a:rPr lang="en-US" sz="1800" dirty="0">
                  <a:solidFill>
                    <a:srgbClr val="349D96"/>
                  </a:solidFill>
                  <a:latin typeface="Century Gothic" panose="020B0502020202020204" pitchFamily="34" charset="0"/>
                </a:rPr>
                <a:t>WASHINGTON STATE</a:t>
              </a:r>
            </a:p>
          </p:txBody>
        </p:sp>
      </p:grpSp>
      <p:sp>
        <p:nvSpPr>
          <p:cNvPr id="13" name="Title 2"/>
          <p:cNvSpPr>
            <a:spLocks noGrp="1"/>
          </p:cNvSpPr>
          <p:nvPr>
            <p:ph type="title" hasCustomPrompt="1"/>
          </p:nvPr>
        </p:nvSpPr>
        <p:spPr>
          <a:xfrm>
            <a:off x="0" y="618424"/>
            <a:ext cx="12192000" cy="544750"/>
          </a:xfrm>
        </p:spPr>
        <p:txBody>
          <a:bodyPr>
            <a:normAutofit/>
          </a:bodyPr>
          <a:lstStyle>
            <a:lvl1pPr algn="ctr">
              <a:defRPr sz="2700" baseline="0"/>
            </a:lvl1pPr>
          </a:lstStyle>
          <a:p>
            <a:r>
              <a:rPr lang="en-US" dirty="0"/>
              <a:t>Public Health System</a:t>
            </a:r>
          </a:p>
        </p:txBody>
      </p:sp>
    </p:spTree>
    <p:extLst>
      <p:ext uri="{BB962C8B-B14F-4D97-AF65-F5344CB8AC3E}">
        <p14:creationId xmlns:p14="http://schemas.microsoft.com/office/powerpoint/2010/main" val="32146417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Slide with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3431263"/>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2" name="Text Placeholder 2"/>
          <p:cNvSpPr>
            <a:spLocks noGrp="1"/>
          </p:cNvSpPr>
          <p:nvPr>
            <p:ph type="body" sz="quarter" idx="13" hasCustomPrompt="1"/>
          </p:nvPr>
        </p:nvSpPr>
        <p:spPr>
          <a:xfrm>
            <a:off x="1619537" y="4903935"/>
            <a:ext cx="9003195" cy="1363195"/>
          </a:xfrm>
        </p:spPr>
        <p:txBody>
          <a:bodyPr>
            <a:noAutofit/>
          </a:bodyPr>
          <a:lstStyle>
            <a:lvl1pPr marL="0" indent="0">
              <a:buNone/>
              <a:defRPr sz="200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7" name="TextBox 6"/>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 Department of Health</a:t>
            </a:r>
            <a:r>
              <a:rPr lang="en-US" sz="1800"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8" name="Title 1"/>
          <p:cNvSpPr>
            <a:spLocks noGrp="1"/>
          </p:cNvSpPr>
          <p:nvPr>
            <p:ph type="title" hasCustomPrompt="1"/>
          </p:nvPr>
        </p:nvSpPr>
        <p:spPr>
          <a:xfrm>
            <a:off x="1619537" y="3933309"/>
            <a:ext cx="9003195" cy="965200"/>
          </a:xfrm>
        </p:spPr>
        <p:txBody>
          <a:bodyPr anchor="t">
            <a:normAutofit/>
          </a:bodyPr>
          <a:lstStyle>
            <a:lvl1pPr>
              <a:defRPr sz="2200">
                <a:latin typeface="+mn-lt"/>
              </a:defRPr>
            </a:lvl1pPr>
          </a:lstStyle>
          <a:p>
            <a:pPr lvl="0"/>
            <a:r>
              <a:rPr lang="en-US" dirty="0"/>
              <a:t>Text…</a:t>
            </a:r>
          </a:p>
        </p:txBody>
      </p:sp>
    </p:spTree>
    <p:extLst>
      <p:ext uri="{BB962C8B-B14F-4D97-AF65-F5344CB8AC3E}">
        <p14:creationId xmlns:p14="http://schemas.microsoft.com/office/powerpoint/2010/main" val="8968218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Slide with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4778820"/>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 Department of Health</a:t>
            </a:r>
            <a:r>
              <a:rPr lang="en-US" sz="1800"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7" name="Title 1"/>
          <p:cNvSpPr>
            <a:spLocks noGrp="1"/>
          </p:cNvSpPr>
          <p:nvPr>
            <p:ph type="title" hasCustomPrompt="1"/>
          </p:nvPr>
        </p:nvSpPr>
        <p:spPr>
          <a:xfrm>
            <a:off x="1620956" y="5297703"/>
            <a:ext cx="9001776" cy="965200"/>
          </a:xfrm>
        </p:spPr>
        <p:txBody>
          <a:bodyPr anchor="t">
            <a:normAutofit/>
          </a:bodyPr>
          <a:lstStyle>
            <a:lvl1pPr>
              <a:defRPr sz="2200">
                <a:latin typeface="+mn-lt"/>
              </a:defRPr>
            </a:lvl1pPr>
          </a:lstStyle>
          <a:p>
            <a:pPr lvl="0"/>
            <a:r>
              <a:rPr lang="en-US" dirty="0"/>
              <a:t>Text…</a:t>
            </a:r>
          </a:p>
        </p:txBody>
      </p:sp>
    </p:spTree>
    <p:extLst>
      <p:ext uri="{BB962C8B-B14F-4D97-AF65-F5344CB8AC3E}">
        <p14:creationId xmlns:p14="http://schemas.microsoft.com/office/powerpoint/2010/main" val="3498532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Slide with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9986357" cy="3773978"/>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 Department of Health</a:t>
            </a:r>
            <a:r>
              <a:rPr lang="en-US" sz="1800"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2" name="Title 1"/>
          <p:cNvSpPr>
            <a:spLocks noGrp="1"/>
          </p:cNvSpPr>
          <p:nvPr>
            <p:ph type="title" hasCustomPrompt="1"/>
          </p:nvPr>
        </p:nvSpPr>
        <p:spPr>
          <a:xfrm>
            <a:off x="1119447" y="5297703"/>
            <a:ext cx="9986357" cy="965200"/>
          </a:xfrm>
        </p:spPr>
        <p:txBody>
          <a:bodyPr anchor="t">
            <a:normAutofit/>
          </a:bodyPr>
          <a:lstStyle>
            <a:lvl1pPr>
              <a:defRPr sz="2200">
                <a:latin typeface="+mn-lt"/>
              </a:defRPr>
            </a:lvl1pPr>
          </a:lstStyle>
          <a:p>
            <a:pPr lvl="0"/>
            <a:r>
              <a:rPr lang="en-US" dirty="0"/>
              <a:t>Text…</a:t>
            </a:r>
          </a:p>
        </p:txBody>
      </p:sp>
    </p:spTree>
    <p:extLst>
      <p:ext uri="{BB962C8B-B14F-4D97-AF65-F5344CB8AC3E}">
        <p14:creationId xmlns:p14="http://schemas.microsoft.com/office/powerpoint/2010/main" val="41774758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Slide with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4677295" cy="3773978"/>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 name="Picture Placeholder 17"/>
          <p:cNvSpPr>
            <a:spLocks noGrp="1"/>
          </p:cNvSpPr>
          <p:nvPr>
            <p:ph type="pic" sz="quarter" idx="13"/>
          </p:nvPr>
        </p:nvSpPr>
        <p:spPr>
          <a:xfrm>
            <a:off x="6365702" y="814647"/>
            <a:ext cx="4677295" cy="3773978"/>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7" name="TextBox 6"/>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 Department of Health</a:t>
            </a:r>
            <a:r>
              <a:rPr lang="en-US" sz="1800"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8" name="Title 1"/>
          <p:cNvSpPr>
            <a:spLocks noGrp="1"/>
          </p:cNvSpPr>
          <p:nvPr>
            <p:ph type="title" hasCustomPrompt="1"/>
          </p:nvPr>
        </p:nvSpPr>
        <p:spPr>
          <a:xfrm>
            <a:off x="1119447" y="5021478"/>
            <a:ext cx="9923549" cy="965200"/>
          </a:xfrm>
        </p:spPr>
        <p:txBody>
          <a:bodyPr anchor="t">
            <a:normAutofit/>
          </a:bodyPr>
          <a:lstStyle>
            <a:lvl1pPr>
              <a:defRPr sz="2200">
                <a:latin typeface="+mn-lt"/>
              </a:defRPr>
            </a:lvl1pPr>
          </a:lstStyle>
          <a:p>
            <a:pPr lvl="0"/>
            <a:r>
              <a:rPr lang="en-US" dirty="0"/>
              <a:t>Text…</a:t>
            </a:r>
          </a:p>
        </p:txBody>
      </p:sp>
    </p:spTree>
    <p:extLst>
      <p:ext uri="{BB962C8B-B14F-4D97-AF65-F5344CB8AC3E}">
        <p14:creationId xmlns:p14="http://schemas.microsoft.com/office/powerpoint/2010/main" val="21976147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Slide No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6865315"/>
          </a:xfrm>
          <a:effectLst/>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Tree>
    <p:extLst>
      <p:ext uri="{BB962C8B-B14F-4D97-AF65-F5344CB8AC3E}">
        <p14:creationId xmlns:p14="http://schemas.microsoft.com/office/powerpoint/2010/main" val="32847587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Slide No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1031777"/>
            <a:ext cx="12192000" cy="4778820"/>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 Department of Health</a:t>
            </a:r>
            <a:r>
              <a:rPr lang="en-US" sz="1800"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709158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Slide No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9986357" cy="5228706"/>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 Department of Health</a:t>
            </a:r>
            <a:r>
              <a:rPr lang="en-US" sz="1800"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395598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DOH 530-261 June 2024 </a:t>
            </a:r>
            <a:endParaRPr lang="en-US" dirty="0"/>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dirty="0"/>
          </a:p>
        </p:txBody>
      </p:sp>
      <p:pic>
        <p:nvPicPr>
          <p:cNvPr id="6" name="Picture 5" descr="Washington State Department of Health">
            <a:extLst>
              <a:ext uri="{FF2B5EF4-FFF2-40B4-BE49-F238E27FC236}">
                <a16:creationId xmlns:a16="http://schemas.microsoft.com/office/drawing/2014/main" id="{ABD8F159-B36C-A977-21EF-4CEE362D93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768596"/>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222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 Slide No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4677295" cy="5187142"/>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 name="Picture Placeholder 17"/>
          <p:cNvSpPr>
            <a:spLocks noGrp="1"/>
          </p:cNvSpPr>
          <p:nvPr>
            <p:ph type="pic" sz="quarter" idx="13"/>
          </p:nvPr>
        </p:nvSpPr>
        <p:spPr>
          <a:xfrm>
            <a:off x="6365702" y="814647"/>
            <a:ext cx="4677295" cy="5187142"/>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 Department of Health</a:t>
            </a:r>
            <a:r>
              <a:rPr lang="en-US" sz="1800"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1455016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on Lef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196280" y="1233820"/>
            <a:ext cx="5280349" cy="1828810"/>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1" name="Text Placeholder 3"/>
          <p:cNvSpPr>
            <a:spLocks noGrp="1"/>
          </p:cNvSpPr>
          <p:nvPr>
            <p:ph type="body" sz="half" idx="10" hasCustomPrompt="1"/>
          </p:nvPr>
        </p:nvSpPr>
        <p:spPr>
          <a:xfrm>
            <a:off x="6196282" y="3069758"/>
            <a:ext cx="5280349" cy="3048380"/>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2" name="Picture Placeholder 2"/>
          <p:cNvSpPr>
            <a:spLocks noGrp="1" noChangeAspect="1"/>
          </p:cNvSpPr>
          <p:nvPr>
            <p:ph type="pic" idx="1"/>
          </p:nvPr>
        </p:nvSpPr>
        <p:spPr>
          <a:xfrm>
            <a:off x="-5384" y="-7315"/>
            <a:ext cx="4780229" cy="2688879"/>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 Department of Health</a:t>
            </a:r>
            <a:r>
              <a:rPr lang="en-US" sz="1800"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9" name="Title 1"/>
          <p:cNvSpPr>
            <a:spLocks noGrp="1"/>
          </p:cNvSpPr>
          <p:nvPr>
            <p:ph type="title" hasCustomPrompt="1"/>
          </p:nvPr>
        </p:nvSpPr>
        <p:spPr>
          <a:xfrm>
            <a:off x="1393372" y="3290207"/>
            <a:ext cx="3532195" cy="2174875"/>
          </a:xfrm>
        </p:spPr>
        <p:txBody>
          <a:bodyPr anchor="t">
            <a:normAutofit/>
          </a:bodyPr>
          <a:lstStyle>
            <a:lvl1pPr algn="r">
              <a:defRPr sz="2700"/>
            </a:lvl1pPr>
          </a:lstStyle>
          <a:p>
            <a:pPr lvl="0"/>
            <a:r>
              <a:rPr lang="en-US" dirty="0"/>
              <a:t>Left Photo Slide 1</a:t>
            </a:r>
          </a:p>
        </p:txBody>
      </p:sp>
    </p:spTree>
    <p:extLst>
      <p:ext uri="{BB962C8B-B14F-4D97-AF65-F5344CB8AC3E}">
        <p14:creationId xmlns:p14="http://schemas.microsoft.com/office/powerpoint/2010/main" val="32271171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 on Lef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5384" y="-1"/>
            <a:ext cx="5280536" cy="6858001"/>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Text Placeholder 3"/>
          <p:cNvSpPr>
            <a:spLocks noGrp="1"/>
          </p:cNvSpPr>
          <p:nvPr>
            <p:ph type="body" sz="half" idx="10" hasCustomPrompt="1"/>
          </p:nvPr>
        </p:nvSpPr>
        <p:spPr>
          <a:xfrm>
            <a:off x="6106342" y="2702503"/>
            <a:ext cx="5280349"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6" name="Title 1"/>
          <p:cNvSpPr>
            <a:spLocks noGrp="1"/>
          </p:cNvSpPr>
          <p:nvPr>
            <p:ph type="title" hasCustomPrompt="1"/>
          </p:nvPr>
        </p:nvSpPr>
        <p:spPr>
          <a:xfrm>
            <a:off x="6106342" y="2085143"/>
            <a:ext cx="5280349" cy="603041"/>
          </a:xfrm>
        </p:spPr>
        <p:txBody>
          <a:bodyPr anchor="t">
            <a:normAutofit/>
          </a:bodyPr>
          <a:lstStyle>
            <a:lvl1pPr>
              <a:defRPr sz="2700"/>
            </a:lvl1pPr>
          </a:lstStyle>
          <a:p>
            <a:pPr lvl="0"/>
            <a:r>
              <a:rPr lang="en-US" dirty="0"/>
              <a:t>Left Photo Slide 2</a:t>
            </a:r>
          </a:p>
        </p:txBody>
      </p:sp>
    </p:spTree>
    <p:extLst>
      <p:ext uri="{BB962C8B-B14F-4D97-AF65-F5344CB8AC3E}">
        <p14:creationId xmlns:p14="http://schemas.microsoft.com/office/powerpoint/2010/main" val="30124763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to on Left Slide 3">
    <p:spTree>
      <p:nvGrpSpPr>
        <p:cNvPr id="1" name=""/>
        <p:cNvGrpSpPr/>
        <p:nvPr/>
      </p:nvGrpSpPr>
      <p:grpSpPr>
        <a:xfrm>
          <a:off x="0" y="0"/>
          <a:ext cx="0" cy="0"/>
          <a:chOff x="0" y="0"/>
          <a:chExt cx="0" cy="0"/>
        </a:xfrm>
      </p:grpSpPr>
      <p:sp>
        <p:nvSpPr>
          <p:cNvPr id="13" name="Text Placeholder 3"/>
          <p:cNvSpPr>
            <a:spLocks noGrp="1"/>
          </p:cNvSpPr>
          <p:nvPr>
            <p:ph type="body" sz="half" idx="10" hasCustomPrompt="1"/>
          </p:nvPr>
        </p:nvSpPr>
        <p:spPr>
          <a:xfrm>
            <a:off x="7635332" y="2702503"/>
            <a:ext cx="3757193"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5" name="Picture Placeholder 2"/>
          <p:cNvSpPr>
            <a:spLocks noGrp="1" noChangeAspect="1"/>
          </p:cNvSpPr>
          <p:nvPr>
            <p:ph type="pic" idx="1"/>
          </p:nvPr>
        </p:nvSpPr>
        <p:spPr>
          <a:xfrm>
            <a:off x="-9753" y="-2744"/>
            <a:ext cx="3491111" cy="6858000"/>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6" name="Picture Placeholder 2"/>
          <p:cNvSpPr>
            <a:spLocks noGrp="1" noChangeAspect="1"/>
          </p:cNvSpPr>
          <p:nvPr>
            <p:ph type="pic" idx="11"/>
          </p:nvPr>
        </p:nvSpPr>
        <p:spPr>
          <a:xfrm>
            <a:off x="3481358" y="-2744"/>
            <a:ext cx="3317839" cy="3429000"/>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7" name="Picture Placeholder 2"/>
          <p:cNvSpPr>
            <a:spLocks noGrp="1" noChangeAspect="1"/>
          </p:cNvSpPr>
          <p:nvPr>
            <p:ph type="pic" idx="12"/>
          </p:nvPr>
        </p:nvSpPr>
        <p:spPr>
          <a:xfrm>
            <a:off x="3481358" y="3426257"/>
            <a:ext cx="3317839" cy="3431745"/>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1"/>
          <p:cNvSpPr>
            <a:spLocks noGrp="1"/>
          </p:cNvSpPr>
          <p:nvPr>
            <p:ph type="title" hasCustomPrompt="1"/>
          </p:nvPr>
        </p:nvSpPr>
        <p:spPr>
          <a:xfrm>
            <a:off x="7635331" y="1753739"/>
            <a:ext cx="3569699" cy="914401"/>
          </a:xfrm>
        </p:spPr>
        <p:txBody>
          <a:bodyPr anchor="t">
            <a:normAutofit/>
          </a:bodyPr>
          <a:lstStyle>
            <a:lvl1pPr>
              <a:defRPr sz="2700"/>
            </a:lvl1pPr>
          </a:lstStyle>
          <a:p>
            <a:pPr lvl="0"/>
            <a:r>
              <a:rPr lang="en-US" dirty="0"/>
              <a:t>Left Photo Slide 3</a:t>
            </a:r>
          </a:p>
        </p:txBody>
      </p:sp>
    </p:spTree>
    <p:extLst>
      <p:ext uri="{BB962C8B-B14F-4D97-AF65-F5344CB8AC3E}">
        <p14:creationId xmlns:p14="http://schemas.microsoft.com/office/powerpoint/2010/main" val="828505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 on Righ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839788" y="1219190"/>
            <a:ext cx="5280349" cy="1828810"/>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1" name="Text Placeholder 3"/>
          <p:cNvSpPr>
            <a:spLocks noGrp="1"/>
          </p:cNvSpPr>
          <p:nvPr>
            <p:ph type="body" sz="half" idx="10" hasCustomPrompt="1"/>
          </p:nvPr>
        </p:nvSpPr>
        <p:spPr>
          <a:xfrm>
            <a:off x="839790" y="3055128"/>
            <a:ext cx="5280349" cy="3048380"/>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2" name="Picture Placeholder 2"/>
          <p:cNvSpPr>
            <a:spLocks noGrp="1" noChangeAspect="1"/>
          </p:cNvSpPr>
          <p:nvPr>
            <p:ph type="pic" idx="1"/>
          </p:nvPr>
        </p:nvSpPr>
        <p:spPr>
          <a:xfrm>
            <a:off x="7411771" y="-7315"/>
            <a:ext cx="4780229" cy="2688879"/>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 Department of Health</a:t>
            </a:r>
            <a:r>
              <a:rPr lang="en-US" sz="1800"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2" name="Title 1"/>
          <p:cNvSpPr>
            <a:spLocks noGrp="1"/>
          </p:cNvSpPr>
          <p:nvPr>
            <p:ph type="title" hasCustomPrompt="1"/>
          </p:nvPr>
        </p:nvSpPr>
        <p:spPr>
          <a:xfrm>
            <a:off x="7256239" y="3290207"/>
            <a:ext cx="3581096" cy="2174875"/>
          </a:xfrm>
        </p:spPr>
        <p:txBody>
          <a:bodyPr anchor="t">
            <a:normAutofit/>
          </a:bodyPr>
          <a:lstStyle>
            <a:lvl1pPr>
              <a:defRPr sz="2700"/>
            </a:lvl1pPr>
          </a:lstStyle>
          <a:p>
            <a:pPr lvl="0"/>
            <a:r>
              <a:rPr lang="en-US" dirty="0"/>
              <a:t>Right Photo Slide 1</a:t>
            </a:r>
          </a:p>
        </p:txBody>
      </p:sp>
    </p:spTree>
    <p:extLst>
      <p:ext uri="{BB962C8B-B14F-4D97-AF65-F5344CB8AC3E}">
        <p14:creationId xmlns:p14="http://schemas.microsoft.com/office/powerpoint/2010/main" val="3685247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to on Righ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910087" y="-1"/>
            <a:ext cx="5280536" cy="6858001"/>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Text Placeholder 3"/>
          <p:cNvSpPr>
            <a:spLocks noGrp="1"/>
          </p:cNvSpPr>
          <p:nvPr>
            <p:ph type="body" sz="half" idx="10" hasCustomPrompt="1"/>
          </p:nvPr>
        </p:nvSpPr>
        <p:spPr>
          <a:xfrm>
            <a:off x="839796" y="2709818"/>
            <a:ext cx="5280349"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6" name="Title 1"/>
          <p:cNvSpPr>
            <a:spLocks noGrp="1"/>
          </p:cNvSpPr>
          <p:nvPr>
            <p:ph type="title" hasCustomPrompt="1"/>
          </p:nvPr>
        </p:nvSpPr>
        <p:spPr>
          <a:xfrm>
            <a:off x="839796" y="2106779"/>
            <a:ext cx="5280349" cy="595725"/>
          </a:xfrm>
        </p:spPr>
        <p:txBody>
          <a:bodyPr anchor="t">
            <a:normAutofit/>
          </a:bodyPr>
          <a:lstStyle>
            <a:lvl1pPr>
              <a:defRPr sz="2700"/>
            </a:lvl1pPr>
          </a:lstStyle>
          <a:p>
            <a:pPr lvl="0"/>
            <a:r>
              <a:rPr lang="en-US" dirty="0"/>
              <a:t>Right Photo Slide 2</a:t>
            </a:r>
          </a:p>
        </p:txBody>
      </p:sp>
    </p:spTree>
    <p:extLst>
      <p:ext uri="{BB962C8B-B14F-4D97-AF65-F5344CB8AC3E}">
        <p14:creationId xmlns:p14="http://schemas.microsoft.com/office/powerpoint/2010/main" val="9936659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oto on Right Slide 3">
    <p:spTree>
      <p:nvGrpSpPr>
        <p:cNvPr id="1" name=""/>
        <p:cNvGrpSpPr/>
        <p:nvPr/>
      </p:nvGrpSpPr>
      <p:grpSpPr>
        <a:xfrm>
          <a:off x="0" y="0"/>
          <a:ext cx="0" cy="0"/>
          <a:chOff x="0" y="0"/>
          <a:chExt cx="0" cy="0"/>
        </a:xfrm>
      </p:grpSpPr>
      <p:sp>
        <p:nvSpPr>
          <p:cNvPr id="13" name="Text Placeholder 3"/>
          <p:cNvSpPr>
            <a:spLocks noGrp="1"/>
          </p:cNvSpPr>
          <p:nvPr>
            <p:ph type="body" sz="half" idx="10" hasCustomPrompt="1"/>
          </p:nvPr>
        </p:nvSpPr>
        <p:spPr>
          <a:xfrm>
            <a:off x="839778" y="2702503"/>
            <a:ext cx="3757193"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5" name="Picture Placeholder 2"/>
          <p:cNvSpPr>
            <a:spLocks noGrp="1" noChangeAspect="1"/>
          </p:cNvSpPr>
          <p:nvPr>
            <p:ph type="pic" idx="1"/>
          </p:nvPr>
        </p:nvSpPr>
        <p:spPr>
          <a:xfrm>
            <a:off x="8698918" y="-1"/>
            <a:ext cx="3491111" cy="6858001"/>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6" name="Picture Placeholder 2"/>
          <p:cNvSpPr>
            <a:spLocks noGrp="1" noChangeAspect="1"/>
          </p:cNvSpPr>
          <p:nvPr>
            <p:ph type="pic" idx="11"/>
          </p:nvPr>
        </p:nvSpPr>
        <p:spPr>
          <a:xfrm>
            <a:off x="5373742" y="-1"/>
            <a:ext cx="3313972" cy="3421505"/>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7" name="Picture Placeholder 2"/>
          <p:cNvSpPr>
            <a:spLocks noGrp="1" noChangeAspect="1"/>
          </p:cNvSpPr>
          <p:nvPr>
            <p:ph type="pic" idx="12"/>
          </p:nvPr>
        </p:nvSpPr>
        <p:spPr>
          <a:xfrm>
            <a:off x="5373743" y="3421504"/>
            <a:ext cx="3313971" cy="3436496"/>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1"/>
          <p:cNvSpPr>
            <a:spLocks noGrp="1"/>
          </p:cNvSpPr>
          <p:nvPr>
            <p:ph type="title" hasCustomPrompt="1"/>
          </p:nvPr>
        </p:nvSpPr>
        <p:spPr>
          <a:xfrm>
            <a:off x="839776" y="1710752"/>
            <a:ext cx="3768397" cy="991752"/>
          </a:xfrm>
        </p:spPr>
        <p:txBody>
          <a:bodyPr anchor="t">
            <a:normAutofit/>
          </a:bodyPr>
          <a:lstStyle>
            <a:lvl1pPr>
              <a:defRPr sz="2700"/>
            </a:lvl1pPr>
          </a:lstStyle>
          <a:p>
            <a:pPr lvl="0"/>
            <a:r>
              <a:rPr lang="en-US" dirty="0"/>
              <a:t>Right Photo Slide 3</a:t>
            </a:r>
          </a:p>
        </p:txBody>
      </p:sp>
    </p:spTree>
    <p:extLst>
      <p:ext uri="{BB962C8B-B14F-4D97-AF65-F5344CB8AC3E}">
        <p14:creationId xmlns:p14="http://schemas.microsoft.com/office/powerpoint/2010/main" val="19113688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910087" y="-7316"/>
            <a:ext cx="5280536" cy="6865315"/>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Text Placeholder 2"/>
          <p:cNvSpPr>
            <a:spLocks noGrp="1"/>
          </p:cNvSpPr>
          <p:nvPr>
            <p:ph type="body" sz="quarter" idx="11" hasCustomPrompt="1"/>
          </p:nvPr>
        </p:nvSpPr>
        <p:spPr>
          <a:xfrm>
            <a:off x="912891" y="2221606"/>
            <a:ext cx="5207255" cy="325437"/>
          </a:xfrm>
        </p:spPr>
        <p:txBody>
          <a:bodyPr>
            <a:noAutofit/>
          </a:bodyPr>
          <a:lstStyle>
            <a:lvl1pPr marL="0" indent="0">
              <a:buNone/>
              <a:defRPr sz="200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Manager Title</a:t>
            </a:r>
          </a:p>
        </p:txBody>
      </p:sp>
      <p:sp>
        <p:nvSpPr>
          <p:cNvPr id="12" name="Text Placeholder 3"/>
          <p:cNvSpPr>
            <a:spLocks noGrp="1"/>
          </p:cNvSpPr>
          <p:nvPr>
            <p:ph type="body" sz="half" idx="10" hasCustomPrompt="1"/>
          </p:nvPr>
        </p:nvSpPr>
        <p:spPr>
          <a:xfrm>
            <a:off x="912369" y="2702503"/>
            <a:ext cx="5207776"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8" name="Title 1"/>
          <p:cNvSpPr>
            <a:spLocks noGrp="1"/>
          </p:cNvSpPr>
          <p:nvPr>
            <p:ph type="title" hasCustomPrompt="1"/>
          </p:nvPr>
        </p:nvSpPr>
        <p:spPr>
          <a:xfrm>
            <a:off x="912369" y="1721542"/>
            <a:ext cx="5207776" cy="500064"/>
          </a:xfrm>
        </p:spPr>
        <p:txBody>
          <a:bodyPr anchor="t">
            <a:normAutofit/>
          </a:bodyPr>
          <a:lstStyle>
            <a:lvl1pPr>
              <a:defRPr sz="3000" b="1">
                <a:latin typeface="+mn-lt"/>
              </a:defRPr>
            </a:lvl1pPr>
          </a:lstStyle>
          <a:p>
            <a:pPr lvl="0"/>
            <a:r>
              <a:rPr lang="en-US" dirty="0"/>
              <a:t>Name</a:t>
            </a:r>
          </a:p>
        </p:txBody>
      </p:sp>
    </p:spTree>
    <p:extLst>
      <p:ext uri="{BB962C8B-B14F-4D97-AF65-F5344CB8AC3E}">
        <p14:creationId xmlns:p14="http://schemas.microsoft.com/office/powerpoint/2010/main" val="29572363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7" name="Picture Placeholder 15"/>
          <p:cNvSpPr>
            <a:spLocks noGrp="1"/>
          </p:cNvSpPr>
          <p:nvPr>
            <p:ph type="pic" sz="quarter" idx="23"/>
          </p:nvPr>
        </p:nvSpPr>
        <p:spPr>
          <a:xfrm>
            <a:off x="4612828" y="1787643"/>
            <a:ext cx="2887133" cy="2174875"/>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9" name="Picture Placeholder 15"/>
          <p:cNvSpPr>
            <a:spLocks noGrp="1"/>
          </p:cNvSpPr>
          <p:nvPr>
            <p:ph type="pic" sz="quarter" idx="24"/>
          </p:nvPr>
        </p:nvSpPr>
        <p:spPr>
          <a:xfrm>
            <a:off x="1065695" y="1787643"/>
            <a:ext cx="2887133" cy="2174875"/>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20" name="Picture Placeholder 15"/>
          <p:cNvSpPr>
            <a:spLocks noGrp="1"/>
          </p:cNvSpPr>
          <p:nvPr>
            <p:ph type="pic" sz="quarter" idx="22"/>
          </p:nvPr>
        </p:nvSpPr>
        <p:spPr>
          <a:xfrm>
            <a:off x="8163680" y="1787643"/>
            <a:ext cx="2887133" cy="2174875"/>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23" name="Text Placeholder 21"/>
          <p:cNvSpPr>
            <a:spLocks noGrp="1"/>
          </p:cNvSpPr>
          <p:nvPr>
            <p:ph type="body" sz="quarter" idx="25" hasCustomPrompt="1"/>
          </p:nvPr>
        </p:nvSpPr>
        <p:spPr>
          <a:xfrm>
            <a:off x="1065519" y="4369066"/>
            <a:ext cx="2887308" cy="336550"/>
          </a:xfrm>
        </p:spPr>
        <p:txBody>
          <a:bodyPr>
            <a:noAutofit/>
          </a:bodyPr>
          <a:lstStyle>
            <a:lvl1pPr marL="0" indent="0" algn="ctr">
              <a:buFont typeface="Arial" panose="020B0604020202020204" pitchFamily="34" charset="0"/>
              <a:buNone/>
              <a:defRPr sz="22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24" name="Text Placeholder 21"/>
          <p:cNvSpPr>
            <a:spLocks noGrp="1"/>
          </p:cNvSpPr>
          <p:nvPr>
            <p:ph type="body" sz="quarter" idx="26" hasCustomPrompt="1"/>
          </p:nvPr>
        </p:nvSpPr>
        <p:spPr>
          <a:xfrm>
            <a:off x="4612830" y="4366079"/>
            <a:ext cx="2887132" cy="336550"/>
          </a:xfrm>
        </p:spPr>
        <p:txBody>
          <a:bodyPr>
            <a:noAutofit/>
          </a:bodyPr>
          <a:lstStyle>
            <a:lvl1pPr marL="0" indent="0" algn="ctr">
              <a:buFont typeface="Arial" panose="020B0604020202020204" pitchFamily="34" charset="0"/>
              <a:buNone/>
              <a:defRPr sz="22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25" name="Text Placeholder 21"/>
          <p:cNvSpPr>
            <a:spLocks noGrp="1"/>
          </p:cNvSpPr>
          <p:nvPr>
            <p:ph type="body" sz="quarter" idx="27" hasCustomPrompt="1"/>
          </p:nvPr>
        </p:nvSpPr>
        <p:spPr>
          <a:xfrm>
            <a:off x="8163506" y="4358568"/>
            <a:ext cx="2887132" cy="349454"/>
          </a:xfrm>
        </p:spPr>
        <p:txBody>
          <a:bodyPr>
            <a:noAutofit/>
          </a:bodyPr>
          <a:lstStyle>
            <a:lvl1pPr marL="0" indent="0" algn="ctr">
              <a:buFont typeface="Arial" panose="020B0604020202020204" pitchFamily="34" charset="0"/>
              <a:buNone/>
              <a:defRPr sz="22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27" name="Text Placeholder 21"/>
          <p:cNvSpPr>
            <a:spLocks noGrp="1"/>
          </p:cNvSpPr>
          <p:nvPr>
            <p:ph type="body" sz="quarter" idx="29" hasCustomPrompt="1"/>
          </p:nvPr>
        </p:nvSpPr>
        <p:spPr>
          <a:xfrm>
            <a:off x="4612654" y="4704753"/>
            <a:ext cx="2887308" cy="336550"/>
          </a:xfrm>
        </p:spPr>
        <p:txBody>
          <a:bodyPr>
            <a:normAutofit/>
          </a:bodyPr>
          <a:lstStyle>
            <a:lvl1pPr marL="0" indent="0" algn="ctr">
              <a:buFont typeface="Arial" panose="020B0604020202020204" pitchFamily="34" charset="0"/>
              <a:buNone/>
              <a:defRPr sz="18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28" name="Text Placeholder 21"/>
          <p:cNvSpPr>
            <a:spLocks noGrp="1"/>
          </p:cNvSpPr>
          <p:nvPr>
            <p:ph type="body" sz="quarter" idx="30" hasCustomPrompt="1"/>
          </p:nvPr>
        </p:nvSpPr>
        <p:spPr>
          <a:xfrm>
            <a:off x="1065519" y="4712068"/>
            <a:ext cx="2887308" cy="336550"/>
          </a:xfrm>
        </p:spPr>
        <p:txBody>
          <a:bodyPr>
            <a:normAutofit/>
          </a:bodyPr>
          <a:lstStyle>
            <a:lvl1pPr marL="0" indent="0" algn="ctr">
              <a:buFont typeface="Arial" panose="020B0604020202020204" pitchFamily="34" charset="0"/>
              <a:buNone/>
              <a:defRPr sz="18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29" name="Text Placeholder 21"/>
          <p:cNvSpPr>
            <a:spLocks noGrp="1"/>
          </p:cNvSpPr>
          <p:nvPr>
            <p:ph type="body" sz="quarter" idx="31" hasCustomPrompt="1"/>
          </p:nvPr>
        </p:nvSpPr>
        <p:spPr>
          <a:xfrm>
            <a:off x="8163506" y="4715116"/>
            <a:ext cx="2887308" cy="336550"/>
          </a:xfrm>
        </p:spPr>
        <p:txBody>
          <a:bodyPr>
            <a:normAutofit/>
          </a:bodyPr>
          <a:lstStyle>
            <a:lvl1pPr marL="0" indent="0" algn="ctr">
              <a:buFont typeface="Arial" panose="020B0604020202020204" pitchFamily="34" charset="0"/>
              <a:buNone/>
              <a:defRPr sz="18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31" name="Text Placeholder 21"/>
          <p:cNvSpPr>
            <a:spLocks noGrp="1"/>
          </p:cNvSpPr>
          <p:nvPr>
            <p:ph type="body" sz="quarter" idx="33" hasCustomPrompt="1"/>
          </p:nvPr>
        </p:nvSpPr>
        <p:spPr>
          <a:xfrm>
            <a:off x="4612653" y="5047754"/>
            <a:ext cx="2887308" cy="1015312"/>
          </a:xfrm>
        </p:spPr>
        <p:txBody>
          <a:bodyPr>
            <a:noAutofit/>
          </a:bodyPr>
          <a:lstStyle>
            <a:lvl1pPr marL="0" indent="0" algn="l">
              <a:buFont typeface="Arial" panose="020B0604020202020204" pitchFamily="34" charset="0"/>
              <a:buNone/>
              <a:defRPr sz="18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32" name="Text Placeholder 21"/>
          <p:cNvSpPr>
            <a:spLocks noGrp="1"/>
          </p:cNvSpPr>
          <p:nvPr>
            <p:ph type="body" sz="quarter" idx="32" hasCustomPrompt="1"/>
          </p:nvPr>
        </p:nvSpPr>
        <p:spPr>
          <a:xfrm>
            <a:off x="1065518" y="5055070"/>
            <a:ext cx="2887308" cy="1007997"/>
          </a:xfrm>
        </p:spPr>
        <p:txBody>
          <a:bodyPr>
            <a:noAutofit/>
          </a:bodyPr>
          <a:lstStyle>
            <a:lvl1pPr marL="0" indent="0" algn="l">
              <a:buFont typeface="Arial" panose="020B0604020202020204" pitchFamily="34" charset="0"/>
              <a:buNone/>
              <a:defRPr sz="18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33" name="Text Placeholder 21"/>
          <p:cNvSpPr>
            <a:spLocks noGrp="1"/>
          </p:cNvSpPr>
          <p:nvPr>
            <p:ph type="body" sz="quarter" idx="34" hasCustomPrompt="1"/>
          </p:nvPr>
        </p:nvSpPr>
        <p:spPr>
          <a:xfrm>
            <a:off x="8163417" y="5055934"/>
            <a:ext cx="2887308" cy="1007133"/>
          </a:xfrm>
        </p:spPr>
        <p:txBody>
          <a:bodyPr>
            <a:noAutofit/>
          </a:bodyPr>
          <a:lstStyle>
            <a:lvl1pPr marL="0" indent="0" algn="l">
              <a:buFont typeface="Arial" panose="020B0604020202020204" pitchFamily="34" charset="0"/>
              <a:buNone/>
              <a:defRPr sz="18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21" name="TextBox 20"/>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 Department of Health</a:t>
            </a:r>
            <a:r>
              <a:rPr lang="en-US" sz="1800"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8" name="Title 1"/>
          <p:cNvSpPr>
            <a:spLocks noGrp="1"/>
          </p:cNvSpPr>
          <p:nvPr>
            <p:ph type="title" hasCustomPrompt="1"/>
          </p:nvPr>
        </p:nvSpPr>
        <p:spPr>
          <a:xfrm>
            <a:off x="0" y="673974"/>
            <a:ext cx="12192000" cy="482030"/>
          </a:xfrm>
        </p:spPr>
        <p:txBody>
          <a:bodyPr>
            <a:normAutofit/>
          </a:bodyPr>
          <a:lstStyle>
            <a:lvl1pPr algn="ctr">
              <a:defRPr sz="2700"/>
            </a:lvl1pPr>
          </a:lstStyle>
          <a:p>
            <a:pPr lvl="0"/>
            <a:r>
              <a:rPr lang="en-US" dirty="0"/>
              <a:t>Team Slide 1</a:t>
            </a:r>
          </a:p>
        </p:txBody>
      </p:sp>
    </p:spTree>
    <p:extLst>
      <p:ext uri="{BB962C8B-B14F-4D97-AF65-F5344CB8AC3E}">
        <p14:creationId xmlns:p14="http://schemas.microsoft.com/office/powerpoint/2010/main" val="3837637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cxnSp>
        <p:nvCxnSpPr>
          <p:cNvPr id="11" name="Straight Connector 10"/>
          <p:cNvCxnSpPr/>
          <p:nvPr/>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24" name="Text Placeholder 21"/>
          <p:cNvSpPr>
            <a:spLocks noGrp="1"/>
          </p:cNvSpPr>
          <p:nvPr>
            <p:ph type="body" sz="quarter" idx="25" hasCustomPrompt="1"/>
          </p:nvPr>
        </p:nvSpPr>
        <p:spPr>
          <a:xfrm>
            <a:off x="475" y="4569092"/>
            <a:ext cx="3028501" cy="342999"/>
          </a:xfrm>
        </p:spPr>
        <p:txBody>
          <a:bodyPr>
            <a:no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28" name="Text Placeholder 21"/>
          <p:cNvSpPr>
            <a:spLocks noGrp="1"/>
          </p:cNvSpPr>
          <p:nvPr>
            <p:ph type="body" sz="quarter" idx="30" hasCustomPrompt="1"/>
          </p:nvPr>
        </p:nvSpPr>
        <p:spPr>
          <a:xfrm>
            <a:off x="475" y="4919407"/>
            <a:ext cx="3028501" cy="364948"/>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31" name="Text Placeholder 21"/>
          <p:cNvSpPr>
            <a:spLocks noGrp="1"/>
          </p:cNvSpPr>
          <p:nvPr>
            <p:ph type="body" sz="quarter" idx="32" hasCustomPrompt="1"/>
          </p:nvPr>
        </p:nvSpPr>
        <p:spPr>
          <a:xfrm>
            <a:off x="474" y="5291672"/>
            <a:ext cx="3028503" cy="994230"/>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34" name="Picture Placeholder 15"/>
          <p:cNvSpPr>
            <a:spLocks noGrp="1"/>
          </p:cNvSpPr>
          <p:nvPr>
            <p:ph type="pic" sz="quarter" idx="23"/>
          </p:nvPr>
        </p:nvSpPr>
        <p:spPr>
          <a:xfrm>
            <a:off x="3034370" y="1838842"/>
            <a:ext cx="3002037" cy="2325903"/>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35" name="Picture Placeholder 15"/>
          <p:cNvSpPr>
            <a:spLocks noGrp="1"/>
          </p:cNvSpPr>
          <p:nvPr>
            <p:ph type="pic" sz="quarter" idx="24"/>
          </p:nvPr>
        </p:nvSpPr>
        <p:spPr>
          <a:xfrm>
            <a:off x="2744" y="1838842"/>
            <a:ext cx="3026233" cy="2325903"/>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36" name="Picture Placeholder 15"/>
          <p:cNvSpPr>
            <a:spLocks noGrp="1"/>
          </p:cNvSpPr>
          <p:nvPr>
            <p:ph type="pic" sz="quarter" idx="22"/>
          </p:nvPr>
        </p:nvSpPr>
        <p:spPr>
          <a:xfrm>
            <a:off x="6038673" y="1838842"/>
            <a:ext cx="3048641" cy="2325903"/>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37" name="Picture Placeholder 15"/>
          <p:cNvSpPr>
            <a:spLocks noGrp="1"/>
          </p:cNvSpPr>
          <p:nvPr>
            <p:ph type="pic" sz="quarter" idx="35"/>
          </p:nvPr>
        </p:nvSpPr>
        <p:spPr>
          <a:xfrm>
            <a:off x="9097067" y="1838842"/>
            <a:ext cx="3094932" cy="2325903"/>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38" name="Text Placeholder 21"/>
          <p:cNvSpPr>
            <a:spLocks noGrp="1"/>
          </p:cNvSpPr>
          <p:nvPr>
            <p:ph type="body" sz="quarter" idx="36" hasCustomPrompt="1"/>
          </p:nvPr>
        </p:nvSpPr>
        <p:spPr>
          <a:xfrm>
            <a:off x="3038730" y="4569092"/>
            <a:ext cx="3007431" cy="343002"/>
          </a:xfrm>
        </p:spPr>
        <p:txBody>
          <a:bodyPr>
            <a:no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39" name="Text Placeholder 21"/>
          <p:cNvSpPr>
            <a:spLocks noGrp="1"/>
          </p:cNvSpPr>
          <p:nvPr>
            <p:ph type="body" sz="quarter" idx="37" hasCustomPrompt="1"/>
          </p:nvPr>
        </p:nvSpPr>
        <p:spPr>
          <a:xfrm>
            <a:off x="3038730" y="4919406"/>
            <a:ext cx="3007431" cy="372266"/>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40" name="Text Placeholder 21"/>
          <p:cNvSpPr>
            <a:spLocks noGrp="1"/>
          </p:cNvSpPr>
          <p:nvPr>
            <p:ph type="body" sz="quarter" idx="38" hasCustomPrompt="1"/>
          </p:nvPr>
        </p:nvSpPr>
        <p:spPr>
          <a:xfrm>
            <a:off x="3038731" y="5298984"/>
            <a:ext cx="3007429" cy="986918"/>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41" name="Text Placeholder 21"/>
          <p:cNvSpPr>
            <a:spLocks noGrp="1"/>
          </p:cNvSpPr>
          <p:nvPr>
            <p:ph type="body" sz="quarter" idx="39" hasCustomPrompt="1"/>
          </p:nvPr>
        </p:nvSpPr>
        <p:spPr>
          <a:xfrm>
            <a:off x="6055913" y="4569092"/>
            <a:ext cx="3076667" cy="343003"/>
          </a:xfrm>
        </p:spPr>
        <p:txBody>
          <a:bodyPr>
            <a:norm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42" name="Text Placeholder 21"/>
          <p:cNvSpPr>
            <a:spLocks noGrp="1"/>
          </p:cNvSpPr>
          <p:nvPr>
            <p:ph type="body" sz="quarter" idx="40" hasCustomPrompt="1"/>
          </p:nvPr>
        </p:nvSpPr>
        <p:spPr>
          <a:xfrm>
            <a:off x="6055915" y="4919408"/>
            <a:ext cx="3076667" cy="372258"/>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43" name="Text Placeholder 21"/>
          <p:cNvSpPr>
            <a:spLocks noGrp="1"/>
          </p:cNvSpPr>
          <p:nvPr>
            <p:ph type="body" sz="quarter" idx="41" hasCustomPrompt="1"/>
          </p:nvPr>
        </p:nvSpPr>
        <p:spPr>
          <a:xfrm>
            <a:off x="6055913" y="5296217"/>
            <a:ext cx="3076668" cy="994235"/>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44" name="Text Placeholder 21"/>
          <p:cNvSpPr>
            <a:spLocks noGrp="1"/>
          </p:cNvSpPr>
          <p:nvPr>
            <p:ph type="body" sz="quarter" idx="42" hasCustomPrompt="1"/>
          </p:nvPr>
        </p:nvSpPr>
        <p:spPr>
          <a:xfrm>
            <a:off x="9136063" y="4569091"/>
            <a:ext cx="3055936" cy="343003"/>
          </a:xfrm>
        </p:spPr>
        <p:txBody>
          <a:bodyPr>
            <a:norm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45" name="Text Placeholder 21"/>
          <p:cNvSpPr>
            <a:spLocks noGrp="1"/>
          </p:cNvSpPr>
          <p:nvPr>
            <p:ph type="body" sz="quarter" idx="43" hasCustomPrompt="1"/>
          </p:nvPr>
        </p:nvSpPr>
        <p:spPr>
          <a:xfrm>
            <a:off x="9136064" y="4919408"/>
            <a:ext cx="3055937" cy="372258"/>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46" name="Text Placeholder 21"/>
          <p:cNvSpPr>
            <a:spLocks noGrp="1"/>
          </p:cNvSpPr>
          <p:nvPr>
            <p:ph type="body" sz="quarter" idx="44" hasCustomPrompt="1"/>
          </p:nvPr>
        </p:nvSpPr>
        <p:spPr>
          <a:xfrm>
            <a:off x="9136064" y="5298980"/>
            <a:ext cx="3055937" cy="986923"/>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21" name="TextBox 20"/>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 Department</a:t>
            </a:r>
            <a:r>
              <a:rPr lang="en-US" sz="1800" baseline="0" dirty="0">
                <a:solidFill>
                  <a:srgbClr val="349D96"/>
                </a:solidFill>
                <a:latin typeface="Century Gothic" panose="020B0502020202020204" pitchFamily="34" charset="0"/>
              </a:rPr>
              <a:t> of Health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22" name="Title 1"/>
          <p:cNvSpPr>
            <a:spLocks noGrp="1"/>
          </p:cNvSpPr>
          <p:nvPr>
            <p:ph type="title" hasCustomPrompt="1"/>
          </p:nvPr>
        </p:nvSpPr>
        <p:spPr>
          <a:xfrm>
            <a:off x="-1" y="658850"/>
            <a:ext cx="12182247" cy="497153"/>
          </a:xfrm>
        </p:spPr>
        <p:txBody>
          <a:bodyPr anchor="t">
            <a:normAutofit/>
          </a:bodyPr>
          <a:lstStyle>
            <a:lvl1pPr algn="ctr">
              <a:defRPr sz="2700"/>
            </a:lvl1pPr>
          </a:lstStyle>
          <a:p>
            <a:pPr lvl="0"/>
            <a:r>
              <a:rPr lang="en-US" dirty="0"/>
              <a:t>Team Slide 2</a:t>
            </a:r>
          </a:p>
        </p:txBody>
      </p:sp>
    </p:spTree>
    <p:extLst>
      <p:ext uri="{BB962C8B-B14F-4D97-AF65-F5344CB8AC3E}">
        <p14:creationId xmlns:p14="http://schemas.microsoft.com/office/powerpoint/2010/main" val="56445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0_Title Only">
    <p:bg>
      <p:bgPr>
        <a:solidFill>
          <a:schemeClr val="bg1"/>
        </a:solidFill>
        <a:effectLst/>
      </p:bgPr>
    </p:bg>
    <p:spTree>
      <p:nvGrpSpPr>
        <p:cNvPr id="1" name=""/>
        <p:cNvGrpSpPr/>
        <p:nvPr/>
      </p:nvGrpSpPr>
      <p:grpSpPr>
        <a:xfrm>
          <a:off x="0" y="0"/>
          <a:ext cx="0" cy="0"/>
          <a:chOff x="0" y="0"/>
          <a:chExt cx="0" cy="0"/>
        </a:xfrm>
      </p:grpSpPr>
      <p:grpSp>
        <p:nvGrpSpPr>
          <p:cNvPr id="6" name="Group 25">
            <a:extLst>
              <a:ext uri="{FF2B5EF4-FFF2-40B4-BE49-F238E27FC236}">
                <a16:creationId xmlns:a16="http://schemas.microsoft.com/office/drawing/2014/main" id="{09A7A383-9A04-40A0-B608-3DD9313F8E8B}"/>
              </a:ext>
            </a:extLst>
          </p:cNvPr>
          <p:cNvGrpSpPr>
            <a:grpSpLocks noChangeAspect="1"/>
          </p:cNvGrpSpPr>
          <p:nvPr userDrawn="1"/>
        </p:nvGrpSpPr>
        <p:grpSpPr bwMode="auto">
          <a:xfrm>
            <a:off x="7791450" y="0"/>
            <a:ext cx="4400549" cy="6859588"/>
            <a:chOff x="4908" y="-1"/>
            <a:chExt cx="2772" cy="4321"/>
          </a:xfrm>
        </p:grpSpPr>
        <p:sp>
          <p:nvSpPr>
            <p:cNvPr id="7" name="Freeform 26">
              <a:extLst>
                <a:ext uri="{FF2B5EF4-FFF2-40B4-BE49-F238E27FC236}">
                  <a16:creationId xmlns:a16="http://schemas.microsoft.com/office/drawing/2014/main" id="{1528FDD8-D51E-45CE-9032-9324EF7E6889}"/>
                </a:ext>
              </a:extLst>
            </p:cNvPr>
            <p:cNvSpPr>
              <a:spLocks/>
            </p:cNvSpPr>
            <p:nvPr/>
          </p:nvSpPr>
          <p:spPr bwMode="auto">
            <a:xfrm>
              <a:off x="4908" y="-1"/>
              <a:ext cx="2772" cy="4321"/>
            </a:xfrm>
            <a:custGeom>
              <a:avLst/>
              <a:gdLst>
                <a:gd name="T0" fmla="*/ 981 w 2228"/>
                <a:gd name="T1" fmla="*/ 3481 h 3481"/>
                <a:gd name="T2" fmla="*/ 947 w 2228"/>
                <a:gd name="T3" fmla="*/ 1398 h 3481"/>
                <a:gd name="T4" fmla="*/ 809 w 2228"/>
                <a:gd name="T5" fmla="*/ 0 h 3481"/>
                <a:gd name="T6" fmla="*/ 2228 w 2228"/>
                <a:gd name="T7" fmla="*/ 0 h 3481"/>
                <a:gd name="T8" fmla="*/ 2228 w 2228"/>
                <a:gd name="T9" fmla="*/ 3481 h 3481"/>
                <a:gd name="T10" fmla="*/ 981 w 2228"/>
                <a:gd name="T11" fmla="*/ 3481 h 3481"/>
              </a:gdLst>
              <a:ahLst/>
              <a:cxnLst>
                <a:cxn ang="0">
                  <a:pos x="T0" y="T1"/>
                </a:cxn>
                <a:cxn ang="0">
                  <a:pos x="T2" y="T3"/>
                </a:cxn>
                <a:cxn ang="0">
                  <a:pos x="T4" y="T5"/>
                </a:cxn>
                <a:cxn ang="0">
                  <a:pos x="T6" y="T7"/>
                </a:cxn>
                <a:cxn ang="0">
                  <a:pos x="T8" y="T9"/>
                </a:cxn>
                <a:cxn ang="0">
                  <a:pos x="T10" y="T11"/>
                </a:cxn>
              </a:cxnLst>
              <a:rect l="0" t="0" r="r" b="b"/>
              <a:pathLst>
                <a:path w="2228" h="3481">
                  <a:moveTo>
                    <a:pt x="981" y="3481"/>
                  </a:moveTo>
                  <a:cubicBezTo>
                    <a:pt x="981" y="3481"/>
                    <a:pt x="0" y="2638"/>
                    <a:pt x="947" y="1398"/>
                  </a:cubicBezTo>
                  <a:cubicBezTo>
                    <a:pt x="1841" y="227"/>
                    <a:pt x="809" y="0"/>
                    <a:pt x="809" y="0"/>
                  </a:cubicBezTo>
                  <a:cubicBezTo>
                    <a:pt x="2228" y="0"/>
                    <a:pt x="2228" y="0"/>
                    <a:pt x="2228" y="0"/>
                  </a:cubicBezTo>
                  <a:cubicBezTo>
                    <a:pt x="2228" y="3481"/>
                    <a:pt x="2228" y="3481"/>
                    <a:pt x="2228" y="3481"/>
                  </a:cubicBezTo>
                  <a:lnTo>
                    <a:pt x="981" y="3481"/>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 name="Freeform 27">
              <a:extLst>
                <a:ext uri="{FF2B5EF4-FFF2-40B4-BE49-F238E27FC236}">
                  <a16:creationId xmlns:a16="http://schemas.microsoft.com/office/drawing/2014/main" id="{6FC19253-83A6-43AB-9422-E6DCBA2DE0B3}"/>
                </a:ext>
              </a:extLst>
            </p:cNvPr>
            <p:cNvSpPr>
              <a:spLocks/>
            </p:cNvSpPr>
            <p:nvPr/>
          </p:nvSpPr>
          <p:spPr bwMode="auto">
            <a:xfrm>
              <a:off x="4929" y="-1"/>
              <a:ext cx="2329" cy="4321"/>
            </a:xfrm>
            <a:custGeom>
              <a:avLst/>
              <a:gdLst>
                <a:gd name="T0" fmla="*/ 953 w 1872"/>
                <a:gd name="T1" fmla="*/ 1406 h 3481"/>
                <a:gd name="T2" fmla="*/ 1170 w 1872"/>
                <a:gd name="T3" fmla="*/ 0 h 3481"/>
                <a:gd name="T4" fmla="*/ 964 w 1872"/>
                <a:gd name="T5" fmla="*/ 0 h 3481"/>
                <a:gd name="T6" fmla="*/ 915 w 1872"/>
                <a:gd name="T7" fmla="*/ 1404 h 3481"/>
                <a:gd name="T8" fmla="*/ 1081 w 1872"/>
                <a:gd name="T9" fmla="*/ 3481 h 3481"/>
                <a:gd name="T10" fmla="*/ 1301 w 1872"/>
                <a:gd name="T11" fmla="*/ 3481 h 3481"/>
                <a:gd name="T12" fmla="*/ 953 w 1872"/>
                <a:gd name="T13" fmla="*/ 1406 h 3481"/>
              </a:gdLst>
              <a:ahLst/>
              <a:cxnLst>
                <a:cxn ang="0">
                  <a:pos x="T0" y="T1"/>
                </a:cxn>
                <a:cxn ang="0">
                  <a:pos x="T2" y="T3"/>
                </a:cxn>
                <a:cxn ang="0">
                  <a:pos x="T4" y="T5"/>
                </a:cxn>
                <a:cxn ang="0">
                  <a:pos x="T6" y="T7"/>
                </a:cxn>
                <a:cxn ang="0">
                  <a:pos x="T8" y="T9"/>
                </a:cxn>
                <a:cxn ang="0">
                  <a:pos x="T10" y="T11"/>
                </a:cxn>
                <a:cxn ang="0">
                  <a:pos x="T12" y="T13"/>
                </a:cxn>
              </a:cxnLst>
              <a:rect l="0" t="0" r="r" b="b"/>
              <a:pathLst>
                <a:path w="1872" h="3481">
                  <a:moveTo>
                    <a:pt x="953" y="1406"/>
                  </a:moveTo>
                  <a:cubicBezTo>
                    <a:pt x="1872" y="224"/>
                    <a:pt x="1170" y="0"/>
                    <a:pt x="1170" y="0"/>
                  </a:cubicBezTo>
                  <a:cubicBezTo>
                    <a:pt x="964" y="0"/>
                    <a:pt x="964" y="0"/>
                    <a:pt x="964" y="0"/>
                  </a:cubicBezTo>
                  <a:cubicBezTo>
                    <a:pt x="964" y="0"/>
                    <a:pt x="1817" y="198"/>
                    <a:pt x="915" y="1404"/>
                  </a:cubicBezTo>
                  <a:cubicBezTo>
                    <a:pt x="0" y="2627"/>
                    <a:pt x="1081" y="3481"/>
                    <a:pt x="1081" y="3481"/>
                  </a:cubicBezTo>
                  <a:cubicBezTo>
                    <a:pt x="1301" y="3481"/>
                    <a:pt x="1301" y="3481"/>
                    <a:pt x="1301" y="3481"/>
                  </a:cubicBezTo>
                  <a:cubicBezTo>
                    <a:pt x="1301" y="3481"/>
                    <a:pt x="20" y="2606"/>
                    <a:pt x="953" y="140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28">
              <a:extLst>
                <a:ext uri="{FF2B5EF4-FFF2-40B4-BE49-F238E27FC236}">
                  <a16:creationId xmlns:a16="http://schemas.microsoft.com/office/drawing/2014/main" id="{4AB82359-AF87-45EE-B607-A1159DD49B2A}"/>
                </a:ext>
              </a:extLst>
            </p:cNvPr>
            <p:cNvSpPr>
              <a:spLocks/>
            </p:cNvSpPr>
            <p:nvPr/>
          </p:nvSpPr>
          <p:spPr bwMode="auto">
            <a:xfrm>
              <a:off x="5111" y="2123"/>
              <a:ext cx="1163" cy="2197"/>
            </a:xfrm>
            <a:custGeom>
              <a:avLst/>
              <a:gdLst>
                <a:gd name="T0" fmla="*/ 512 w 935"/>
                <a:gd name="T1" fmla="*/ 136 h 1770"/>
                <a:gd name="T2" fmla="*/ 579 w 935"/>
                <a:gd name="T3" fmla="*/ 0 h 1770"/>
                <a:gd name="T4" fmla="*/ 818 w 935"/>
                <a:gd name="T5" fmla="*/ 1770 h 1770"/>
                <a:gd name="T6" fmla="*/ 935 w 935"/>
                <a:gd name="T7" fmla="*/ 1770 h 1770"/>
                <a:gd name="T8" fmla="*/ 512 w 935"/>
                <a:gd name="T9" fmla="*/ 136 h 1770"/>
              </a:gdLst>
              <a:ahLst/>
              <a:cxnLst>
                <a:cxn ang="0">
                  <a:pos x="T0" y="T1"/>
                </a:cxn>
                <a:cxn ang="0">
                  <a:pos x="T2" y="T3"/>
                </a:cxn>
                <a:cxn ang="0">
                  <a:pos x="T4" y="T5"/>
                </a:cxn>
                <a:cxn ang="0">
                  <a:pos x="T6" y="T7"/>
                </a:cxn>
                <a:cxn ang="0">
                  <a:pos x="T8" y="T9"/>
                </a:cxn>
              </a:cxnLst>
              <a:rect l="0" t="0" r="r" b="b"/>
              <a:pathLst>
                <a:path w="935" h="1770">
                  <a:moveTo>
                    <a:pt x="512" y="136"/>
                  </a:moveTo>
                  <a:cubicBezTo>
                    <a:pt x="532" y="91"/>
                    <a:pt x="554" y="46"/>
                    <a:pt x="579" y="0"/>
                  </a:cubicBezTo>
                  <a:cubicBezTo>
                    <a:pt x="0" y="1066"/>
                    <a:pt x="818" y="1770"/>
                    <a:pt x="818" y="1770"/>
                  </a:cubicBezTo>
                  <a:cubicBezTo>
                    <a:pt x="935" y="1770"/>
                    <a:pt x="935" y="1770"/>
                    <a:pt x="935" y="1770"/>
                  </a:cubicBezTo>
                  <a:cubicBezTo>
                    <a:pt x="935" y="1770"/>
                    <a:pt x="109" y="1117"/>
                    <a:pt x="512" y="136"/>
                  </a:cubicBez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0" name="Group 17">
            <a:extLst>
              <a:ext uri="{FF2B5EF4-FFF2-40B4-BE49-F238E27FC236}">
                <a16:creationId xmlns:a16="http://schemas.microsoft.com/office/drawing/2014/main" id="{CC47B597-A3C8-4020-8439-6D0770237EAE}"/>
              </a:ext>
            </a:extLst>
          </p:cNvPr>
          <p:cNvGrpSpPr>
            <a:grpSpLocks noChangeAspect="1"/>
          </p:cNvGrpSpPr>
          <p:nvPr userDrawn="1"/>
        </p:nvGrpSpPr>
        <p:grpSpPr bwMode="auto">
          <a:xfrm>
            <a:off x="3175" y="1198563"/>
            <a:ext cx="2706688" cy="5657850"/>
            <a:chOff x="2" y="754"/>
            <a:chExt cx="1705" cy="3564"/>
          </a:xfrm>
        </p:grpSpPr>
        <p:sp>
          <p:nvSpPr>
            <p:cNvPr id="11" name="Freeform 18">
              <a:extLst>
                <a:ext uri="{FF2B5EF4-FFF2-40B4-BE49-F238E27FC236}">
                  <a16:creationId xmlns:a16="http://schemas.microsoft.com/office/drawing/2014/main" id="{C8F9DE71-F2BF-462D-BD3B-56717565BBBD}"/>
                </a:ext>
              </a:extLst>
            </p:cNvPr>
            <p:cNvSpPr>
              <a:spLocks/>
            </p:cNvSpPr>
            <p:nvPr/>
          </p:nvSpPr>
          <p:spPr bwMode="auto">
            <a:xfrm>
              <a:off x="2" y="754"/>
              <a:ext cx="1705" cy="3560"/>
            </a:xfrm>
            <a:custGeom>
              <a:avLst/>
              <a:gdLst>
                <a:gd name="T0" fmla="*/ 624 w 904"/>
                <a:gd name="T1" fmla="*/ 1895 h 1895"/>
                <a:gd name="T2" fmla="*/ 1 w 904"/>
                <a:gd name="T3" fmla="*/ 0 h 1895"/>
                <a:gd name="T4" fmla="*/ 0 w 904"/>
                <a:gd name="T5" fmla="*/ 1895 h 1895"/>
                <a:gd name="T6" fmla="*/ 624 w 904"/>
                <a:gd name="T7" fmla="*/ 1895 h 1895"/>
              </a:gdLst>
              <a:ahLst/>
              <a:cxnLst>
                <a:cxn ang="0">
                  <a:pos x="T0" y="T1"/>
                </a:cxn>
                <a:cxn ang="0">
                  <a:pos x="T2" y="T3"/>
                </a:cxn>
                <a:cxn ang="0">
                  <a:pos x="T4" y="T5"/>
                </a:cxn>
                <a:cxn ang="0">
                  <a:pos x="T6" y="T7"/>
                </a:cxn>
              </a:cxnLst>
              <a:rect l="0" t="0" r="r" b="b"/>
              <a:pathLst>
                <a:path w="904" h="1895">
                  <a:moveTo>
                    <a:pt x="624" y="1895"/>
                  </a:moveTo>
                  <a:cubicBezTo>
                    <a:pt x="904" y="871"/>
                    <a:pt x="1" y="0"/>
                    <a:pt x="1" y="0"/>
                  </a:cubicBezTo>
                  <a:cubicBezTo>
                    <a:pt x="0" y="1895"/>
                    <a:pt x="0" y="1895"/>
                    <a:pt x="0" y="1895"/>
                  </a:cubicBezTo>
                  <a:lnTo>
                    <a:pt x="624" y="18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19">
              <a:extLst>
                <a:ext uri="{FF2B5EF4-FFF2-40B4-BE49-F238E27FC236}">
                  <a16:creationId xmlns:a16="http://schemas.microsoft.com/office/drawing/2014/main" id="{6A5DDCAF-28A4-4E3D-A1BE-24CB7F71D924}"/>
                </a:ext>
              </a:extLst>
            </p:cNvPr>
            <p:cNvSpPr>
              <a:spLocks/>
            </p:cNvSpPr>
            <p:nvPr/>
          </p:nvSpPr>
          <p:spPr bwMode="auto">
            <a:xfrm>
              <a:off x="2" y="1188"/>
              <a:ext cx="1663" cy="3126"/>
            </a:xfrm>
            <a:custGeom>
              <a:avLst/>
              <a:gdLst>
                <a:gd name="T0" fmla="*/ 633 w 882"/>
                <a:gd name="T1" fmla="*/ 1664 h 1664"/>
                <a:gd name="T2" fmla="*/ 1 w 882"/>
                <a:gd name="T3" fmla="*/ 0 h 1664"/>
                <a:gd name="T4" fmla="*/ 0 w 882"/>
                <a:gd name="T5" fmla="*/ 1664 h 1664"/>
                <a:gd name="T6" fmla="*/ 633 w 882"/>
                <a:gd name="T7" fmla="*/ 1664 h 1664"/>
              </a:gdLst>
              <a:ahLst/>
              <a:cxnLst>
                <a:cxn ang="0">
                  <a:pos x="T0" y="T1"/>
                </a:cxn>
                <a:cxn ang="0">
                  <a:pos x="T2" y="T3"/>
                </a:cxn>
                <a:cxn ang="0">
                  <a:pos x="T4" y="T5"/>
                </a:cxn>
                <a:cxn ang="0">
                  <a:pos x="T6" y="T7"/>
                </a:cxn>
              </a:cxnLst>
              <a:rect l="0" t="0" r="r" b="b"/>
              <a:pathLst>
                <a:path w="882" h="1664">
                  <a:moveTo>
                    <a:pt x="633" y="1664"/>
                  </a:moveTo>
                  <a:cubicBezTo>
                    <a:pt x="882" y="761"/>
                    <a:pt x="1" y="0"/>
                    <a:pt x="1" y="0"/>
                  </a:cubicBezTo>
                  <a:cubicBezTo>
                    <a:pt x="0" y="1664"/>
                    <a:pt x="0" y="1664"/>
                    <a:pt x="0" y="1664"/>
                  </a:cubicBezTo>
                  <a:lnTo>
                    <a:pt x="633" y="1664"/>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20">
              <a:extLst>
                <a:ext uri="{FF2B5EF4-FFF2-40B4-BE49-F238E27FC236}">
                  <a16:creationId xmlns:a16="http://schemas.microsoft.com/office/drawing/2014/main" id="{4A49CB49-9DC5-414D-9684-B564CE1FE510}"/>
                </a:ext>
              </a:extLst>
            </p:cNvPr>
            <p:cNvSpPr>
              <a:spLocks/>
            </p:cNvSpPr>
            <p:nvPr/>
          </p:nvSpPr>
          <p:spPr bwMode="auto">
            <a:xfrm>
              <a:off x="2" y="1408"/>
              <a:ext cx="1271" cy="2117"/>
            </a:xfrm>
            <a:custGeom>
              <a:avLst/>
              <a:gdLst>
                <a:gd name="T0" fmla="*/ 674 w 674"/>
                <a:gd name="T1" fmla="*/ 1127 h 1127"/>
                <a:gd name="T2" fmla="*/ 0 w 674"/>
                <a:gd name="T3" fmla="*/ 272 h 1127"/>
                <a:gd name="T4" fmla="*/ 0 w 674"/>
                <a:gd name="T5" fmla="*/ 0 h 1127"/>
                <a:gd name="T6" fmla="*/ 674 w 674"/>
                <a:gd name="T7" fmla="*/ 1127 h 1127"/>
              </a:gdLst>
              <a:ahLst/>
              <a:cxnLst>
                <a:cxn ang="0">
                  <a:pos x="T0" y="T1"/>
                </a:cxn>
                <a:cxn ang="0">
                  <a:pos x="T2" y="T3"/>
                </a:cxn>
                <a:cxn ang="0">
                  <a:pos x="T4" y="T5"/>
                </a:cxn>
                <a:cxn ang="0">
                  <a:pos x="T6" y="T7"/>
                </a:cxn>
              </a:cxnLst>
              <a:rect l="0" t="0" r="r" b="b"/>
              <a:pathLst>
                <a:path w="674" h="1127">
                  <a:moveTo>
                    <a:pt x="674" y="1127"/>
                  </a:moveTo>
                  <a:cubicBezTo>
                    <a:pt x="674" y="1127"/>
                    <a:pt x="624" y="476"/>
                    <a:pt x="0" y="272"/>
                  </a:cubicBezTo>
                  <a:cubicBezTo>
                    <a:pt x="0" y="0"/>
                    <a:pt x="0" y="0"/>
                    <a:pt x="0" y="0"/>
                  </a:cubicBezTo>
                  <a:cubicBezTo>
                    <a:pt x="0" y="0"/>
                    <a:pt x="584" y="358"/>
                    <a:pt x="674" y="112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21">
              <a:extLst>
                <a:ext uri="{FF2B5EF4-FFF2-40B4-BE49-F238E27FC236}">
                  <a16:creationId xmlns:a16="http://schemas.microsoft.com/office/drawing/2014/main" id="{3464A92A-EDB6-425A-A7D6-74CF7A0BB7F2}"/>
                </a:ext>
              </a:extLst>
            </p:cNvPr>
            <p:cNvSpPr>
              <a:spLocks/>
            </p:cNvSpPr>
            <p:nvPr/>
          </p:nvSpPr>
          <p:spPr bwMode="auto">
            <a:xfrm>
              <a:off x="4" y="1188"/>
              <a:ext cx="1269" cy="2337"/>
            </a:xfrm>
            <a:custGeom>
              <a:avLst/>
              <a:gdLst>
                <a:gd name="T0" fmla="*/ 0 w 673"/>
                <a:gd name="T1" fmla="*/ 226 h 1244"/>
                <a:gd name="T2" fmla="*/ 673 w 673"/>
                <a:gd name="T3" fmla="*/ 1244 h 1244"/>
                <a:gd name="T4" fmla="*/ 0 w 673"/>
                <a:gd name="T5" fmla="*/ 0 h 1244"/>
                <a:gd name="T6" fmla="*/ 0 w 673"/>
                <a:gd name="T7" fmla="*/ 226 h 1244"/>
              </a:gdLst>
              <a:ahLst/>
              <a:cxnLst>
                <a:cxn ang="0">
                  <a:pos x="T0" y="T1"/>
                </a:cxn>
                <a:cxn ang="0">
                  <a:pos x="T2" y="T3"/>
                </a:cxn>
                <a:cxn ang="0">
                  <a:pos x="T4" y="T5"/>
                </a:cxn>
                <a:cxn ang="0">
                  <a:pos x="T6" y="T7"/>
                </a:cxn>
              </a:cxnLst>
              <a:rect l="0" t="0" r="r" b="b"/>
              <a:pathLst>
                <a:path w="673" h="1244">
                  <a:moveTo>
                    <a:pt x="0" y="226"/>
                  </a:moveTo>
                  <a:cubicBezTo>
                    <a:pt x="499" y="572"/>
                    <a:pt x="645" y="959"/>
                    <a:pt x="673" y="1244"/>
                  </a:cubicBezTo>
                  <a:cubicBezTo>
                    <a:pt x="621" y="537"/>
                    <a:pt x="0" y="0"/>
                    <a:pt x="0" y="0"/>
                  </a:cubicBezTo>
                  <a:lnTo>
                    <a:pt x="0" y="226"/>
                  </a:ln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22">
              <a:extLst>
                <a:ext uri="{FF2B5EF4-FFF2-40B4-BE49-F238E27FC236}">
                  <a16:creationId xmlns:a16="http://schemas.microsoft.com/office/drawing/2014/main" id="{20FD9E07-A518-4BD6-AB55-B1E04F9EF19B}"/>
                </a:ext>
              </a:extLst>
            </p:cNvPr>
            <p:cNvSpPr>
              <a:spLocks/>
            </p:cNvSpPr>
            <p:nvPr/>
          </p:nvSpPr>
          <p:spPr bwMode="auto">
            <a:xfrm>
              <a:off x="2" y="2242"/>
              <a:ext cx="1288" cy="2076"/>
            </a:xfrm>
            <a:custGeom>
              <a:avLst/>
              <a:gdLst>
                <a:gd name="T0" fmla="*/ 626 w 683"/>
                <a:gd name="T1" fmla="*/ 1101 h 1105"/>
                <a:gd name="T2" fmla="*/ 647 w 683"/>
                <a:gd name="T3" fmla="*/ 1013 h 1105"/>
                <a:gd name="T4" fmla="*/ 661 w 683"/>
                <a:gd name="T5" fmla="*/ 924 h 1105"/>
                <a:gd name="T6" fmla="*/ 668 w 683"/>
                <a:gd name="T7" fmla="*/ 743 h 1105"/>
                <a:gd name="T8" fmla="*/ 643 w 683"/>
                <a:gd name="T9" fmla="*/ 565 h 1105"/>
                <a:gd name="T10" fmla="*/ 580 w 683"/>
                <a:gd name="T11" fmla="*/ 396 h 1105"/>
                <a:gd name="T12" fmla="*/ 475 w 683"/>
                <a:gd name="T13" fmla="*/ 249 h 1105"/>
                <a:gd name="T14" fmla="*/ 443 w 683"/>
                <a:gd name="T15" fmla="*/ 217 h 1105"/>
                <a:gd name="T16" fmla="*/ 409 w 683"/>
                <a:gd name="T17" fmla="*/ 187 h 1105"/>
                <a:gd name="T18" fmla="*/ 373 w 683"/>
                <a:gd name="T19" fmla="*/ 159 h 1105"/>
                <a:gd name="T20" fmla="*/ 336 w 683"/>
                <a:gd name="T21" fmla="*/ 134 h 1105"/>
                <a:gd name="T22" fmla="*/ 257 w 683"/>
                <a:gd name="T23" fmla="*/ 89 h 1105"/>
                <a:gd name="T24" fmla="*/ 236 w 683"/>
                <a:gd name="T25" fmla="*/ 79 h 1105"/>
                <a:gd name="T26" fmla="*/ 226 w 683"/>
                <a:gd name="T27" fmla="*/ 74 h 1105"/>
                <a:gd name="T28" fmla="*/ 216 w 683"/>
                <a:gd name="T29" fmla="*/ 70 h 1105"/>
                <a:gd name="T30" fmla="*/ 195 w 683"/>
                <a:gd name="T31" fmla="*/ 61 h 1105"/>
                <a:gd name="T32" fmla="*/ 174 w 683"/>
                <a:gd name="T33" fmla="*/ 52 h 1105"/>
                <a:gd name="T34" fmla="*/ 0 w 683"/>
                <a:gd name="T35" fmla="*/ 0 h 1105"/>
                <a:gd name="T36" fmla="*/ 174 w 683"/>
                <a:gd name="T37" fmla="*/ 50 h 1105"/>
                <a:gd name="T38" fmla="*/ 196 w 683"/>
                <a:gd name="T39" fmla="*/ 59 h 1105"/>
                <a:gd name="T40" fmla="*/ 217 w 683"/>
                <a:gd name="T41" fmla="*/ 67 h 1105"/>
                <a:gd name="T42" fmla="*/ 227 w 683"/>
                <a:gd name="T43" fmla="*/ 72 h 1105"/>
                <a:gd name="T44" fmla="*/ 237 w 683"/>
                <a:gd name="T45" fmla="*/ 77 h 1105"/>
                <a:gd name="T46" fmla="*/ 258 w 683"/>
                <a:gd name="T47" fmla="*/ 86 h 1105"/>
                <a:gd name="T48" fmla="*/ 338 w 683"/>
                <a:gd name="T49" fmla="*/ 130 h 1105"/>
                <a:gd name="T50" fmla="*/ 376 w 683"/>
                <a:gd name="T51" fmla="*/ 155 h 1105"/>
                <a:gd name="T52" fmla="*/ 412 w 683"/>
                <a:gd name="T53" fmla="*/ 183 h 1105"/>
                <a:gd name="T54" fmla="*/ 447 w 683"/>
                <a:gd name="T55" fmla="*/ 213 h 1105"/>
                <a:gd name="T56" fmla="*/ 479 w 683"/>
                <a:gd name="T57" fmla="*/ 245 h 1105"/>
                <a:gd name="T58" fmla="*/ 587 w 683"/>
                <a:gd name="T59" fmla="*/ 392 h 1105"/>
                <a:gd name="T60" fmla="*/ 653 w 683"/>
                <a:gd name="T61" fmla="*/ 562 h 1105"/>
                <a:gd name="T62" fmla="*/ 680 w 683"/>
                <a:gd name="T63" fmla="*/ 743 h 1105"/>
                <a:gd name="T64" fmla="*/ 675 w 683"/>
                <a:gd name="T65" fmla="*/ 925 h 1105"/>
                <a:gd name="T66" fmla="*/ 662 w 683"/>
                <a:gd name="T67" fmla="*/ 1016 h 1105"/>
                <a:gd name="T68" fmla="*/ 641 w 683"/>
                <a:gd name="T69" fmla="*/ 1105 h 1105"/>
                <a:gd name="T70" fmla="*/ 626 w 683"/>
                <a:gd name="T71" fmla="*/ 110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3" h="1105">
                  <a:moveTo>
                    <a:pt x="626" y="1101"/>
                  </a:moveTo>
                  <a:cubicBezTo>
                    <a:pt x="634" y="1072"/>
                    <a:pt x="641" y="1043"/>
                    <a:pt x="647" y="1013"/>
                  </a:cubicBezTo>
                  <a:cubicBezTo>
                    <a:pt x="653" y="984"/>
                    <a:pt x="657" y="954"/>
                    <a:pt x="661" y="924"/>
                  </a:cubicBezTo>
                  <a:cubicBezTo>
                    <a:pt x="668" y="864"/>
                    <a:pt x="671" y="804"/>
                    <a:pt x="668" y="743"/>
                  </a:cubicBezTo>
                  <a:cubicBezTo>
                    <a:pt x="665" y="683"/>
                    <a:pt x="657" y="623"/>
                    <a:pt x="643" y="565"/>
                  </a:cubicBezTo>
                  <a:cubicBezTo>
                    <a:pt x="629" y="506"/>
                    <a:pt x="608" y="449"/>
                    <a:pt x="580" y="396"/>
                  </a:cubicBezTo>
                  <a:cubicBezTo>
                    <a:pt x="551" y="343"/>
                    <a:pt x="517" y="293"/>
                    <a:pt x="475" y="249"/>
                  </a:cubicBezTo>
                  <a:cubicBezTo>
                    <a:pt x="465" y="238"/>
                    <a:pt x="454" y="227"/>
                    <a:pt x="443" y="217"/>
                  </a:cubicBezTo>
                  <a:cubicBezTo>
                    <a:pt x="432" y="207"/>
                    <a:pt x="421" y="196"/>
                    <a:pt x="409" y="187"/>
                  </a:cubicBezTo>
                  <a:cubicBezTo>
                    <a:pt x="398" y="177"/>
                    <a:pt x="385" y="168"/>
                    <a:pt x="373" y="159"/>
                  </a:cubicBezTo>
                  <a:cubicBezTo>
                    <a:pt x="361" y="151"/>
                    <a:pt x="349" y="141"/>
                    <a:pt x="336" y="134"/>
                  </a:cubicBezTo>
                  <a:cubicBezTo>
                    <a:pt x="310" y="117"/>
                    <a:pt x="284" y="103"/>
                    <a:pt x="257" y="89"/>
                  </a:cubicBezTo>
                  <a:cubicBezTo>
                    <a:pt x="236" y="79"/>
                    <a:pt x="236" y="79"/>
                    <a:pt x="236" y="79"/>
                  </a:cubicBezTo>
                  <a:cubicBezTo>
                    <a:pt x="233" y="77"/>
                    <a:pt x="230" y="76"/>
                    <a:pt x="226" y="74"/>
                  </a:cubicBezTo>
                  <a:cubicBezTo>
                    <a:pt x="216" y="70"/>
                    <a:pt x="216" y="70"/>
                    <a:pt x="216" y="70"/>
                  </a:cubicBezTo>
                  <a:cubicBezTo>
                    <a:pt x="195" y="61"/>
                    <a:pt x="195" y="61"/>
                    <a:pt x="195" y="61"/>
                  </a:cubicBezTo>
                  <a:cubicBezTo>
                    <a:pt x="174" y="52"/>
                    <a:pt x="174" y="52"/>
                    <a:pt x="174" y="52"/>
                  </a:cubicBezTo>
                  <a:cubicBezTo>
                    <a:pt x="117" y="30"/>
                    <a:pt x="59" y="13"/>
                    <a:pt x="0" y="0"/>
                  </a:cubicBezTo>
                  <a:cubicBezTo>
                    <a:pt x="59" y="13"/>
                    <a:pt x="118" y="29"/>
                    <a:pt x="174" y="50"/>
                  </a:cubicBezTo>
                  <a:cubicBezTo>
                    <a:pt x="196" y="59"/>
                    <a:pt x="196" y="59"/>
                    <a:pt x="196" y="59"/>
                  </a:cubicBezTo>
                  <a:cubicBezTo>
                    <a:pt x="217" y="67"/>
                    <a:pt x="217" y="67"/>
                    <a:pt x="217" y="67"/>
                  </a:cubicBezTo>
                  <a:cubicBezTo>
                    <a:pt x="227" y="72"/>
                    <a:pt x="227" y="72"/>
                    <a:pt x="227" y="72"/>
                  </a:cubicBezTo>
                  <a:cubicBezTo>
                    <a:pt x="231" y="73"/>
                    <a:pt x="234" y="75"/>
                    <a:pt x="237" y="77"/>
                  </a:cubicBezTo>
                  <a:cubicBezTo>
                    <a:pt x="258" y="86"/>
                    <a:pt x="258" y="86"/>
                    <a:pt x="258" y="86"/>
                  </a:cubicBezTo>
                  <a:cubicBezTo>
                    <a:pt x="285" y="100"/>
                    <a:pt x="312" y="114"/>
                    <a:pt x="338" y="130"/>
                  </a:cubicBezTo>
                  <a:cubicBezTo>
                    <a:pt x="351" y="138"/>
                    <a:pt x="363" y="147"/>
                    <a:pt x="376" y="155"/>
                  </a:cubicBezTo>
                  <a:cubicBezTo>
                    <a:pt x="388" y="165"/>
                    <a:pt x="401" y="173"/>
                    <a:pt x="412" y="183"/>
                  </a:cubicBezTo>
                  <a:cubicBezTo>
                    <a:pt x="424" y="192"/>
                    <a:pt x="435" y="203"/>
                    <a:pt x="447" y="213"/>
                  </a:cubicBezTo>
                  <a:cubicBezTo>
                    <a:pt x="458" y="223"/>
                    <a:pt x="469" y="233"/>
                    <a:pt x="479" y="245"/>
                  </a:cubicBezTo>
                  <a:cubicBezTo>
                    <a:pt x="522" y="288"/>
                    <a:pt x="558" y="338"/>
                    <a:pt x="587" y="392"/>
                  </a:cubicBezTo>
                  <a:cubicBezTo>
                    <a:pt x="616" y="446"/>
                    <a:pt x="637" y="503"/>
                    <a:pt x="653" y="562"/>
                  </a:cubicBezTo>
                  <a:cubicBezTo>
                    <a:pt x="668" y="621"/>
                    <a:pt x="677" y="682"/>
                    <a:pt x="680" y="743"/>
                  </a:cubicBezTo>
                  <a:cubicBezTo>
                    <a:pt x="683" y="804"/>
                    <a:pt x="681" y="865"/>
                    <a:pt x="675" y="925"/>
                  </a:cubicBezTo>
                  <a:cubicBezTo>
                    <a:pt x="672" y="956"/>
                    <a:pt x="667" y="986"/>
                    <a:pt x="662" y="1016"/>
                  </a:cubicBezTo>
                  <a:cubicBezTo>
                    <a:pt x="656" y="1046"/>
                    <a:pt x="650" y="1076"/>
                    <a:pt x="641" y="1105"/>
                  </a:cubicBezTo>
                  <a:lnTo>
                    <a:pt x="626" y="1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 name="Title 1"/>
          <p:cNvSpPr>
            <a:spLocks noGrp="1"/>
          </p:cNvSpPr>
          <p:nvPr userDrawn="1">
            <p:ph type="title"/>
          </p:nvPr>
        </p:nvSpPr>
        <p:spPr>
          <a:xfrm>
            <a:off x="838200" y="-681261"/>
            <a:ext cx="10515600" cy="249299"/>
          </a:xfrm>
        </p:spPr>
        <p:txBody>
          <a:bodyPr/>
          <a:lstStyle>
            <a:lvl1pPr>
              <a:defRPr sz="1800" b="0">
                <a:latin typeface="Corbel" panose="020B0503020204020204" pitchFamily="34" charset="0"/>
              </a:defRPr>
            </a:lvl1pPr>
          </a:lstStyle>
          <a:p>
            <a:r>
              <a:rPr lang="en-US" dirty="0"/>
              <a:t>Click to edit Master title style</a:t>
            </a:r>
          </a:p>
        </p:txBody>
      </p:sp>
      <p:sp>
        <p:nvSpPr>
          <p:cNvPr id="3" name="Date Placeholder 2"/>
          <p:cNvSpPr>
            <a:spLocks noGrp="1"/>
          </p:cNvSpPr>
          <p:nvPr userDrawn="1">
            <p:ph type="dt" sz="half" idx="10"/>
          </p:nvPr>
        </p:nvSpPr>
        <p:spPr>
          <a:xfrm>
            <a:off x="232475" y="6474278"/>
            <a:ext cx="3348925" cy="249299"/>
          </a:xfrm>
        </p:spPr>
        <p:txBody>
          <a:bodyPr/>
          <a:lstStyle>
            <a:lvl1pPr>
              <a:defRPr sz="800"/>
            </a:lvl1pPr>
          </a:lstStyle>
          <a:p>
            <a:r>
              <a:rPr lang="en-US"/>
              <a:t>DOH 530-261 June 2024 </a:t>
            </a:r>
            <a:endParaRPr lang="en-US" dirty="0"/>
          </a:p>
        </p:txBody>
      </p:sp>
      <p:sp>
        <p:nvSpPr>
          <p:cNvPr id="5" name="Slide Number Placeholder 4"/>
          <p:cNvSpPr>
            <a:spLocks noGrp="1"/>
          </p:cNvSpPr>
          <p:nvPr userDrawn="1">
            <p:ph type="sldNum" sz="quarter" idx="12"/>
          </p:nvPr>
        </p:nvSpPr>
        <p:spPr>
          <a:xfrm>
            <a:off x="8610600" y="6477356"/>
            <a:ext cx="2743200" cy="123111"/>
          </a:xfrm>
        </p:spPr>
        <p:txBody>
          <a:bodyPr/>
          <a:lstStyle>
            <a:lvl1pPr>
              <a:defRPr sz="800"/>
            </a:lvl1pPr>
          </a:lstStyle>
          <a:p>
            <a:fld id="{8E591227-F9EB-4B2B-9432-842143BA1678}" type="slidenum">
              <a:rPr lang="en-US" smtClean="0"/>
              <a:pPr/>
              <a:t>‹#›</a:t>
            </a:fld>
            <a:endParaRPr lang="en-US" dirty="0"/>
          </a:p>
        </p:txBody>
      </p:sp>
      <p:pic>
        <p:nvPicPr>
          <p:cNvPr id="16" name="Picture 15" descr="Washington State Department of Health">
            <a:extLst>
              <a:ext uri="{FF2B5EF4-FFF2-40B4-BE49-F238E27FC236}">
                <a16:creationId xmlns:a16="http://schemas.microsoft.com/office/drawing/2014/main" id="{6522BB32-D882-0ADF-9153-ADD2A034E5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5775411"/>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4271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partment of Health">
    <p:spTree>
      <p:nvGrpSpPr>
        <p:cNvPr id="1" name=""/>
        <p:cNvGrpSpPr/>
        <p:nvPr/>
      </p:nvGrpSpPr>
      <p:grpSpPr>
        <a:xfrm>
          <a:off x="0" y="0"/>
          <a:ext cx="0" cy="0"/>
          <a:chOff x="0" y="0"/>
          <a:chExt cx="0" cy="0"/>
        </a:xfrm>
      </p:grpSpPr>
      <p:pic>
        <p:nvPicPr>
          <p:cNvPr id="2" name="Picture 1" descr="photo of someone pouring water from a pitcher into a glass"/>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35431"/>
          <a:stretch/>
        </p:blipFill>
        <p:spPr>
          <a:xfrm>
            <a:off x="3057003" y="1847551"/>
            <a:ext cx="2998107" cy="2324120"/>
          </a:xfrm>
          <a:prstGeom prst="rect">
            <a:avLst/>
          </a:prstGeom>
        </p:spPr>
      </p:pic>
      <p:cxnSp>
        <p:nvCxnSpPr>
          <p:cNvPr id="11" name="Straight Connector 10"/>
          <p:cNvCxnSpPr/>
          <p:nvPr/>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pic>
        <p:nvPicPr>
          <p:cNvPr id="30" name="Picture 16" descr="photo of a young blonde nurse vaccinating or injecting medicine into a toddle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55110" y="1845774"/>
            <a:ext cx="3070684" cy="2325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descr="photo of woman holding a set of vials while working in a lab, wearing white lab coat, latex gloves, and safety glasses"/>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0" y="1845773"/>
            <a:ext cx="3057003" cy="2325899"/>
          </a:xfrm>
          <a:prstGeom prst="rect">
            <a:avLst/>
          </a:prstGeom>
          <a:effectLst/>
        </p:spPr>
      </p:pic>
      <p:sp>
        <p:nvSpPr>
          <p:cNvPr id="50" name="TextBox 49"/>
          <p:cNvSpPr txBox="1"/>
          <p:nvPr userDrawn="1"/>
        </p:nvSpPr>
        <p:spPr>
          <a:xfrm>
            <a:off x="-9235" y="4393628"/>
            <a:ext cx="3066237" cy="2065181"/>
          </a:xfrm>
          <a:prstGeom prst="rect">
            <a:avLst/>
          </a:prstGeom>
          <a:noFill/>
          <a:ln>
            <a:noFill/>
          </a:ln>
        </p:spPr>
        <p:txBody>
          <a:bodyPr wrap="square" rtlCol="0">
            <a:spAutoFit/>
          </a:bodyPr>
          <a:lstStyle/>
          <a:p>
            <a:pPr marL="173038" lvl="0" indent="0" algn="ctr" defTabSz="914400" rtl="0" eaLnBrk="1" latinLnBrk="0" hangingPunct="1">
              <a:lnSpc>
                <a:spcPct val="90000"/>
              </a:lnSpc>
              <a:spcBef>
                <a:spcPts val="1000"/>
              </a:spcBef>
              <a:buClr>
                <a:srgbClr val="57B6AF"/>
              </a:buClr>
              <a:buFont typeface="Arial" panose="020B0604020202020204" pitchFamily="34" charset="0"/>
              <a:buNone/>
            </a:pPr>
            <a:r>
              <a:rPr lang="en-US" sz="1500" b="1" kern="1200" dirty="0">
                <a:solidFill>
                  <a:schemeClr val="tx1"/>
                </a:solidFill>
                <a:latin typeface="+mn-lt"/>
                <a:ea typeface="+mn-ea"/>
                <a:cs typeface="+mn-cs"/>
              </a:rPr>
              <a:t>Disease Control</a:t>
            </a:r>
          </a:p>
          <a:p>
            <a:pPr marL="173038" lvl="0" indent="0" algn="ctr" defTabSz="914400" rtl="0" eaLnBrk="1" latinLnBrk="0" hangingPunct="1">
              <a:lnSpc>
                <a:spcPct val="90000"/>
              </a:lnSpc>
              <a:spcBef>
                <a:spcPts val="0"/>
              </a:spcBef>
              <a:buClr>
                <a:srgbClr val="57B6AF"/>
              </a:buClr>
              <a:buFont typeface="Arial" panose="020B0604020202020204" pitchFamily="34" charset="0"/>
              <a:buNone/>
            </a:pPr>
            <a:r>
              <a:rPr lang="en-US" sz="1500" b="1" kern="1200" dirty="0">
                <a:solidFill>
                  <a:schemeClr val="tx1"/>
                </a:solidFill>
                <a:latin typeface="+mn-lt"/>
                <a:ea typeface="+mn-ea"/>
                <a:cs typeface="+mn-cs"/>
              </a:rPr>
              <a:t>&amp; Health Statistics</a:t>
            </a:r>
          </a:p>
          <a:p>
            <a:pPr marL="0" lvl="0" indent="0" algn="ctr" defTabSz="914400" rtl="0" eaLnBrk="1" latinLnBrk="0" hangingPunct="1">
              <a:lnSpc>
                <a:spcPct val="90000"/>
              </a:lnSpc>
              <a:spcBef>
                <a:spcPts val="1200"/>
              </a:spcBef>
              <a:buClr>
                <a:srgbClr val="57B6AF"/>
              </a:buClr>
              <a:buFont typeface="Arial" panose="020B0604020202020204" pitchFamily="34" charset="0"/>
              <a:buNone/>
            </a:pPr>
            <a:r>
              <a:rPr lang="en-US" sz="1800" b="0" i="1" kern="1200" dirty="0">
                <a:solidFill>
                  <a:srgbClr val="349D96"/>
                </a:solidFill>
                <a:latin typeface="+mn-lt"/>
                <a:ea typeface="+mn-ea"/>
                <a:cs typeface="+mn-cs"/>
              </a:rPr>
              <a:t>Initiatives</a:t>
            </a:r>
          </a:p>
          <a:p>
            <a:pPr marL="0" marR="0" lvl="0" indent="0" algn="ctr" defTabSz="914400" rtl="0" eaLnBrk="1" fontAlgn="auto" latinLnBrk="0" hangingPunct="1">
              <a:lnSpc>
                <a:spcPct val="90000"/>
              </a:lnSpc>
              <a:spcBef>
                <a:spcPts val="1200"/>
              </a:spcBef>
              <a:spcAft>
                <a:spcPts val="0"/>
              </a:spcAft>
              <a:buClr>
                <a:srgbClr val="57B6AF"/>
              </a:buClr>
              <a:buSzTx/>
              <a:buFont typeface="Arial" panose="020B0604020202020204" pitchFamily="34" charset="0"/>
              <a:buNone/>
              <a:tabLst/>
              <a:defRPr/>
            </a:pPr>
            <a:r>
              <a:rPr lang="en-US" sz="1250" b="0" i="0" kern="1200" dirty="0">
                <a:solidFill>
                  <a:schemeClr val="tx1"/>
                </a:solidFill>
                <a:latin typeface="+mn-lt"/>
                <a:ea typeface="+mn-ea"/>
                <a:cs typeface="+mn-cs"/>
              </a:rPr>
              <a:t>Measles</a:t>
            </a:r>
            <a:r>
              <a:rPr lang="en-US" sz="1250" b="0" i="0" kern="1200" baseline="0" dirty="0">
                <a:solidFill>
                  <a:schemeClr val="tx1"/>
                </a:solidFill>
                <a:latin typeface="+mn-lt"/>
                <a:ea typeface="+mn-ea"/>
                <a:cs typeface="+mn-cs"/>
              </a:rPr>
              <a:t> </a:t>
            </a:r>
            <a:r>
              <a:rPr lang="en-US" sz="1250" b="0" i="0" kern="1200" dirty="0">
                <a:solidFill>
                  <a:schemeClr val="tx1"/>
                </a:solidFill>
                <a:latin typeface="+mn-lt"/>
                <a:ea typeface="+mn-ea"/>
                <a:cs typeface="+mn-cs"/>
              </a:rPr>
              <a:t>Control</a:t>
            </a: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250" b="0" i="0" kern="1200" dirty="0" err="1">
                <a:solidFill>
                  <a:schemeClr val="tx1"/>
                </a:solidFill>
                <a:latin typeface="+mn-lt"/>
                <a:ea typeface="+mn-ea"/>
                <a:cs typeface="+mn-cs"/>
              </a:rPr>
              <a:t>EndAIDS</a:t>
            </a:r>
            <a:endParaRPr lang="en-US" sz="1250" b="0" i="0" kern="1200" dirty="0">
              <a:solidFill>
                <a:schemeClr val="tx1"/>
              </a:solidFill>
              <a:latin typeface="+mn-lt"/>
              <a:ea typeface="+mn-ea"/>
              <a:cs typeface="+mn-cs"/>
            </a:endParaRP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250" b="0" i="0" kern="1200" dirty="0">
                <a:solidFill>
                  <a:schemeClr val="tx1"/>
                </a:solidFill>
                <a:latin typeface="+mn-lt"/>
                <a:ea typeface="+mn-ea"/>
                <a:cs typeface="+mn-cs"/>
              </a:rPr>
              <a:t>Vital Statistics</a:t>
            </a: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250" b="0" i="0" kern="1200" dirty="0">
                <a:solidFill>
                  <a:schemeClr val="tx1"/>
                </a:solidFill>
                <a:latin typeface="+mn-lt"/>
                <a:ea typeface="+mn-ea"/>
                <a:cs typeface="+mn-cs"/>
              </a:rPr>
              <a:t>(E. coli, mumps, etc.)</a:t>
            </a:r>
          </a:p>
        </p:txBody>
      </p:sp>
      <p:sp>
        <p:nvSpPr>
          <p:cNvPr id="51" name="TextBox 50"/>
          <p:cNvSpPr txBox="1"/>
          <p:nvPr userDrawn="1"/>
        </p:nvSpPr>
        <p:spPr>
          <a:xfrm>
            <a:off x="6055110" y="4393629"/>
            <a:ext cx="3070684" cy="2092881"/>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solidFill>
                <a:latin typeface="+mn-lt"/>
                <a:ea typeface="+mn-ea"/>
                <a:cs typeface="+mn-cs"/>
              </a:rPr>
              <a:t>Prevention and</a:t>
            </a:r>
          </a:p>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solidFill>
                <a:latin typeface="+mn-lt"/>
                <a:ea typeface="+mn-ea"/>
                <a:cs typeface="+mn-cs"/>
              </a:rPr>
              <a:t>Community Health</a:t>
            </a:r>
          </a:p>
          <a:p>
            <a:pPr algn="ctr">
              <a:spcBef>
                <a:spcPts val="1200"/>
              </a:spcBef>
            </a:pPr>
            <a:r>
              <a:rPr lang="en-US" sz="1800" b="0" i="1" kern="1200" dirty="0">
                <a:solidFill>
                  <a:srgbClr val="349D96"/>
                </a:solidFill>
                <a:latin typeface="+mn-lt"/>
                <a:ea typeface="+mn-ea"/>
                <a:cs typeface="+mn-cs"/>
              </a:rPr>
              <a:t>Initiatives</a:t>
            </a:r>
            <a:endParaRPr lang="en-US" sz="1800" dirty="0">
              <a:solidFill>
                <a:srgbClr val="349D96"/>
              </a:solidFill>
              <a:latin typeface="+mn-lt"/>
            </a:endParaRPr>
          </a:p>
          <a:p>
            <a:pPr marL="0" algn="ctr" defTabSz="914400" rtl="0" eaLnBrk="1" latinLnBrk="0" hangingPunct="1">
              <a:spcBef>
                <a:spcPts val="1200"/>
              </a:spcBef>
            </a:pPr>
            <a:r>
              <a:rPr lang="en-US" sz="1250" b="0" i="0" kern="1200" dirty="0">
                <a:solidFill>
                  <a:schemeClr val="tx1"/>
                </a:solidFill>
                <a:latin typeface="+mn-lt"/>
                <a:ea typeface="+mn-ea"/>
                <a:cs typeface="+mn-cs"/>
              </a:rPr>
              <a:t>Tobacco 21</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US" sz="1250" b="0" i="0" kern="1200" dirty="0">
                <a:solidFill>
                  <a:schemeClr val="tx1"/>
                </a:solidFill>
                <a:latin typeface="+mn-lt"/>
                <a:ea typeface="+mn-ea"/>
                <a:cs typeface="+mn-cs"/>
              </a:rPr>
              <a:t>Immunization Rates</a:t>
            </a:r>
          </a:p>
          <a:p>
            <a:pPr marL="0" algn="ctr" defTabSz="914400" rtl="0" eaLnBrk="1" latinLnBrk="0" hangingPunct="1">
              <a:spcBef>
                <a:spcPts val="600"/>
              </a:spcBef>
            </a:pPr>
            <a:r>
              <a:rPr lang="en-US" sz="1250" b="0" i="0" kern="1200" dirty="0">
                <a:solidFill>
                  <a:schemeClr val="tx1"/>
                </a:solidFill>
                <a:latin typeface="+mn-lt"/>
                <a:ea typeface="+mn-ea"/>
                <a:cs typeface="+mn-cs"/>
              </a:rPr>
              <a:t>Family Planning (Title X)</a:t>
            </a:r>
          </a:p>
          <a:p>
            <a:pPr marL="0" algn="ctr" defTabSz="914400" rtl="0" eaLnBrk="1" latinLnBrk="0" hangingPunct="1">
              <a:spcBef>
                <a:spcPts val="600"/>
              </a:spcBef>
            </a:pPr>
            <a:r>
              <a:rPr lang="en-US" sz="1250" b="0" i="0" kern="1200" dirty="0">
                <a:solidFill>
                  <a:schemeClr val="tx1"/>
                </a:solidFill>
                <a:latin typeface="+mn-lt"/>
                <a:ea typeface="+mn-ea"/>
                <a:cs typeface="+mn-cs"/>
              </a:rPr>
              <a:t>Marijuana Prevention</a:t>
            </a:r>
          </a:p>
        </p:txBody>
      </p:sp>
      <p:sp>
        <p:nvSpPr>
          <p:cNvPr id="52" name="TextBox 51"/>
          <p:cNvSpPr txBox="1"/>
          <p:nvPr userDrawn="1"/>
        </p:nvSpPr>
        <p:spPr>
          <a:xfrm>
            <a:off x="3057003" y="4393629"/>
            <a:ext cx="2998107" cy="1892826"/>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solidFill>
                <a:latin typeface="+mn-lt"/>
                <a:ea typeface="+mn-ea"/>
                <a:cs typeface="+mn-cs"/>
              </a:rPr>
              <a:t>Environmental</a:t>
            </a:r>
          </a:p>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solidFill>
                <a:latin typeface="+mn-lt"/>
                <a:ea typeface="+mn-ea"/>
                <a:cs typeface="+mn-cs"/>
              </a:rPr>
              <a:t>Public Health</a:t>
            </a:r>
          </a:p>
          <a:p>
            <a:pPr algn="ctr">
              <a:spcBef>
                <a:spcPts val="1200"/>
              </a:spcBef>
            </a:pPr>
            <a:r>
              <a:rPr lang="en-US" sz="1800" b="0" i="1" kern="1200" dirty="0">
                <a:solidFill>
                  <a:srgbClr val="349D96"/>
                </a:solidFill>
                <a:latin typeface="+mn-lt"/>
                <a:ea typeface="+mn-ea"/>
                <a:cs typeface="+mn-cs"/>
              </a:rPr>
              <a:t>Initiatives</a:t>
            </a:r>
            <a:endParaRPr lang="en-US" sz="1800" dirty="0">
              <a:solidFill>
                <a:srgbClr val="349D96"/>
              </a:solidFill>
              <a:latin typeface="+mn-lt"/>
            </a:endParaRPr>
          </a:p>
          <a:p>
            <a:pPr algn="ctr">
              <a:spcBef>
                <a:spcPts val="1200"/>
              </a:spcBef>
            </a:pPr>
            <a:r>
              <a:rPr lang="en-US" sz="1250" b="0" i="0" kern="1200" dirty="0">
                <a:solidFill>
                  <a:schemeClr val="tx1"/>
                </a:solidFill>
                <a:latin typeface="+mn-lt"/>
                <a:ea typeface="+mn-ea"/>
                <a:cs typeface="+mn-cs"/>
              </a:rPr>
              <a:t>Puget</a:t>
            </a:r>
            <a:r>
              <a:rPr lang="en-US" sz="1250" b="0" i="0" kern="1200" baseline="0" dirty="0">
                <a:solidFill>
                  <a:schemeClr val="tx1"/>
                </a:solidFill>
                <a:latin typeface="+mn-lt"/>
                <a:ea typeface="+mn-ea"/>
                <a:cs typeface="+mn-cs"/>
              </a:rPr>
              <a:t> Sound Cleanup</a:t>
            </a:r>
            <a:endParaRPr lang="en-US" sz="1250" b="0" i="0" kern="1200" dirty="0">
              <a:solidFill>
                <a:schemeClr val="tx1"/>
              </a:solidFill>
              <a:latin typeface="+mn-lt"/>
              <a:ea typeface="+mn-ea"/>
              <a:cs typeface="+mn-cs"/>
            </a:endParaRPr>
          </a:p>
          <a:p>
            <a:pPr algn="ctr">
              <a:spcBef>
                <a:spcPts val="600"/>
              </a:spcBef>
            </a:pPr>
            <a:r>
              <a:rPr lang="en-US" sz="1250" b="0" i="0" kern="1200" dirty="0">
                <a:solidFill>
                  <a:schemeClr val="tx1"/>
                </a:solidFill>
                <a:latin typeface="+mn-lt"/>
                <a:ea typeface="+mn-ea"/>
                <a:cs typeface="+mn-cs"/>
              </a:rPr>
              <a:t> PFAS</a:t>
            </a:r>
          </a:p>
          <a:p>
            <a:pPr algn="ctr">
              <a:spcBef>
                <a:spcPts val="600"/>
              </a:spcBef>
            </a:pPr>
            <a:r>
              <a:rPr lang="en-US" sz="1250" b="0" i="0" kern="1200" dirty="0">
                <a:solidFill>
                  <a:schemeClr val="tx1"/>
                </a:solidFill>
                <a:latin typeface="+mn-lt"/>
                <a:ea typeface="+mn-ea"/>
                <a:cs typeface="+mn-cs"/>
              </a:rPr>
              <a:t> Pesticide Exposures</a:t>
            </a:r>
          </a:p>
        </p:txBody>
      </p:sp>
      <p:sp>
        <p:nvSpPr>
          <p:cNvPr id="53" name="TextBox 52"/>
          <p:cNvSpPr txBox="1"/>
          <p:nvPr userDrawn="1"/>
        </p:nvSpPr>
        <p:spPr>
          <a:xfrm>
            <a:off x="9125794" y="4394914"/>
            <a:ext cx="3066207" cy="2169825"/>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solidFill>
                <a:latin typeface="+mn-lt"/>
                <a:ea typeface="+mn-ea"/>
                <a:cs typeface="+mn-cs"/>
              </a:rPr>
              <a:t>Health Systems</a:t>
            </a:r>
          </a:p>
          <a:p>
            <a:pPr marL="173038" lvl="0" indent="0" algn="ctr" defTabSz="914400" rtl="0" eaLnBrk="1" latinLnBrk="0" hangingPunct="1">
              <a:lnSpc>
                <a:spcPct val="90000"/>
              </a:lnSpc>
              <a:buClr>
                <a:srgbClr val="57B6AF"/>
              </a:buClr>
              <a:buFont typeface="Arial" panose="020B0604020202020204" pitchFamily="34" charset="0"/>
              <a:buNone/>
            </a:pPr>
            <a:r>
              <a:rPr lang="en-US" sz="1500" b="1" kern="1200" dirty="0">
                <a:solidFill>
                  <a:schemeClr val="tx1"/>
                </a:solidFill>
                <a:latin typeface="+mn-lt"/>
                <a:ea typeface="+mn-ea"/>
                <a:cs typeface="+mn-cs"/>
              </a:rPr>
              <a:t>Quality Assurance</a:t>
            </a:r>
          </a:p>
          <a:p>
            <a:pPr algn="ctr">
              <a:spcBef>
                <a:spcPts val="1200"/>
              </a:spcBef>
            </a:pPr>
            <a:r>
              <a:rPr lang="en-US" sz="1800" b="0" i="1" kern="1200" dirty="0">
                <a:solidFill>
                  <a:srgbClr val="349D96"/>
                </a:solidFill>
                <a:latin typeface="+mn-lt"/>
                <a:ea typeface="+mn-ea"/>
                <a:cs typeface="+mn-cs"/>
              </a:rPr>
              <a:t>Initiatives</a:t>
            </a:r>
            <a:endParaRPr lang="en-US" sz="1800" dirty="0">
              <a:solidFill>
                <a:srgbClr val="349D96"/>
              </a:solidFill>
              <a:latin typeface="+mn-lt"/>
            </a:endParaRPr>
          </a:p>
          <a:p>
            <a:pPr marL="0" algn="ctr" defTabSz="914400" rtl="0" eaLnBrk="1" latinLnBrk="0" hangingPunct="1">
              <a:spcBef>
                <a:spcPts val="1200"/>
              </a:spcBef>
            </a:pPr>
            <a:r>
              <a:rPr lang="en-US" sz="1250" b="0" i="0" kern="1200" dirty="0">
                <a:solidFill>
                  <a:schemeClr val="tx1"/>
                </a:solidFill>
                <a:latin typeface="+mn-lt"/>
                <a:ea typeface="+mn-ea"/>
                <a:cs typeface="+mn-cs"/>
              </a:rPr>
              <a:t>Opioids</a:t>
            </a:r>
          </a:p>
          <a:p>
            <a:pPr marL="0" algn="ctr" defTabSz="914400" rtl="0" eaLnBrk="1" latinLnBrk="0" hangingPunct="1">
              <a:spcBef>
                <a:spcPts val="600"/>
              </a:spcBef>
            </a:pPr>
            <a:r>
              <a:rPr lang="en-US" sz="1250" b="0" i="0" kern="1200" dirty="0">
                <a:solidFill>
                  <a:schemeClr val="tx1"/>
                </a:solidFill>
                <a:latin typeface="+mn-lt"/>
                <a:ea typeface="+mn-ea"/>
                <a:cs typeface="+mn-cs"/>
              </a:rPr>
              <a:t>Behavioral Health Integration </a:t>
            </a:r>
          </a:p>
          <a:p>
            <a:pPr marL="0" algn="ctr" defTabSz="914400" rtl="0" eaLnBrk="1" latinLnBrk="0" hangingPunct="1">
              <a:spcBef>
                <a:spcPts val="600"/>
              </a:spcBef>
            </a:pPr>
            <a:r>
              <a:rPr lang="en-US" sz="1250" b="0" i="0" kern="1200" dirty="0">
                <a:solidFill>
                  <a:schemeClr val="tx1"/>
                </a:solidFill>
                <a:latin typeface="+mn-lt"/>
                <a:ea typeface="+mn-ea"/>
                <a:cs typeface="+mn-cs"/>
              </a:rPr>
              <a:t>Certificate of Need</a:t>
            </a:r>
          </a:p>
          <a:p>
            <a:pPr marL="0" algn="ctr" defTabSz="914400" rtl="0" eaLnBrk="1" latinLnBrk="0" hangingPunct="1">
              <a:spcBef>
                <a:spcPts val="600"/>
              </a:spcBef>
            </a:pPr>
            <a:r>
              <a:rPr lang="en-US" sz="1250" b="0" i="0" kern="1200" dirty="0">
                <a:solidFill>
                  <a:schemeClr val="tx1"/>
                </a:solidFill>
                <a:latin typeface="+mn-lt"/>
                <a:ea typeface="+mn-ea"/>
                <a:cs typeface="+mn-cs"/>
              </a:rPr>
              <a:t> Health Professions</a:t>
            </a:r>
          </a:p>
        </p:txBody>
      </p:sp>
      <p:pic>
        <p:nvPicPr>
          <p:cNvPr id="12" name="Picture 11" descr="photo of two medical professionals wearing red jackets, a young man, and a woman, with the word &quot;Doctor&quot; on the woman's jacket"/>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9125794" y="1845773"/>
            <a:ext cx="3066207" cy="2325898"/>
          </a:xfrm>
          <a:prstGeom prst="rect">
            <a:avLst/>
          </a:prstGeom>
          <a:effectLst/>
        </p:spPr>
      </p:pic>
      <p:sp>
        <p:nvSpPr>
          <p:cNvPr id="13" name="Title 1"/>
          <p:cNvSpPr>
            <a:spLocks noGrp="1"/>
          </p:cNvSpPr>
          <p:nvPr>
            <p:ph type="title" hasCustomPrompt="1"/>
          </p:nvPr>
        </p:nvSpPr>
        <p:spPr>
          <a:xfrm>
            <a:off x="-9236" y="671965"/>
            <a:ext cx="12192000" cy="494092"/>
          </a:xfrm>
        </p:spPr>
        <p:txBody>
          <a:bodyPr anchor="t">
            <a:noAutofit/>
          </a:bodyPr>
          <a:lstStyle>
            <a:lvl1pPr>
              <a:defRPr lang="en-US" sz="2700" kern="1200" baseline="0" dirty="0">
                <a:solidFill>
                  <a:schemeClr val="tx1"/>
                </a:solidFill>
                <a:latin typeface="Century Gothic" panose="020B0502020202020204" pitchFamily="34" charset="0"/>
              </a:defRPr>
            </a:lvl1pPr>
          </a:lstStyle>
          <a:p>
            <a:pPr lvl="0" algn="ctr"/>
            <a:r>
              <a:rPr lang="en-US" sz="3000" kern="1200" baseline="0" dirty="0">
                <a:solidFill>
                  <a:schemeClr val="tx1"/>
                </a:solidFill>
                <a:latin typeface="Century Gothic" panose="020B0502020202020204" pitchFamily="34" charset="0"/>
                <a:ea typeface="+mn-ea"/>
                <a:cs typeface="+mn-cs"/>
              </a:rPr>
              <a:t>Department of Health</a:t>
            </a:r>
          </a:p>
        </p:txBody>
      </p:sp>
    </p:spTree>
    <p:extLst>
      <p:ext uri="{BB962C8B-B14F-4D97-AF65-F5344CB8AC3E}">
        <p14:creationId xmlns:p14="http://schemas.microsoft.com/office/powerpoint/2010/main" val="27077788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Web Screenshot">
    <p:spTree>
      <p:nvGrpSpPr>
        <p:cNvPr id="1" name=""/>
        <p:cNvGrpSpPr/>
        <p:nvPr/>
      </p:nvGrpSpPr>
      <p:grpSpPr>
        <a:xfrm>
          <a:off x="0" y="0"/>
          <a:ext cx="0" cy="0"/>
          <a:chOff x="0" y="0"/>
          <a:chExt cx="0" cy="0"/>
        </a:xfrm>
      </p:grpSpPr>
      <p:pic>
        <p:nvPicPr>
          <p:cNvPr id="8" name="Picture 7" descr="image of a modern computer monito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149596" y="1687649"/>
            <a:ext cx="6177933" cy="3590095"/>
          </a:xfrm>
          <a:prstGeom prst="rect">
            <a:avLst/>
          </a:prstGeom>
          <a:effectLst>
            <a:outerShdw blurRad="50800" dist="38100" dir="2700000" algn="tl" rotWithShape="0">
              <a:prstClr val="black">
                <a:alpha val="40000"/>
              </a:prstClr>
            </a:outerShdw>
          </a:effectLst>
        </p:spPr>
      </p:pic>
      <p:sp>
        <p:nvSpPr>
          <p:cNvPr id="10" name="Text Placeholder 2"/>
          <p:cNvSpPr>
            <a:spLocks noGrp="1"/>
          </p:cNvSpPr>
          <p:nvPr>
            <p:ph type="body" sz="quarter" idx="11" hasCustomPrompt="1"/>
          </p:nvPr>
        </p:nvSpPr>
        <p:spPr>
          <a:xfrm>
            <a:off x="912371" y="2638651"/>
            <a:ext cx="4168236"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1" name="Text Placeholder 3"/>
          <p:cNvSpPr>
            <a:spLocks noGrp="1"/>
          </p:cNvSpPr>
          <p:nvPr>
            <p:ph type="body" sz="half" idx="10" hasCustomPrompt="1"/>
          </p:nvPr>
        </p:nvSpPr>
        <p:spPr>
          <a:xfrm>
            <a:off x="912370" y="3691263"/>
            <a:ext cx="4168237"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3" name="Picture Placeholder 14"/>
          <p:cNvSpPr>
            <a:spLocks noGrp="1"/>
          </p:cNvSpPr>
          <p:nvPr>
            <p:ph type="pic" sz="quarter" idx="12"/>
          </p:nvPr>
        </p:nvSpPr>
        <p:spPr>
          <a:xfrm>
            <a:off x="5626101" y="1876425"/>
            <a:ext cx="5219700" cy="2324100"/>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4" name="TextBox 13"/>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 Department of Health</a:t>
            </a:r>
            <a:r>
              <a:rPr lang="en-US" sz="1800"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2" name="Title 1"/>
          <p:cNvSpPr>
            <a:spLocks noGrp="1"/>
          </p:cNvSpPr>
          <p:nvPr>
            <p:ph type="title" hasCustomPrompt="1"/>
          </p:nvPr>
        </p:nvSpPr>
        <p:spPr>
          <a:xfrm>
            <a:off x="912371" y="1643611"/>
            <a:ext cx="4168237" cy="852471"/>
          </a:xfrm>
        </p:spPr>
        <p:txBody>
          <a:bodyPr anchor="t">
            <a:normAutofit/>
          </a:bodyPr>
          <a:lstStyle>
            <a:lvl1pPr>
              <a:defRPr sz="2700"/>
            </a:lvl1pPr>
          </a:lstStyle>
          <a:p>
            <a:pPr lvl="0"/>
            <a:r>
              <a:rPr lang="en-US" dirty="0"/>
              <a:t>Web Presence Screenshot</a:t>
            </a:r>
          </a:p>
        </p:txBody>
      </p:sp>
    </p:spTree>
    <p:extLst>
      <p:ext uri="{BB962C8B-B14F-4D97-AF65-F5344CB8AC3E}">
        <p14:creationId xmlns:p14="http://schemas.microsoft.com/office/powerpoint/2010/main" val="28355635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Web Address">
    <p:spTree>
      <p:nvGrpSpPr>
        <p:cNvPr id="1" name=""/>
        <p:cNvGrpSpPr/>
        <p:nvPr/>
      </p:nvGrpSpPr>
      <p:grpSpPr>
        <a:xfrm>
          <a:off x="0" y="0"/>
          <a:ext cx="0" cy="0"/>
          <a:chOff x="0" y="0"/>
          <a:chExt cx="0" cy="0"/>
        </a:xfrm>
      </p:grpSpPr>
      <p:pic>
        <p:nvPicPr>
          <p:cNvPr id="7" name="Picture 6" descr="image of a computer monito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149596" y="1687649"/>
            <a:ext cx="6177933" cy="3590095"/>
          </a:xfrm>
          <a:prstGeom prst="rect">
            <a:avLst/>
          </a:prstGeom>
          <a:effectLst/>
        </p:spPr>
      </p:pic>
      <p:sp>
        <p:nvSpPr>
          <p:cNvPr id="14" name="Text Placeholder 2"/>
          <p:cNvSpPr>
            <a:spLocks noGrp="1"/>
          </p:cNvSpPr>
          <p:nvPr>
            <p:ph type="body" sz="quarter" idx="12" hasCustomPrompt="1"/>
          </p:nvPr>
        </p:nvSpPr>
        <p:spPr>
          <a:xfrm>
            <a:off x="5651501" y="2833688"/>
            <a:ext cx="5168900" cy="557212"/>
          </a:xfrm>
        </p:spPr>
        <p:txBody>
          <a:bodyPr>
            <a:noAutofit/>
          </a:bodyPr>
          <a:lstStyle>
            <a:lvl1pPr marL="0" indent="0" algn="ctr">
              <a:buNone/>
              <a:defRPr sz="270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www.doh.wa.gov</a:t>
            </a:r>
          </a:p>
        </p:txBody>
      </p:sp>
      <p:sp>
        <p:nvSpPr>
          <p:cNvPr id="10" name="Text Placeholder 2"/>
          <p:cNvSpPr>
            <a:spLocks noGrp="1"/>
          </p:cNvSpPr>
          <p:nvPr>
            <p:ph type="body" sz="quarter" idx="11" hasCustomPrompt="1"/>
          </p:nvPr>
        </p:nvSpPr>
        <p:spPr>
          <a:xfrm>
            <a:off x="912371" y="2638651"/>
            <a:ext cx="4168236"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1" name="Text Placeholder 3"/>
          <p:cNvSpPr>
            <a:spLocks noGrp="1"/>
          </p:cNvSpPr>
          <p:nvPr>
            <p:ph type="body" sz="half" idx="10" hasCustomPrompt="1"/>
          </p:nvPr>
        </p:nvSpPr>
        <p:spPr>
          <a:xfrm>
            <a:off x="912370" y="3691263"/>
            <a:ext cx="4168237"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 Department of Health</a:t>
            </a:r>
            <a:r>
              <a:rPr lang="en-US" sz="1800"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2" name="Title 1"/>
          <p:cNvSpPr>
            <a:spLocks noGrp="1"/>
          </p:cNvSpPr>
          <p:nvPr>
            <p:ph type="title" hasCustomPrompt="1"/>
          </p:nvPr>
        </p:nvSpPr>
        <p:spPr>
          <a:xfrm>
            <a:off x="901965" y="1643611"/>
            <a:ext cx="4178643" cy="852471"/>
          </a:xfrm>
        </p:spPr>
        <p:txBody>
          <a:bodyPr anchor="t">
            <a:normAutofit/>
          </a:bodyPr>
          <a:lstStyle>
            <a:lvl1pPr>
              <a:defRPr sz="2700"/>
            </a:lvl1pPr>
          </a:lstStyle>
          <a:p>
            <a:pPr lvl="0"/>
            <a:r>
              <a:rPr lang="en-US" dirty="0"/>
              <a:t>Web Presence Address</a:t>
            </a:r>
          </a:p>
        </p:txBody>
      </p:sp>
    </p:spTree>
    <p:extLst>
      <p:ext uri="{BB962C8B-B14F-4D97-AF65-F5344CB8AC3E}">
        <p14:creationId xmlns:p14="http://schemas.microsoft.com/office/powerpoint/2010/main" val="40861872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Pad for Large Screen Shots">
    <p:spTree>
      <p:nvGrpSpPr>
        <p:cNvPr id="1" name=""/>
        <p:cNvGrpSpPr/>
        <p:nvPr/>
      </p:nvGrpSpPr>
      <p:grpSpPr>
        <a:xfrm>
          <a:off x="0" y="0"/>
          <a:ext cx="0" cy="0"/>
          <a:chOff x="0" y="0"/>
          <a:chExt cx="0" cy="0"/>
        </a:xfrm>
      </p:grpSpPr>
      <p:pic>
        <p:nvPicPr>
          <p:cNvPr id="2" name="Picture 1" descr="image of a computer table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147" y="683166"/>
            <a:ext cx="10820111" cy="5457268"/>
          </a:xfrm>
          <a:prstGeom prst="rect">
            <a:avLst/>
          </a:prstGeom>
        </p:spPr>
      </p:pic>
      <p:sp>
        <p:nvSpPr>
          <p:cNvPr id="8" name="Picture Placeholder 14"/>
          <p:cNvSpPr>
            <a:spLocks noGrp="1"/>
          </p:cNvSpPr>
          <p:nvPr>
            <p:ph type="pic" sz="quarter" idx="12"/>
          </p:nvPr>
        </p:nvSpPr>
        <p:spPr>
          <a:xfrm>
            <a:off x="1945531" y="966282"/>
            <a:ext cx="8482519" cy="4876800"/>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 Department of Health</a:t>
            </a:r>
            <a:r>
              <a:rPr lang="en-US" sz="1800"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7700251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obile Screenshot">
    <p:spTree>
      <p:nvGrpSpPr>
        <p:cNvPr id="1" name=""/>
        <p:cNvGrpSpPr/>
        <p:nvPr/>
      </p:nvGrpSpPr>
      <p:grpSpPr>
        <a:xfrm>
          <a:off x="0" y="0"/>
          <a:ext cx="0" cy="0"/>
          <a:chOff x="0" y="0"/>
          <a:chExt cx="0" cy="0"/>
        </a:xfrm>
      </p:grpSpPr>
      <p:sp>
        <p:nvSpPr>
          <p:cNvPr id="17" name="Text Placeholder 2"/>
          <p:cNvSpPr>
            <a:spLocks noGrp="1"/>
          </p:cNvSpPr>
          <p:nvPr>
            <p:ph type="body" sz="quarter" idx="14" hasCustomPrompt="1"/>
          </p:nvPr>
        </p:nvSpPr>
        <p:spPr>
          <a:xfrm>
            <a:off x="912371" y="2295751"/>
            <a:ext cx="4534159"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8" name="Text Placeholder 3"/>
          <p:cNvSpPr>
            <a:spLocks noGrp="1"/>
          </p:cNvSpPr>
          <p:nvPr>
            <p:ph type="body" sz="half" idx="15" hasCustomPrompt="1"/>
          </p:nvPr>
        </p:nvSpPr>
        <p:spPr>
          <a:xfrm>
            <a:off x="912369" y="3348363"/>
            <a:ext cx="4534160"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pic>
        <p:nvPicPr>
          <p:cNvPr id="8" name="Picture 7" descr="image of a cell pho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7960" y="848633"/>
            <a:ext cx="3335565" cy="5102225"/>
          </a:xfrm>
          <a:prstGeom prst="rect">
            <a:avLst/>
          </a:prstGeom>
          <a:effectLst/>
        </p:spPr>
      </p:pic>
      <p:sp>
        <p:nvSpPr>
          <p:cNvPr id="9" name="Picture Placeholder 9"/>
          <p:cNvSpPr>
            <a:spLocks noGrp="1"/>
          </p:cNvSpPr>
          <p:nvPr>
            <p:ph type="pic" sz="quarter" idx="13"/>
          </p:nvPr>
        </p:nvSpPr>
        <p:spPr>
          <a:xfrm>
            <a:off x="7286173" y="1763486"/>
            <a:ext cx="2835123" cy="3302000"/>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1" name="TextBox 10"/>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 Department of Health</a:t>
            </a:r>
            <a:r>
              <a:rPr lang="en-US" sz="1800"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912369" y="1300709"/>
            <a:ext cx="4534161" cy="869681"/>
          </a:xfrm>
        </p:spPr>
        <p:txBody>
          <a:bodyPr anchor="t">
            <a:normAutofit/>
          </a:bodyPr>
          <a:lstStyle>
            <a:lvl1pPr>
              <a:defRPr sz="2700"/>
            </a:lvl1pPr>
          </a:lstStyle>
          <a:p>
            <a:pPr lvl="0"/>
            <a:r>
              <a:rPr lang="en-US" dirty="0"/>
              <a:t>Mobile Presence Screenshot</a:t>
            </a:r>
          </a:p>
        </p:txBody>
      </p:sp>
    </p:spTree>
    <p:extLst>
      <p:ext uri="{BB962C8B-B14F-4D97-AF65-F5344CB8AC3E}">
        <p14:creationId xmlns:p14="http://schemas.microsoft.com/office/powerpoint/2010/main" val="7705361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obile Address">
    <p:spTree>
      <p:nvGrpSpPr>
        <p:cNvPr id="1" name=""/>
        <p:cNvGrpSpPr/>
        <p:nvPr/>
      </p:nvGrpSpPr>
      <p:grpSpPr>
        <a:xfrm>
          <a:off x="0" y="0"/>
          <a:ext cx="0" cy="0"/>
          <a:chOff x="0" y="0"/>
          <a:chExt cx="0" cy="0"/>
        </a:xfrm>
      </p:grpSpPr>
      <p:sp>
        <p:nvSpPr>
          <p:cNvPr id="17" name="Text Placeholder 2"/>
          <p:cNvSpPr>
            <a:spLocks noGrp="1"/>
          </p:cNvSpPr>
          <p:nvPr>
            <p:ph type="body" sz="quarter" idx="14" hasCustomPrompt="1"/>
          </p:nvPr>
        </p:nvSpPr>
        <p:spPr>
          <a:xfrm>
            <a:off x="912371" y="2295751"/>
            <a:ext cx="4534159"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8" name="Text Placeholder 3"/>
          <p:cNvSpPr>
            <a:spLocks noGrp="1"/>
          </p:cNvSpPr>
          <p:nvPr>
            <p:ph type="body" sz="half" idx="15" hasCustomPrompt="1"/>
          </p:nvPr>
        </p:nvSpPr>
        <p:spPr>
          <a:xfrm>
            <a:off x="912369" y="3348363"/>
            <a:ext cx="4534160"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pic>
        <p:nvPicPr>
          <p:cNvPr id="8" name="Picture 7" descr="image of a cell phon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7960" y="848633"/>
            <a:ext cx="3335565" cy="5102225"/>
          </a:xfrm>
          <a:prstGeom prst="rect">
            <a:avLst/>
          </a:prstGeom>
          <a:effectLst/>
        </p:spPr>
      </p:pic>
      <p:sp>
        <p:nvSpPr>
          <p:cNvPr id="9" name="Text Placeholder 2"/>
          <p:cNvSpPr>
            <a:spLocks noGrp="1"/>
          </p:cNvSpPr>
          <p:nvPr>
            <p:ph type="body" sz="quarter" idx="16" hasCustomPrompt="1"/>
          </p:nvPr>
        </p:nvSpPr>
        <p:spPr>
          <a:xfrm>
            <a:off x="7247061" y="3264478"/>
            <a:ext cx="2908300" cy="409575"/>
          </a:xfrm>
        </p:spPr>
        <p:txBody>
          <a:bodyPr>
            <a:normAutofit/>
          </a:bodyPr>
          <a:lstStyle>
            <a:lvl1pPr marL="0" indent="0" algn="ctr">
              <a:lnSpc>
                <a:spcPct val="100000"/>
              </a:lnSpc>
              <a:spcBef>
                <a:spcPts val="0"/>
              </a:spcBef>
              <a:buNone/>
              <a:defRPr sz="180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www.doh.wa.gov</a:t>
            </a:r>
          </a:p>
        </p:txBody>
      </p:sp>
      <p:sp>
        <p:nvSpPr>
          <p:cNvPr id="11" name="TextBox 10"/>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 Department</a:t>
            </a:r>
            <a:r>
              <a:rPr lang="en-US" sz="1800" baseline="0" dirty="0">
                <a:solidFill>
                  <a:srgbClr val="349D96"/>
                </a:solidFill>
                <a:latin typeface="Century Gothic" panose="020B0502020202020204" pitchFamily="34" charset="0"/>
              </a:rPr>
              <a:t> of Health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912369" y="1300710"/>
            <a:ext cx="4534161" cy="852471"/>
          </a:xfrm>
        </p:spPr>
        <p:txBody>
          <a:bodyPr anchor="t">
            <a:normAutofit/>
          </a:bodyPr>
          <a:lstStyle>
            <a:lvl1pPr>
              <a:defRPr sz="2700"/>
            </a:lvl1pPr>
          </a:lstStyle>
          <a:p>
            <a:pPr lvl="0"/>
            <a:r>
              <a:rPr lang="en-US" dirty="0"/>
              <a:t>Mobile Presence Address</a:t>
            </a:r>
          </a:p>
        </p:txBody>
      </p:sp>
    </p:spTree>
    <p:extLst>
      <p:ext uri="{BB962C8B-B14F-4D97-AF65-F5344CB8AC3E}">
        <p14:creationId xmlns:p14="http://schemas.microsoft.com/office/powerpoint/2010/main" val="33527601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cxnSp>
        <p:nvCxnSpPr>
          <p:cNvPr id="6" name="Straight Connector 5"/>
          <p:cNvCxnSpPr/>
          <p:nvPr userDrawn="1"/>
        </p:nvCxnSpPr>
        <p:spPr>
          <a:xfrm flipV="1">
            <a:off x="5763752" y="3549372"/>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11901" y="2971335"/>
            <a:ext cx="12221524" cy="467387"/>
          </a:xfrm>
        </p:spPr>
        <p:txBody>
          <a:bodyPr anchor="t">
            <a:noAutofit/>
          </a:bodyPr>
          <a:lstStyle>
            <a:lvl1pPr algn="ctr">
              <a:defRPr sz="3000"/>
            </a:lvl1pPr>
          </a:lstStyle>
          <a:p>
            <a:pPr lvl="0"/>
            <a:r>
              <a:rPr lang="en-US" dirty="0"/>
              <a:t>Questions?</a:t>
            </a:r>
          </a:p>
        </p:txBody>
      </p:sp>
    </p:spTree>
    <p:extLst>
      <p:ext uri="{BB962C8B-B14F-4D97-AF65-F5344CB8AC3E}">
        <p14:creationId xmlns:p14="http://schemas.microsoft.com/office/powerpoint/2010/main" val="39419865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act Slide 1">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26" name="Text Placeholder 24"/>
          <p:cNvSpPr>
            <a:spLocks noGrp="1"/>
          </p:cNvSpPr>
          <p:nvPr>
            <p:ph type="body" sz="quarter" idx="18" hasCustomPrompt="1"/>
          </p:nvPr>
        </p:nvSpPr>
        <p:spPr>
          <a:xfrm>
            <a:off x="4455880" y="4739420"/>
            <a:ext cx="3297765" cy="314335"/>
          </a:xfrm>
        </p:spPr>
        <p:txBody>
          <a:bodyPr/>
          <a:lstStyle>
            <a:lvl1pPr marL="0" indent="0" algn="ctr">
              <a:buNone/>
              <a:defRPr sz="2000" i="1">
                <a:solidFill>
                  <a:schemeClr val="tx1"/>
                </a:solidFill>
                <a:latin typeface="+mn-lt"/>
              </a:defRPr>
            </a:lvl1pPr>
          </a:lstStyle>
          <a:p>
            <a:pPr lvl="0"/>
            <a:r>
              <a:rPr lang="en-US" dirty="0"/>
              <a:t>Title</a:t>
            </a:r>
          </a:p>
        </p:txBody>
      </p:sp>
      <p:sp>
        <p:nvSpPr>
          <p:cNvPr id="29" name="Text Placeholder 27"/>
          <p:cNvSpPr>
            <a:spLocks noGrp="1"/>
          </p:cNvSpPr>
          <p:nvPr>
            <p:ph type="body" sz="quarter" idx="20" hasCustomPrompt="1"/>
          </p:nvPr>
        </p:nvSpPr>
        <p:spPr>
          <a:xfrm>
            <a:off x="4455880" y="5067436"/>
            <a:ext cx="3297765" cy="374650"/>
          </a:xfrm>
        </p:spPr>
        <p:txBody>
          <a:bodyPr/>
          <a:lstStyle>
            <a:lvl1pPr marL="0" indent="0" algn="ctr">
              <a:buNone/>
              <a:defRPr sz="2000">
                <a:solidFill>
                  <a:schemeClr val="tx1"/>
                </a:solidFill>
                <a:latin typeface="+mn-lt"/>
              </a:defRPr>
            </a:lvl1pPr>
          </a:lstStyle>
          <a:p>
            <a:pPr lvl="0"/>
            <a:r>
              <a:rPr lang="en-US" dirty="0"/>
              <a:t>Program</a:t>
            </a:r>
          </a:p>
        </p:txBody>
      </p:sp>
      <p:sp>
        <p:nvSpPr>
          <p:cNvPr id="35" name="Text Placeholder 21"/>
          <p:cNvSpPr>
            <a:spLocks noGrp="1"/>
          </p:cNvSpPr>
          <p:nvPr>
            <p:ph type="body" sz="quarter" idx="16" hasCustomPrompt="1"/>
          </p:nvPr>
        </p:nvSpPr>
        <p:spPr>
          <a:xfrm>
            <a:off x="4455880" y="4313395"/>
            <a:ext cx="3297765"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36" name="Picture Placeholder 19"/>
          <p:cNvSpPr>
            <a:spLocks noGrp="1"/>
          </p:cNvSpPr>
          <p:nvPr>
            <p:ph type="pic" sz="quarter" idx="14"/>
          </p:nvPr>
        </p:nvSpPr>
        <p:spPr>
          <a:xfrm>
            <a:off x="4455881" y="1554491"/>
            <a:ext cx="3297767" cy="2487612"/>
          </a:xfrm>
        </p:spPr>
        <p:txBody>
          <a:bodyPr/>
          <a:lstStyle>
            <a:lvl1pPr marL="0" indent="0">
              <a:buNone/>
              <a:defRPr lang="en-US" dirty="0">
                <a:solidFill>
                  <a:schemeClr val="tx1">
                    <a:lumMod val="65000"/>
                    <a:lumOff val="35000"/>
                  </a:schemeClr>
                </a:solidFill>
                <a:latin typeface="+mn-lt"/>
              </a:defRPr>
            </a:lvl1pPr>
          </a:lstStyle>
          <a:p>
            <a:r>
              <a:rPr lang="en-US" dirty="0"/>
              <a:t>Click icon to add picture</a:t>
            </a:r>
          </a:p>
        </p:txBody>
      </p:sp>
      <p:sp>
        <p:nvSpPr>
          <p:cNvPr id="55" name="Text Placeholder 2"/>
          <p:cNvSpPr>
            <a:spLocks noGrp="1"/>
          </p:cNvSpPr>
          <p:nvPr>
            <p:ph type="body" sz="quarter" idx="22" hasCustomPrompt="1"/>
          </p:nvPr>
        </p:nvSpPr>
        <p:spPr>
          <a:xfrm>
            <a:off x="0" y="5569077"/>
            <a:ext cx="12192000" cy="269274"/>
          </a:xfrm>
        </p:spPr>
        <p:txBody>
          <a:bodyPr>
            <a:noAutofit/>
          </a:bodyPr>
          <a:lstStyle>
            <a:lvl1pPr marL="0" indent="0" algn="ctr">
              <a:buNone/>
              <a:defRPr sz="2000">
                <a:solidFill>
                  <a:schemeClr val="tx1"/>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dirty="0"/>
              <a:t>www.doh.wa.gov</a:t>
            </a:r>
          </a:p>
        </p:txBody>
      </p:sp>
      <p:sp>
        <p:nvSpPr>
          <p:cNvPr id="2" name="TextBox 1"/>
          <p:cNvSpPr txBox="1"/>
          <p:nvPr userDrawn="1"/>
        </p:nvSpPr>
        <p:spPr>
          <a:xfrm>
            <a:off x="-11081" y="6430955"/>
            <a:ext cx="12203081" cy="307777"/>
          </a:xfrm>
          <a:prstGeom prst="rect">
            <a:avLst/>
          </a:prstGeom>
          <a:noFill/>
        </p:spPr>
        <p:txBody>
          <a:bodyPr wrap="square" rtlCol="0">
            <a:spAutoFit/>
          </a:bodyPr>
          <a:lstStyle/>
          <a:p>
            <a:pPr algn="ctr"/>
            <a:r>
              <a:rPr lang="en-US" sz="1400" dirty="0">
                <a:solidFill>
                  <a:schemeClr val="tx1"/>
                </a:solidFill>
                <a:latin typeface="Century Gothic" panose="020B0502020202020204" pitchFamily="34" charset="0"/>
              </a:rPr>
              <a:t>@</a:t>
            </a:r>
            <a:r>
              <a:rPr lang="en-US" sz="1400" dirty="0" err="1">
                <a:solidFill>
                  <a:schemeClr val="tx1"/>
                </a:solidFill>
                <a:latin typeface="Century Gothic" panose="020B0502020202020204" pitchFamily="34" charset="0"/>
              </a:rPr>
              <a:t>WADeptHealth</a:t>
            </a:r>
            <a:endParaRPr lang="en-US" sz="1400" dirty="0">
              <a:solidFill>
                <a:schemeClr val="tx1"/>
              </a:solidFill>
              <a:latin typeface="Century Gothic" panose="020B0502020202020204" pitchFamily="34" charset="0"/>
            </a:endParaRPr>
          </a:p>
        </p:txBody>
      </p:sp>
      <p:grpSp>
        <p:nvGrpSpPr>
          <p:cNvPr id="4" name="Group 3" descr="strip of social media logo icons (Twitter, Facebook, Instagram, Youtube, Medium, and an email icon)"/>
          <p:cNvGrpSpPr/>
          <p:nvPr userDrawn="1"/>
        </p:nvGrpSpPr>
        <p:grpSpPr>
          <a:xfrm>
            <a:off x="4604589" y="6023448"/>
            <a:ext cx="2960552" cy="306578"/>
            <a:chOff x="3453442" y="6023448"/>
            <a:chExt cx="2220414" cy="306578"/>
          </a:xfrm>
        </p:grpSpPr>
        <p:sp>
          <p:nvSpPr>
            <p:cNvPr id="47" name="Rounded Rectangle 46"/>
            <p:cNvSpPr/>
            <p:nvPr userDrawn="1"/>
          </p:nvSpPr>
          <p:spPr>
            <a:xfrm>
              <a:off x="4601301" y="6025149"/>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27" name="Group 26"/>
            <p:cNvGrpSpPr/>
            <p:nvPr userDrawn="1"/>
          </p:nvGrpSpPr>
          <p:grpSpPr>
            <a:xfrm>
              <a:off x="3453442" y="6023448"/>
              <a:ext cx="2220414" cy="304877"/>
              <a:chOff x="3474400" y="6042620"/>
              <a:chExt cx="2220414" cy="304877"/>
            </a:xfrm>
          </p:grpSpPr>
          <p:grpSp>
            <p:nvGrpSpPr>
              <p:cNvPr id="28" name="Group 27"/>
              <p:cNvGrpSpPr/>
              <p:nvPr userDrawn="1"/>
            </p:nvGrpSpPr>
            <p:grpSpPr>
              <a:xfrm>
                <a:off x="3474400" y="6042620"/>
                <a:ext cx="2220414" cy="304877"/>
                <a:chOff x="3474400" y="6042620"/>
                <a:chExt cx="2220414" cy="304877"/>
              </a:xfrm>
            </p:grpSpPr>
            <p:sp>
              <p:nvSpPr>
                <p:cNvPr id="31" name="Rounded Rectangle 30"/>
                <p:cNvSpPr/>
                <p:nvPr userDrawn="1"/>
              </p:nvSpPr>
              <p:spPr>
                <a:xfrm>
                  <a:off x="5004078" y="6044349"/>
                  <a:ext cx="309033" cy="301752"/>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Rounded Rectangle 32"/>
                <p:cNvSpPr/>
                <p:nvPr userDrawn="1"/>
              </p:nvSpPr>
              <p:spPr>
                <a:xfrm>
                  <a:off x="3474400" y="6042620"/>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Rounded Rectangle 33"/>
                <p:cNvSpPr/>
                <p:nvPr userDrawn="1"/>
              </p:nvSpPr>
              <p:spPr>
                <a:xfrm>
                  <a:off x="3857020" y="6042620"/>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7" name="Rounded Rectangle 36"/>
                <p:cNvSpPr/>
                <p:nvPr userDrawn="1"/>
              </p:nvSpPr>
              <p:spPr>
                <a:xfrm>
                  <a:off x="4239640" y="6042620"/>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8" name="Picture 3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78577" y="6086598"/>
                  <a:ext cx="230281" cy="230281"/>
                </a:xfrm>
                <a:prstGeom prst="rect">
                  <a:avLst/>
                </a:prstGeom>
              </p:spPr>
            </p:pic>
            <p:pic>
              <p:nvPicPr>
                <p:cNvPr id="39" name="Picture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67624" y="6061235"/>
                  <a:ext cx="278331" cy="278331"/>
                </a:xfrm>
                <a:prstGeom prst="rect">
                  <a:avLst/>
                </a:prstGeom>
              </p:spPr>
            </p:pic>
            <p:pic>
              <p:nvPicPr>
                <p:cNvPr id="40" name="Picture 3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23176" y="6091680"/>
                  <a:ext cx="307200" cy="207343"/>
                </a:xfrm>
                <a:prstGeom prst="rect">
                  <a:avLst/>
                </a:prstGeom>
              </p:spPr>
            </p:pic>
            <p:pic>
              <p:nvPicPr>
                <p:cNvPr id="41" name="Picture 4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33027" y="6099881"/>
                  <a:ext cx="250032" cy="204014"/>
                </a:xfrm>
                <a:prstGeom prst="rect">
                  <a:avLst/>
                </a:prstGeom>
              </p:spPr>
            </p:pic>
            <p:sp>
              <p:nvSpPr>
                <p:cNvPr id="43" name="Rounded Rectangle 42"/>
                <p:cNvSpPr/>
                <p:nvPr userDrawn="1"/>
              </p:nvSpPr>
              <p:spPr>
                <a:xfrm>
                  <a:off x="5385781" y="6042664"/>
                  <a:ext cx="309033" cy="301752"/>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4" name="Picture 4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51424" y="6103485"/>
                  <a:ext cx="185101" cy="191227"/>
                </a:xfrm>
                <a:prstGeom prst="rect">
                  <a:avLst/>
                </a:prstGeom>
              </p:spPr>
            </p:pic>
          </p:grpSp>
          <p:pic>
            <p:nvPicPr>
              <p:cNvPr id="30" name="Picture 2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537763" y="6126275"/>
                <a:ext cx="196145" cy="159493"/>
              </a:xfrm>
              <a:prstGeom prst="rect">
                <a:avLst/>
              </a:prstGeom>
            </p:spPr>
          </p:pic>
        </p:grpSp>
      </p:grpSp>
      <p:sp>
        <p:nvSpPr>
          <p:cNvPr id="45" name="Title 2"/>
          <p:cNvSpPr>
            <a:spLocks noGrp="1"/>
          </p:cNvSpPr>
          <p:nvPr>
            <p:ph type="title" hasCustomPrompt="1"/>
          </p:nvPr>
        </p:nvSpPr>
        <p:spPr>
          <a:xfrm>
            <a:off x="-11081" y="663993"/>
            <a:ext cx="12180916" cy="520628"/>
          </a:xfrm>
        </p:spPr>
        <p:txBody>
          <a:bodyPr>
            <a:normAutofit/>
          </a:bodyPr>
          <a:lstStyle>
            <a:lvl1pPr algn="ctr">
              <a:defRPr sz="2700"/>
            </a:lvl1pPr>
          </a:lstStyle>
          <a:p>
            <a:pPr lvl="0"/>
            <a:r>
              <a:rPr lang="en-US" dirty="0"/>
              <a:t>Contact 1</a:t>
            </a:r>
          </a:p>
        </p:txBody>
      </p:sp>
    </p:spTree>
    <p:extLst>
      <p:ext uri="{BB962C8B-B14F-4D97-AF65-F5344CB8AC3E}">
        <p14:creationId xmlns:p14="http://schemas.microsoft.com/office/powerpoint/2010/main" val="31625072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act Slide 2">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2385486" y="4283999"/>
            <a:ext cx="3312581"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6510127" y="4278472"/>
            <a:ext cx="3316177" cy="412750"/>
          </a:xfrm>
        </p:spPr>
        <p:txBody>
          <a:bodyPr>
            <a:normAutofit/>
          </a:bodyPr>
          <a:lstStyle>
            <a:lvl1pPr marL="0" indent="0" algn="ctr">
              <a:buNone/>
              <a:defRPr lang="en-US" sz="2200" b="1" kern="1200" dirty="0">
                <a:solidFill>
                  <a:schemeClr val="tx1"/>
                </a:solidFill>
                <a:latin typeface="+mn-lt"/>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dirty="0"/>
              <a:t>Name</a:t>
            </a:r>
          </a:p>
        </p:txBody>
      </p:sp>
      <p:sp>
        <p:nvSpPr>
          <p:cNvPr id="25" name="Text Placeholder 24"/>
          <p:cNvSpPr>
            <a:spLocks noGrp="1"/>
          </p:cNvSpPr>
          <p:nvPr>
            <p:ph type="body" sz="quarter" idx="17" hasCustomPrompt="1"/>
          </p:nvPr>
        </p:nvSpPr>
        <p:spPr>
          <a:xfrm>
            <a:off x="2385485" y="4705636"/>
            <a:ext cx="3312583" cy="314335"/>
          </a:xfrm>
        </p:spPr>
        <p:txBody>
          <a:bodyPr/>
          <a:lstStyle>
            <a:lvl1pPr marL="0" indent="0" algn="ctr">
              <a:buNone/>
              <a:defRPr sz="2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6506633" y="4700175"/>
            <a:ext cx="3316176" cy="314335"/>
          </a:xfrm>
        </p:spPr>
        <p:txBody>
          <a:bodyPr>
            <a:normAutofit/>
          </a:bodyPr>
          <a:lstStyle>
            <a:lvl1pPr marL="0" indent="0" algn="ctr">
              <a:buNone/>
              <a:defRPr lang="en-US" sz="2000" i="1" kern="1200" dirty="0">
                <a:solidFill>
                  <a:schemeClr val="tx1"/>
                </a:solidFill>
                <a:latin typeface="+mn-lt"/>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dirty="0"/>
              <a:t>Title</a:t>
            </a:r>
          </a:p>
        </p:txBody>
      </p:sp>
      <p:sp>
        <p:nvSpPr>
          <p:cNvPr id="28" name="Text Placeholder 27"/>
          <p:cNvSpPr>
            <a:spLocks noGrp="1"/>
          </p:cNvSpPr>
          <p:nvPr>
            <p:ph type="body" sz="quarter" idx="19" hasCustomPrompt="1"/>
          </p:nvPr>
        </p:nvSpPr>
        <p:spPr>
          <a:xfrm>
            <a:off x="2385485" y="5028139"/>
            <a:ext cx="3312583" cy="374650"/>
          </a:xfrm>
        </p:spPr>
        <p:txBody>
          <a:bodyPr/>
          <a:lstStyle>
            <a:lvl1pPr marL="0" indent="0" algn="ctr">
              <a:buNone/>
              <a:defRPr sz="2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6510227" y="5023461"/>
            <a:ext cx="3312583" cy="374650"/>
          </a:xfrm>
        </p:spPr>
        <p:txBody>
          <a:bodyPr/>
          <a:lstStyle>
            <a:lvl1pPr marL="0" indent="0" algn="ctr">
              <a:buNone/>
              <a:defRPr sz="2000">
                <a:solidFill>
                  <a:schemeClr val="tx1"/>
                </a:solidFill>
                <a:latin typeface="+mn-lt"/>
              </a:defRPr>
            </a:lvl1pPr>
          </a:lstStyle>
          <a:p>
            <a:pPr lvl="0"/>
            <a:r>
              <a:rPr lang="en-US" dirty="0"/>
              <a:t>Program</a:t>
            </a:r>
          </a:p>
        </p:txBody>
      </p:sp>
      <p:cxnSp>
        <p:nvCxnSpPr>
          <p:cNvPr id="15" name="Straight Connector 14"/>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5763752" y="1246748"/>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45" name="Picture Placeholder 17"/>
          <p:cNvSpPr>
            <a:spLocks noGrp="1"/>
          </p:cNvSpPr>
          <p:nvPr>
            <p:ph type="pic" sz="quarter" idx="13"/>
          </p:nvPr>
        </p:nvSpPr>
        <p:spPr>
          <a:xfrm>
            <a:off x="2385485" y="1564831"/>
            <a:ext cx="3312583" cy="2487612"/>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6" name="Picture Placeholder 19"/>
          <p:cNvSpPr>
            <a:spLocks noGrp="1"/>
          </p:cNvSpPr>
          <p:nvPr>
            <p:ph type="pic" sz="quarter" idx="14"/>
          </p:nvPr>
        </p:nvSpPr>
        <p:spPr>
          <a:xfrm>
            <a:off x="6506634" y="1559083"/>
            <a:ext cx="3297767" cy="2487617"/>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7" name="Text Placeholder 2"/>
          <p:cNvSpPr>
            <a:spLocks noGrp="1"/>
          </p:cNvSpPr>
          <p:nvPr>
            <p:ph type="body" sz="quarter" idx="22" hasCustomPrompt="1"/>
          </p:nvPr>
        </p:nvSpPr>
        <p:spPr>
          <a:xfrm>
            <a:off x="0" y="5569077"/>
            <a:ext cx="12192000" cy="269274"/>
          </a:xfrm>
        </p:spPr>
        <p:txBody>
          <a:bodyPr>
            <a:noAutofit/>
          </a:bodyPr>
          <a:lstStyle>
            <a:lvl1pPr marL="0" indent="0" algn="ctr">
              <a:buNone/>
              <a:defRPr sz="2000">
                <a:solidFill>
                  <a:schemeClr val="tx1"/>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dirty="0"/>
              <a:t>www.doh.wa.gov</a:t>
            </a:r>
          </a:p>
        </p:txBody>
      </p:sp>
      <p:sp>
        <p:nvSpPr>
          <p:cNvPr id="24" name="TextBox 23"/>
          <p:cNvSpPr txBox="1"/>
          <p:nvPr userDrawn="1"/>
        </p:nvSpPr>
        <p:spPr>
          <a:xfrm>
            <a:off x="-11081" y="6430955"/>
            <a:ext cx="12203081" cy="307777"/>
          </a:xfrm>
          <a:prstGeom prst="rect">
            <a:avLst/>
          </a:prstGeom>
          <a:noFill/>
        </p:spPr>
        <p:txBody>
          <a:bodyPr wrap="square" rtlCol="0">
            <a:spAutoFit/>
          </a:bodyPr>
          <a:lstStyle/>
          <a:p>
            <a:pPr algn="ctr"/>
            <a:r>
              <a:rPr lang="en-US" sz="1400" dirty="0">
                <a:solidFill>
                  <a:schemeClr val="tx1"/>
                </a:solidFill>
                <a:latin typeface="Century Gothic" panose="020B0502020202020204" pitchFamily="34" charset="0"/>
              </a:rPr>
              <a:t>@</a:t>
            </a:r>
            <a:r>
              <a:rPr lang="en-US" sz="1400" dirty="0" err="1">
                <a:solidFill>
                  <a:schemeClr val="tx1"/>
                </a:solidFill>
                <a:latin typeface="Century Gothic" panose="020B0502020202020204" pitchFamily="34" charset="0"/>
              </a:rPr>
              <a:t>WADeptHealth</a:t>
            </a:r>
            <a:endParaRPr lang="en-US" sz="1400" dirty="0">
              <a:solidFill>
                <a:schemeClr val="tx1"/>
              </a:solidFill>
              <a:latin typeface="Century Gothic" panose="020B0502020202020204" pitchFamily="34" charset="0"/>
            </a:endParaRPr>
          </a:p>
        </p:txBody>
      </p:sp>
      <p:pic>
        <p:nvPicPr>
          <p:cNvPr id="52" name="Picture 5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1346" y="6086599"/>
            <a:ext cx="307041" cy="230281"/>
          </a:xfrm>
          <a:prstGeom prst="rect">
            <a:avLst/>
          </a:prstGeom>
        </p:spPr>
      </p:pic>
      <p:sp>
        <p:nvSpPr>
          <p:cNvPr id="2" name="Title 1"/>
          <p:cNvSpPr>
            <a:spLocks noGrp="1"/>
          </p:cNvSpPr>
          <p:nvPr>
            <p:ph type="title" hasCustomPrompt="1"/>
          </p:nvPr>
        </p:nvSpPr>
        <p:spPr>
          <a:xfrm>
            <a:off x="-11135" y="664528"/>
            <a:ext cx="12192000" cy="520093"/>
          </a:xfrm>
        </p:spPr>
        <p:txBody>
          <a:bodyPr>
            <a:normAutofit/>
          </a:bodyPr>
          <a:lstStyle>
            <a:lvl1pPr algn="ctr">
              <a:defRPr sz="2700"/>
            </a:lvl1pPr>
          </a:lstStyle>
          <a:p>
            <a:pPr lvl="0"/>
            <a:r>
              <a:rPr lang="en-US" dirty="0"/>
              <a:t>Contact 2</a:t>
            </a:r>
          </a:p>
        </p:txBody>
      </p:sp>
      <p:grpSp>
        <p:nvGrpSpPr>
          <p:cNvPr id="30" name="Group 29" descr="strip of social media logo icons (Twitter, Facebook, Instagram, Youtube, Medium, and an email icon)"/>
          <p:cNvGrpSpPr/>
          <p:nvPr userDrawn="1"/>
        </p:nvGrpSpPr>
        <p:grpSpPr>
          <a:xfrm>
            <a:off x="4604589" y="6023448"/>
            <a:ext cx="2960552" cy="306578"/>
            <a:chOff x="3453442" y="6023448"/>
            <a:chExt cx="2220414" cy="306578"/>
          </a:xfrm>
        </p:grpSpPr>
        <p:sp>
          <p:nvSpPr>
            <p:cNvPr id="31" name="Rounded Rectangle 30"/>
            <p:cNvSpPr/>
            <p:nvPr userDrawn="1"/>
          </p:nvSpPr>
          <p:spPr>
            <a:xfrm>
              <a:off x="4601301" y="6025149"/>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32" name="Group 31"/>
            <p:cNvGrpSpPr/>
            <p:nvPr userDrawn="1"/>
          </p:nvGrpSpPr>
          <p:grpSpPr>
            <a:xfrm>
              <a:off x="3453442" y="6023448"/>
              <a:ext cx="2220414" cy="304877"/>
              <a:chOff x="3474400" y="6042620"/>
              <a:chExt cx="2220414" cy="304877"/>
            </a:xfrm>
          </p:grpSpPr>
          <p:grpSp>
            <p:nvGrpSpPr>
              <p:cNvPr id="33" name="Group 32"/>
              <p:cNvGrpSpPr/>
              <p:nvPr userDrawn="1"/>
            </p:nvGrpSpPr>
            <p:grpSpPr>
              <a:xfrm>
                <a:off x="3474400" y="6042620"/>
                <a:ext cx="2220414" cy="304877"/>
                <a:chOff x="3474400" y="6042620"/>
                <a:chExt cx="2220414" cy="304877"/>
              </a:xfrm>
            </p:grpSpPr>
            <p:sp>
              <p:nvSpPr>
                <p:cNvPr id="35" name="Rounded Rectangle 34"/>
                <p:cNvSpPr/>
                <p:nvPr userDrawn="1"/>
              </p:nvSpPr>
              <p:spPr>
                <a:xfrm>
                  <a:off x="5004078" y="6044349"/>
                  <a:ext cx="309033" cy="301752"/>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6" name="Rounded Rectangle 35"/>
                <p:cNvSpPr/>
                <p:nvPr userDrawn="1"/>
              </p:nvSpPr>
              <p:spPr>
                <a:xfrm>
                  <a:off x="3474400" y="6042620"/>
                  <a:ext cx="309033" cy="304877"/>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7" name="Rounded Rectangle 36"/>
                <p:cNvSpPr/>
                <p:nvPr userDrawn="1"/>
              </p:nvSpPr>
              <p:spPr>
                <a:xfrm>
                  <a:off x="3857020" y="6042620"/>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Rounded Rectangle 37"/>
                <p:cNvSpPr/>
                <p:nvPr userDrawn="1"/>
              </p:nvSpPr>
              <p:spPr>
                <a:xfrm>
                  <a:off x="4239640" y="6042620"/>
                  <a:ext cx="309033" cy="304877"/>
                </a:xfrm>
                <a:prstGeom prst="roundRect">
                  <a:avLst/>
                </a:prstGeom>
                <a:solidFill>
                  <a:srgbClr val="349D96"/>
                </a:solidFill>
                <a:ln>
                  <a:solidFill>
                    <a:srgbClr val="349D9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9" name="Picture 3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78577" y="6086598"/>
                  <a:ext cx="230281" cy="230281"/>
                </a:xfrm>
                <a:prstGeom prst="rect">
                  <a:avLst/>
                </a:prstGeom>
              </p:spPr>
            </p:pic>
            <p:pic>
              <p:nvPicPr>
                <p:cNvPr id="40" name="Picture 3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67624" y="6061235"/>
                  <a:ext cx="278331" cy="278331"/>
                </a:xfrm>
                <a:prstGeom prst="rect">
                  <a:avLst/>
                </a:prstGeom>
              </p:spPr>
            </p:pic>
            <p:pic>
              <p:nvPicPr>
                <p:cNvPr id="41" name="Picture 4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23176" y="6091680"/>
                  <a:ext cx="307200" cy="207343"/>
                </a:xfrm>
                <a:prstGeom prst="rect">
                  <a:avLst/>
                </a:prstGeom>
              </p:spPr>
            </p:pic>
            <p:pic>
              <p:nvPicPr>
                <p:cNvPr id="42" name="Picture 4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33027" y="6099881"/>
                  <a:ext cx="250032" cy="204014"/>
                </a:xfrm>
                <a:prstGeom prst="rect">
                  <a:avLst/>
                </a:prstGeom>
              </p:spPr>
            </p:pic>
            <p:sp>
              <p:nvSpPr>
                <p:cNvPr id="43" name="Rounded Rectangle 42"/>
                <p:cNvSpPr/>
                <p:nvPr userDrawn="1"/>
              </p:nvSpPr>
              <p:spPr>
                <a:xfrm>
                  <a:off x="5385781" y="6042664"/>
                  <a:ext cx="309033" cy="301752"/>
                </a:xfrm>
                <a:prstGeom prst="roundRect">
                  <a:avLst/>
                </a:prstGeom>
                <a:solidFill>
                  <a:srgbClr val="349D96"/>
                </a:solidFill>
                <a:ln>
                  <a:solidFill>
                    <a:srgbClr val="349D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6" name="Picture 5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51424" y="6103485"/>
                  <a:ext cx="185101" cy="191227"/>
                </a:xfrm>
                <a:prstGeom prst="rect">
                  <a:avLst/>
                </a:prstGeom>
              </p:spPr>
            </p:pic>
          </p:grpSp>
          <p:pic>
            <p:nvPicPr>
              <p:cNvPr id="34" name="Picture 3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537763" y="6126275"/>
                <a:ext cx="196145" cy="159493"/>
              </a:xfrm>
              <a:prstGeom prst="rect">
                <a:avLst/>
              </a:prstGeom>
            </p:spPr>
          </p:pic>
        </p:grpSp>
      </p:grpSp>
    </p:spTree>
    <p:extLst>
      <p:ext uri="{BB962C8B-B14F-4D97-AF65-F5344CB8AC3E}">
        <p14:creationId xmlns:p14="http://schemas.microsoft.com/office/powerpoint/2010/main" val="9173749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Slide with Title">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 Department of Health</a:t>
            </a:r>
            <a:r>
              <a:rPr lang="en-US" sz="1800"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7" name="Title 2"/>
          <p:cNvSpPr>
            <a:spLocks noGrp="1"/>
          </p:cNvSpPr>
          <p:nvPr>
            <p:ph type="title" hasCustomPrompt="1"/>
          </p:nvPr>
        </p:nvSpPr>
        <p:spPr>
          <a:xfrm>
            <a:off x="-9099" y="680798"/>
            <a:ext cx="12192000" cy="482030"/>
          </a:xfrm>
        </p:spPr>
        <p:txBody>
          <a:bodyPr>
            <a:normAutofit/>
          </a:bodyPr>
          <a:lstStyle>
            <a:lvl1pPr algn="ctr">
              <a:defRPr sz="2700"/>
            </a:lvl1pPr>
          </a:lstStyle>
          <a:p>
            <a:pPr lvl="0"/>
            <a:r>
              <a:rPr lang="en-US" dirty="0"/>
              <a:t>Blank Slide</a:t>
            </a:r>
          </a:p>
        </p:txBody>
      </p:sp>
    </p:spTree>
    <p:extLst>
      <p:ext uri="{BB962C8B-B14F-4D97-AF65-F5344CB8AC3E}">
        <p14:creationId xmlns:p14="http://schemas.microsoft.com/office/powerpoint/2010/main" val="88530457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2_Title Only">
    <p:bg>
      <p:bgPr>
        <a:solidFill>
          <a:schemeClr val="bg1"/>
        </a:solidFill>
        <a:effectLst/>
      </p:bgPr>
    </p:bg>
    <p:spTree>
      <p:nvGrpSpPr>
        <p:cNvPr id="1" name=""/>
        <p:cNvGrpSpPr/>
        <p:nvPr/>
      </p:nvGrpSpPr>
      <p:grpSpPr>
        <a:xfrm>
          <a:off x="0" y="0"/>
          <a:ext cx="0" cy="0"/>
          <a:chOff x="0" y="0"/>
          <a:chExt cx="0" cy="0"/>
        </a:xfrm>
      </p:grpSpPr>
      <p:grpSp>
        <p:nvGrpSpPr>
          <p:cNvPr id="10" name="Group 17">
            <a:extLst>
              <a:ext uri="{FF2B5EF4-FFF2-40B4-BE49-F238E27FC236}">
                <a16:creationId xmlns:a16="http://schemas.microsoft.com/office/drawing/2014/main" id="{CC47B597-A3C8-4020-8439-6D0770237EAE}"/>
              </a:ext>
            </a:extLst>
          </p:cNvPr>
          <p:cNvGrpSpPr>
            <a:grpSpLocks noChangeAspect="1"/>
          </p:cNvGrpSpPr>
          <p:nvPr userDrawn="1"/>
        </p:nvGrpSpPr>
        <p:grpSpPr bwMode="auto">
          <a:xfrm>
            <a:off x="3175" y="1198563"/>
            <a:ext cx="2706688" cy="5657850"/>
            <a:chOff x="2" y="754"/>
            <a:chExt cx="1705" cy="3564"/>
          </a:xfrm>
        </p:grpSpPr>
        <p:sp>
          <p:nvSpPr>
            <p:cNvPr id="11" name="Freeform 18">
              <a:extLst>
                <a:ext uri="{FF2B5EF4-FFF2-40B4-BE49-F238E27FC236}">
                  <a16:creationId xmlns:a16="http://schemas.microsoft.com/office/drawing/2014/main" id="{C8F9DE71-F2BF-462D-BD3B-56717565BBBD}"/>
                </a:ext>
              </a:extLst>
            </p:cNvPr>
            <p:cNvSpPr>
              <a:spLocks/>
            </p:cNvSpPr>
            <p:nvPr/>
          </p:nvSpPr>
          <p:spPr bwMode="auto">
            <a:xfrm>
              <a:off x="2" y="754"/>
              <a:ext cx="1705" cy="3560"/>
            </a:xfrm>
            <a:custGeom>
              <a:avLst/>
              <a:gdLst>
                <a:gd name="T0" fmla="*/ 624 w 904"/>
                <a:gd name="T1" fmla="*/ 1895 h 1895"/>
                <a:gd name="T2" fmla="*/ 1 w 904"/>
                <a:gd name="T3" fmla="*/ 0 h 1895"/>
                <a:gd name="T4" fmla="*/ 0 w 904"/>
                <a:gd name="T5" fmla="*/ 1895 h 1895"/>
                <a:gd name="T6" fmla="*/ 624 w 904"/>
                <a:gd name="T7" fmla="*/ 1895 h 1895"/>
              </a:gdLst>
              <a:ahLst/>
              <a:cxnLst>
                <a:cxn ang="0">
                  <a:pos x="T0" y="T1"/>
                </a:cxn>
                <a:cxn ang="0">
                  <a:pos x="T2" y="T3"/>
                </a:cxn>
                <a:cxn ang="0">
                  <a:pos x="T4" y="T5"/>
                </a:cxn>
                <a:cxn ang="0">
                  <a:pos x="T6" y="T7"/>
                </a:cxn>
              </a:cxnLst>
              <a:rect l="0" t="0" r="r" b="b"/>
              <a:pathLst>
                <a:path w="904" h="1895">
                  <a:moveTo>
                    <a:pt x="624" y="1895"/>
                  </a:moveTo>
                  <a:cubicBezTo>
                    <a:pt x="904" y="871"/>
                    <a:pt x="1" y="0"/>
                    <a:pt x="1" y="0"/>
                  </a:cubicBezTo>
                  <a:cubicBezTo>
                    <a:pt x="0" y="1895"/>
                    <a:pt x="0" y="1895"/>
                    <a:pt x="0" y="1895"/>
                  </a:cubicBezTo>
                  <a:lnTo>
                    <a:pt x="624" y="18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19">
              <a:extLst>
                <a:ext uri="{FF2B5EF4-FFF2-40B4-BE49-F238E27FC236}">
                  <a16:creationId xmlns:a16="http://schemas.microsoft.com/office/drawing/2014/main" id="{6A5DDCAF-28A4-4E3D-A1BE-24CB7F71D924}"/>
                </a:ext>
              </a:extLst>
            </p:cNvPr>
            <p:cNvSpPr>
              <a:spLocks/>
            </p:cNvSpPr>
            <p:nvPr/>
          </p:nvSpPr>
          <p:spPr bwMode="auto">
            <a:xfrm>
              <a:off x="2" y="1188"/>
              <a:ext cx="1663" cy="3126"/>
            </a:xfrm>
            <a:custGeom>
              <a:avLst/>
              <a:gdLst>
                <a:gd name="T0" fmla="*/ 633 w 882"/>
                <a:gd name="T1" fmla="*/ 1664 h 1664"/>
                <a:gd name="T2" fmla="*/ 1 w 882"/>
                <a:gd name="T3" fmla="*/ 0 h 1664"/>
                <a:gd name="T4" fmla="*/ 0 w 882"/>
                <a:gd name="T5" fmla="*/ 1664 h 1664"/>
                <a:gd name="T6" fmla="*/ 633 w 882"/>
                <a:gd name="T7" fmla="*/ 1664 h 1664"/>
              </a:gdLst>
              <a:ahLst/>
              <a:cxnLst>
                <a:cxn ang="0">
                  <a:pos x="T0" y="T1"/>
                </a:cxn>
                <a:cxn ang="0">
                  <a:pos x="T2" y="T3"/>
                </a:cxn>
                <a:cxn ang="0">
                  <a:pos x="T4" y="T5"/>
                </a:cxn>
                <a:cxn ang="0">
                  <a:pos x="T6" y="T7"/>
                </a:cxn>
              </a:cxnLst>
              <a:rect l="0" t="0" r="r" b="b"/>
              <a:pathLst>
                <a:path w="882" h="1664">
                  <a:moveTo>
                    <a:pt x="633" y="1664"/>
                  </a:moveTo>
                  <a:cubicBezTo>
                    <a:pt x="882" y="761"/>
                    <a:pt x="1" y="0"/>
                    <a:pt x="1" y="0"/>
                  </a:cubicBezTo>
                  <a:cubicBezTo>
                    <a:pt x="0" y="1664"/>
                    <a:pt x="0" y="1664"/>
                    <a:pt x="0" y="1664"/>
                  </a:cubicBezTo>
                  <a:lnTo>
                    <a:pt x="633" y="1664"/>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20">
              <a:extLst>
                <a:ext uri="{FF2B5EF4-FFF2-40B4-BE49-F238E27FC236}">
                  <a16:creationId xmlns:a16="http://schemas.microsoft.com/office/drawing/2014/main" id="{4A49CB49-9DC5-414D-9684-B564CE1FE510}"/>
                </a:ext>
              </a:extLst>
            </p:cNvPr>
            <p:cNvSpPr>
              <a:spLocks/>
            </p:cNvSpPr>
            <p:nvPr/>
          </p:nvSpPr>
          <p:spPr bwMode="auto">
            <a:xfrm>
              <a:off x="2" y="1408"/>
              <a:ext cx="1271" cy="2117"/>
            </a:xfrm>
            <a:custGeom>
              <a:avLst/>
              <a:gdLst>
                <a:gd name="T0" fmla="*/ 674 w 674"/>
                <a:gd name="T1" fmla="*/ 1127 h 1127"/>
                <a:gd name="T2" fmla="*/ 0 w 674"/>
                <a:gd name="T3" fmla="*/ 272 h 1127"/>
                <a:gd name="T4" fmla="*/ 0 w 674"/>
                <a:gd name="T5" fmla="*/ 0 h 1127"/>
                <a:gd name="T6" fmla="*/ 674 w 674"/>
                <a:gd name="T7" fmla="*/ 1127 h 1127"/>
              </a:gdLst>
              <a:ahLst/>
              <a:cxnLst>
                <a:cxn ang="0">
                  <a:pos x="T0" y="T1"/>
                </a:cxn>
                <a:cxn ang="0">
                  <a:pos x="T2" y="T3"/>
                </a:cxn>
                <a:cxn ang="0">
                  <a:pos x="T4" y="T5"/>
                </a:cxn>
                <a:cxn ang="0">
                  <a:pos x="T6" y="T7"/>
                </a:cxn>
              </a:cxnLst>
              <a:rect l="0" t="0" r="r" b="b"/>
              <a:pathLst>
                <a:path w="674" h="1127">
                  <a:moveTo>
                    <a:pt x="674" y="1127"/>
                  </a:moveTo>
                  <a:cubicBezTo>
                    <a:pt x="674" y="1127"/>
                    <a:pt x="624" y="476"/>
                    <a:pt x="0" y="272"/>
                  </a:cubicBezTo>
                  <a:cubicBezTo>
                    <a:pt x="0" y="0"/>
                    <a:pt x="0" y="0"/>
                    <a:pt x="0" y="0"/>
                  </a:cubicBezTo>
                  <a:cubicBezTo>
                    <a:pt x="0" y="0"/>
                    <a:pt x="584" y="358"/>
                    <a:pt x="674" y="112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21">
              <a:extLst>
                <a:ext uri="{FF2B5EF4-FFF2-40B4-BE49-F238E27FC236}">
                  <a16:creationId xmlns:a16="http://schemas.microsoft.com/office/drawing/2014/main" id="{3464A92A-EDB6-425A-A7D6-74CF7A0BB7F2}"/>
                </a:ext>
              </a:extLst>
            </p:cNvPr>
            <p:cNvSpPr>
              <a:spLocks/>
            </p:cNvSpPr>
            <p:nvPr/>
          </p:nvSpPr>
          <p:spPr bwMode="auto">
            <a:xfrm>
              <a:off x="4" y="1188"/>
              <a:ext cx="1269" cy="2337"/>
            </a:xfrm>
            <a:custGeom>
              <a:avLst/>
              <a:gdLst>
                <a:gd name="T0" fmla="*/ 0 w 673"/>
                <a:gd name="T1" fmla="*/ 226 h 1244"/>
                <a:gd name="T2" fmla="*/ 673 w 673"/>
                <a:gd name="T3" fmla="*/ 1244 h 1244"/>
                <a:gd name="T4" fmla="*/ 0 w 673"/>
                <a:gd name="T5" fmla="*/ 0 h 1244"/>
                <a:gd name="T6" fmla="*/ 0 w 673"/>
                <a:gd name="T7" fmla="*/ 226 h 1244"/>
              </a:gdLst>
              <a:ahLst/>
              <a:cxnLst>
                <a:cxn ang="0">
                  <a:pos x="T0" y="T1"/>
                </a:cxn>
                <a:cxn ang="0">
                  <a:pos x="T2" y="T3"/>
                </a:cxn>
                <a:cxn ang="0">
                  <a:pos x="T4" y="T5"/>
                </a:cxn>
                <a:cxn ang="0">
                  <a:pos x="T6" y="T7"/>
                </a:cxn>
              </a:cxnLst>
              <a:rect l="0" t="0" r="r" b="b"/>
              <a:pathLst>
                <a:path w="673" h="1244">
                  <a:moveTo>
                    <a:pt x="0" y="226"/>
                  </a:moveTo>
                  <a:cubicBezTo>
                    <a:pt x="499" y="572"/>
                    <a:pt x="645" y="959"/>
                    <a:pt x="673" y="1244"/>
                  </a:cubicBezTo>
                  <a:cubicBezTo>
                    <a:pt x="621" y="537"/>
                    <a:pt x="0" y="0"/>
                    <a:pt x="0" y="0"/>
                  </a:cubicBezTo>
                  <a:lnTo>
                    <a:pt x="0" y="226"/>
                  </a:ln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22">
              <a:extLst>
                <a:ext uri="{FF2B5EF4-FFF2-40B4-BE49-F238E27FC236}">
                  <a16:creationId xmlns:a16="http://schemas.microsoft.com/office/drawing/2014/main" id="{20FD9E07-A518-4BD6-AB55-B1E04F9EF19B}"/>
                </a:ext>
              </a:extLst>
            </p:cNvPr>
            <p:cNvSpPr>
              <a:spLocks/>
            </p:cNvSpPr>
            <p:nvPr/>
          </p:nvSpPr>
          <p:spPr bwMode="auto">
            <a:xfrm>
              <a:off x="2" y="2242"/>
              <a:ext cx="1288" cy="2076"/>
            </a:xfrm>
            <a:custGeom>
              <a:avLst/>
              <a:gdLst>
                <a:gd name="T0" fmla="*/ 626 w 683"/>
                <a:gd name="T1" fmla="*/ 1101 h 1105"/>
                <a:gd name="T2" fmla="*/ 647 w 683"/>
                <a:gd name="T3" fmla="*/ 1013 h 1105"/>
                <a:gd name="T4" fmla="*/ 661 w 683"/>
                <a:gd name="T5" fmla="*/ 924 h 1105"/>
                <a:gd name="T6" fmla="*/ 668 w 683"/>
                <a:gd name="T7" fmla="*/ 743 h 1105"/>
                <a:gd name="T8" fmla="*/ 643 w 683"/>
                <a:gd name="T9" fmla="*/ 565 h 1105"/>
                <a:gd name="T10" fmla="*/ 580 w 683"/>
                <a:gd name="T11" fmla="*/ 396 h 1105"/>
                <a:gd name="T12" fmla="*/ 475 w 683"/>
                <a:gd name="T13" fmla="*/ 249 h 1105"/>
                <a:gd name="T14" fmla="*/ 443 w 683"/>
                <a:gd name="T15" fmla="*/ 217 h 1105"/>
                <a:gd name="T16" fmla="*/ 409 w 683"/>
                <a:gd name="T17" fmla="*/ 187 h 1105"/>
                <a:gd name="T18" fmla="*/ 373 w 683"/>
                <a:gd name="T19" fmla="*/ 159 h 1105"/>
                <a:gd name="T20" fmla="*/ 336 w 683"/>
                <a:gd name="T21" fmla="*/ 134 h 1105"/>
                <a:gd name="T22" fmla="*/ 257 w 683"/>
                <a:gd name="T23" fmla="*/ 89 h 1105"/>
                <a:gd name="T24" fmla="*/ 236 w 683"/>
                <a:gd name="T25" fmla="*/ 79 h 1105"/>
                <a:gd name="T26" fmla="*/ 226 w 683"/>
                <a:gd name="T27" fmla="*/ 74 h 1105"/>
                <a:gd name="T28" fmla="*/ 216 w 683"/>
                <a:gd name="T29" fmla="*/ 70 h 1105"/>
                <a:gd name="T30" fmla="*/ 195 w 683"/>
                <a:gd name="T31" fmla="*/ 61 h 1105"/>
                <a:gd name="T32" fmla="*/ 174 w 683"/>
                <a:gd name="T33" fmla="*/ 52 h 1105"/>
                <a:gd name="T34" fmla="*/ 0 w 683"/>
                <a:gd name="T35" fmla="*/ 0 h 1105"/>
                <a:gd name="T36" fmla="*/ 174 w 683"/>
                <a:gd name="T37" fmla="*/ 50 h 1105"/>
                <a:gd name="T38" fmla="*/ 196 w 683"/>
                <a:gd name="T39" fmla="*/ 59 h 1105"/>
                <a:gd name="T40" fmla="*/ 217 w 683"/>
                <a:gd name="T41" fmla="*/ 67 h 1105"/>
                <a:gd name="T42" fmla="*/ 227 w 683"/>
                <a:gd name="T43" fmla="*/ 72 h 1105"/>
                <a:gd name="T44" fmla="*/ 237 w 683"/>
                <a:gd name="T45" fmla="*/ 77 h 1105"/>
                <a:gd name="T46" fmla="*/ 258 w 683"/>
                <a:gd name="T47" fmla="*/ 86 h 1105"/>
                <a:gd name="T48" fmla="*/ 338 w 683"/>
                <a:gd name="T49" fmla="*/ 130 h 1105"/>
                <a:gd name="T50" fmla="*/ 376 w 683"/>
                <a:gd name="T51" fmla="*/ 155 h 1105"/>
                <a:gd name="T52" fmla="*/ 412 w 683"/>
                <a:gd name="T53" fmla="*/ 183 h 1105"/>
                <a:gd name="T54" fmla="*/ 447 w 683"/>
                <a:gd name="T55" fmla="*/ 213 h 1105"/>
                <a:gd name="T56" fmla="*/ 479 w 683"/>
                <a:gd name="T57" fmla="*/ 245 h 1105"/>
                <a:gd name="T58" fmla="*/ 587 w 683"/>
                <a:gd name="T59" fmla="*/ 392 h 1105"/>
                <a:gd name="T60" fmla="*/ 653 w 683"/>
                <a:gd name="T61" fmla="*/ 562 h 1105"/>
                <a:gd name="T62" fmla="*/ 680 w 683"/>
                <a:gd name="T63" fmla="*/ 743 h 1105"/>
                <a:gd name="T64" fmla="*/ 675 w 683"/>
                <a:gd name="T65" fmla="*/ 925 h 1105"/>
                <a:gd name="T66" fmla="*/ 662 w 683"/>
                <a:gd name="T67" fmla="*/ 1016 h 1105"/>
                <a:gd name="T68" fmla="*/ 641 w 683"/>
                <a:gd name="T69" fmla="*/ 1105 h 1105"/>
                <a:gd name="T70" fmla="*/ 626 w 683"/>
                <a:gd name="T71" fmla="*/ 110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3" h="1105">
                  <a:moveTo>
                    <a:pt x="626" y="1101"/>
                  </a:moveTo>
                  <a:cubicBezTo>
                    <a:pt x="634" y="1072"/>
                    <a:pt x="641" y="1043"/>
                    <a:pt x="647" y="1013"/>
                  </a:cubicBezTo>
                  <a:cubicBezTo>
                    <a:pt x="653" y="984"/>
                    <a:pt x="657" y="954"/>
                    <a:pt x="661" y="924"/>
                  </a:cubicBezTo>
                  <a:cubicBezTo>
                    <a:pt x="668" y="864"/>
                    <a:pt x="671" y="804"/>
                    <a:pt x="668" y="743"/>
                  </a:cubicBezTo>
                  <a:cubicBezTo>
                    <a:pt x="665" y="683"/>
                    <a:pt x="657" y="623"/>
                    <a:pt x="643" y="565"/>
                  </a:cubicBezTo>
                  <a:cubicBezTo>
                    <a:pt x="629" y="506"/>
                    <a:pt x="608" y="449"/>
                    <a:pt x="580" y="396"/>
                  </a:cubicBezTo>
                  <a:cubicBezTo>
                    <a:pt x="551" y="343"/>
                    <a:pt x="517" y="293"/>
                    <a:pt x="475" y="249"/>
                  </a:cubicBezTo>
                  <a:cubicBezTo>
                    <a:pt x="465" y="238"/>
                    <a:pt x="454" y="227"/>
                    <a:pt x="443" y="217"/>
                  </a:cubicBezTo>
                  <a:cubicBezTo>
                    <a:pt x="432" y="207"/>
                    <a:pt x="421" y="196"/>
                    <a:pt x="409" y="187"/>
                  </a:cubicBezTo>
                  <a:cubicBezTo>
                    <a:pt x="398" y="177"/>
                    <a:pt x="385" y="168"/>
                    <a:pt x="373" y="159"/>
                  </a:cubicBezTo>
                  <a:cubicBezTo>
                    <a:pt x="361" y="151"/>
                    <a:pt x="349" y="141"/>
                    <a:pt x="336" y="134"/>
                  </a:cubicBezTo>
                  <a:cubicBezTo>
                    <a:pt x="310" y="117"/>
                    <a:pt x="284" y="103"/>
                    <a:pt x="257" y="89"/>
                  </a:cubicBezTo>
                  <a:cubicBezTo>
                    <a:pt x="236" y="79"/>
                    <a:pt x="236" y="79"/>
                    <a:pt x="236" y="79"/>
                  </a:cubicBezTo>
                  <a:cubicBezTo>
                    <a:pt x="233" y="77"/>
                    <a:pt x="230" y="76"/>
                    <a:pt x="226" y="74"/>
                  </a:cubicBezTo>
                  <a:cubicBezTo>
                    <a:pt x="216" y="70"/>
                    <a:pt x="216" y="70"/>
                    <a:pt x="216" y="70"/>
                  </a:cubicBezTo>
                  <a:cubicBezTo>
                    <a:pt x="195" y="61"/>
                    <a:pt x="195" y="61"/>
                    <a:pt x="195" y="61"/>
                  </a:cubicBezTo>
                  <a:cubicBezTo>
                    <a:pt x="174" y="52"/>
                    <a:pt x="174" y="52"/>
                    <a:pt x="174" y="52"/>
                  </a:cubicBezTo>
                  <a:cubicBezTo>
                    <a:pt x="117" y="30"/>
                    <a:pt x="59" y="13"/>
                    <a:pt x="0" y="0"/>
                  </a:cubicBezTo>
                  <a:cubicBezTo>
                    <a:pt x="59" y="13"/>
                    <a:pt x="118" y="29"/>
                    <a:pt x="174" y="50"/>
                  </a:cubicBezTo>
                  <a:cubicBezTo>
                    <a:pt x="196" y="59"/>
                    <a:pt x="196" y="59"/>
                    <a:pt x="196" y="59"/>
                  </a:cubicBezTo>
                  <a:cubicBezTo>
                    <a:pt x="217" y="67"/>
                    <a:pt x="217" y="67"/>
                    <a:pt x="217" y="67"/>
                  </a:cubicBezTo>
                  <a:cubicBezTo>
                    <a:pt x="227" y="72"/>
                    <a:pt x="227" y="72"/>
                    <a:pt x="227" y="72"/>
                  </a:cubicBezTo>
                  <a:cubicBezTo>
                    <a:pt x="231" y="73"/>
                    <a:pt x="234" y="75"/>
                    <a:pt x="237" y="77"/>
                  </a:cubicBezTo>
                  <a:cubicBezTo>
                    <a:pt x="258" y="86"/>
                    <a:pt x="258" y="86"/>
                    <a:pt x="258" y="86"/>
                  </a:cubicBezTo>
                  <a:cubicBezTo>
                    <a:pt x="285" y="100"/>
                    <a:pt x="312" y="114"/>
                    <a:pt x="338" y="130"/>
                  </a:cubicBezTo>
                  <a:cubicBezTo>
                    <a:pt x="351" y="138"/>
                    <a:pt x="363" y="147"/>
                    <a:pt x="376" y="155"/>
                  </a:cubicBezTo>
                  <a:cubicBezTo>
                    <a:pt x="388" y="165"/>
                    <a:pt x="401" y="173"/>
                    <a:pt x="412" y="183"/>
                  </a:cubicBezTo>
                  <a:cubicBezTo>
                    <a:pt x="424" y="192"/>
                    <a:pt x="435" y="203"/>
                    <a:pt x="447" y="213"/>
                  </a:cubicBezTo>
                  <a:cubicBezTo>
                    <a:pt x="458" y="223"/>
                    <a:pt x="469" y="233"/>
                    <a:pt x="479" y="245"/>
                  </a:cubicBezTo>
                  <a:cubicBezTo>
                    <a:pt x="522" y="288"/>
                    <a:pt x="558" y="338"/>
                    <a:pt x="587" y="392"/>
                  </a:cubicBezTo>
                  <a:cubicBezTo>
                    <a:pt x="616" y="446"/>
                    <a:pt x="637" y="503"/>
                    <a:pt x="653" y="562"/>
                  </a:cubicBezTo>
                  <a:cubicBezTo>
                    <a:pt x="668" y="621"/>
                    <a:pt x="677" y="682"/>
                    <a:pt x="680" y="743"/>
                  </a:cubicBezTo>
                  <a:cubicBezTo>
                    <a:pt x="683" y="804"/>
                    <a:pt x="681" y="865"/>
                    <a:pt x="675" y="925"/>
                  </a:cubicBezTo>
                  <a:cubicBezTo>
                    <a:pt x="672" y="956"/>
                    <a:pt x="667" y="986"/>
                    <a:pt x="662" y="1016"/>
                  </a:cubicBezTo>
                  <a:cubicBezTo>
                    <a:pt x="656" y="1046"/>
                    <a:pt x="650" y="1076"/>
                    <a:pt x="641" y="1105"/>
                  </a:cubicBezTo>
                  <a:lnTo>
                    <a:pt x="626" y="1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 name="Title 1"/>
          <p:cNvSpPr>
            <a:spLocks noGrp="1"/>
          </p:cNvSpPr>
          <p:nvPr userDrawn="1">
            <p:ph type="title"/>
          </p:nvPr>
        </p:nvSpPr>
        <p:spPr>
          <a:xfrm>
            <a:off x="838200" y="-681261"/>
            <a:ext cx="10515600" cy="249299"/>
          </a:xfrm>
        </p:spPr>
        <p:txBody>
          <a:bodyPr/>
          <a:lstStyle>
            <a:lvl1pPr>
              <a:defRPr sz="1800" b="0">
                <a:latin typeface="Corbel" panose="020B0503020204020204" pitchFamily="34" charset="0"/>
              </a:defRPr>
            </a:lvl1pPr>
          </a:lstStyle>
          <a:p>
            <a:r>
              <a:rPr lang="en-US" dirty="0"/>
              <a:t>Click to edit Master title style</a:t>
            </a:r>
          </a:p>
        </p:txBody>
      </p:sp>
      <p:sp>
        <p:nvSpPr>
          <p:cNvPr id="3" name="Date Placeholder 2"/>
          <p:cNvSpPr>
            <a:spLocks noGrp="1"/>
          </p:cNvSpPr>
          <p:nvPr userDrawn="1">
            <p:ph type="dt" sz="half" idx="10"/>
          </p:nvPr>
        </p:nvSpPr>
        <p:spPr/>
        <p:txBody>
          <a:bodyPr/>
          <a:lstStyle/>
          <a:p>
            <a:r>
              <a:rPr lang="en-US"/>
              <a:t>DOH 530-261 June 2024 </a:t>
            </a:r>
            <a:endParaRPr lang="en-US" dirty="0"/>
          </a:p>
        </p:txBody>
      </p:sp>
      <p:sp>
        <p:nvSpPr>
          <p:cNvPr id="5" name="Slide Number Placeholder 4"/>
          <p:cNvSpPr>
            <a:spLocks noGrp="1"/>
          </p:cNvSpPr>
          <p:nvPr userDrawn="1">
            <p:ph type="sldNum" sz="quarter" idx="12"/>
          </p:nvPr>
        </p:nvSpPr>
        <p:spPr/>
        <p:txBody>
          <a:bodyPr/>
          <a:lstStyle/>
          <a:p>
            <a:fld id="{8E591227-F9EB-4B2B-9432-842143BA1678}" type="slidenum">
              <a:rPr lang="en-US" smtClean="0"/>
              <a:t>‹#›</a:t>
            </a:fld>
            <a:endParaRPr lang="en-US" dirty="0"/>
          </a:p>
        </p:txBody>
      </p:sp>
      <p:grpSp>
        <p:nvGrpSpPr>
          <p:cNvPr id="16" name="Group 17">
            <a:extLst>
              <a:ext uri="{FF2B5EF4-FFF2-40B4-BE49-F238E27FC236}">
                <a16:creationId xmlns:a16="http://schemas.microsoft.com/office/drawing/2014/main" id="{3CA3F93B-E7C9-795E-C3E2-CE913B88C5BF}"/>
              </a:ext>
            </a:extLst>
          </p:cNvPr>
          <p:cNvGrpSpPr>
            <a:grpSpLocks noChangeAspect="1"/>
          </p:cNvGrpSpPr>
          <p:nvPr userDrawn="1"/>
        </p:nvGrpSpPr>
        <p:grpSpPr bwMode="auto">
          <a:xfrm rot="10800000">
            <a:off x="9478962" y="0"/>
            <a:ext cx="2706688" cy="5657850"/>
            <a:chOff x="2" y="754"/>
            <a:chExt cx="1705" cy="3564"/>
          </a:xfrm>
        </p:grpSpPr>
        <p:sp>
          <p:nvSpPr>
            <p:cNvPr id="17" name="Freeform 18">
              <a:extLst>
                <a:ext uri="{FF2B5EF4-FFF2-40B4-BE49-F238E27FC236}">
                  <a16:creationId xmlns:a16="http://schemas.microsoft.com/office/drawing/2014/main" id="{2D182C01-791F-DC16-71A6-F3A28591667F}"/>
                </a:ext>
              </a:extLst>
            </p:cNvPr>
            <p:cNvSpPr>
              <a:spLocks/>
            </p:cNvSpPr>
            <p:nvPr/>
          </p:nvSpPr>
          <p:spPr bwMode="auto">
            <a:xfrm>
              <a:off x="2" y="754"/>
              <a:ext cx="1705" cy="3560"/>
            </a:xfrm>
            <a:custGeom>
              <a:avLst/>
              <a:gdLst>
                <a:gd name="T0" fmla="*/ 624 w 904"/>
                <a:gd name="T1" fmla="*/ 1895 h 1895"/>
                <a:gd name="T2" fmla="*/ 1 w 904"/>
                <a:gd name="T3" fmla="*/ 0 h 1895"/>
                <a:gd name="T4" fmla="*/ 0 w 904"/>
                <a:gd name="T5" fmla="*/ 1895 h 1895"/>
                <a:gd name="T6" fmla="*/ 624 w 904"/>
                <a:gd name="T7" fmla="*/ 1895 h 1895"/>
              </a:gdLst>
              <a:ahLst/>
              <a:cxnLst>
                <a:cxn ang="0">
                  <a:pos x="T0" y="T1"/>
                </a:cxn>
                <a:cxn ang="0">
                  <a:pos x="T2" y="T3"/>
                </a:cxn>
                <a:cxn ang="0">
                  <a:pos x="T4" y="T5"/>
                </a:cxn>
                <a:cxn ang="0">
                  <a:pos x="T6" y="T7"/>
                </a:cxn>
              </a:cxnLst>
              <a:rect l="0" t="0" r="r" b="b"/>
              <a:pathLst>
                <a:path w="904" h="1895">
                  <a:moveTo>
                    <a:pt x="624" y="1895"/>
                  </a:moveTo>
                  <a:cubicBezTo>
                    <a:pt x="904" y="871"/>
                    <a:pt x="1" y="0"/>
                    <a:pt x="1" y="0"/>
                  </a:cubicBezTo>
                  <a:cubicBezTo>
                    <a:pt x="0" y="1895"/>
                    <a:pt x="0" y="1895"/>
                    <a:pt x="0" y="1895"/>
                  </a:cubicBezTo>
                  <a:lnTo>
                    <a:pt x="624" y="18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9">
              <a:extLst>
                <a:ext uri="{FF2B5EF4-FFF2-40B4-BE49-F238E27FC236}">
                  <a16:creationId xmlns:a16="http://schemas.microsoft.com/office/drawing/2014/main" id="{0F0975B6-0AB3-8E66-666D-B7E5A1311B76}"/>
                </a:ext>
              </a:extLst>
            </p:cNvPr>
            <p:cNvSpPr>
              <a:spLocks/>
            </p:cNvSpPr>
            <p:nvPr/>
          </p:nvSpPr>
          <p:spPr bwMode="auto">
            <a:xfrm>
              <a:off x="2" y="1188"/>
              <a:ext cx="1663" cy="3126"/>
            </a:xfrm>
            <a:custGeom>
              <a:avLst/>
              <a:gdLst>
                <a:gd name="T0" fmla="*/ 633 w 882"/>
                <a:gd name="T1" fmla="*/ 1664 h 1664"/>
                <a:gd name="T2" fmla="*/ 1 w 882"/>
                <a:gd name="T3" fmla="*/ 0 h 1664"/>
                <a:gd name="T4" fmla="*/ 0 w 882"/>
                <a:gd name="T5" fmla="*/ 1664 h 1664"/>
                <a:gd name="T6" fmla="*/ 633 w 882"/>
                <a:gd name="T7" fmla="*/ 1664 h 1664"/>
              </a:gdLst>
              <a:ahLst/>
              <a:cxnLst>
                <a:cxn ang="0">
                  <a:pos x="T0" y="T1"/>
                </a:cxn>
                <a:cxn ang="0">
                  <a:pos x="T2" y="T3"/>
                </a:cxn>
                <a:cxn ang="0">
                  <a:pos x="T4" y="T5"/>
                </a:cxn>
                <a:cxn ang="0">
                  <a:pos x="T6" y="T7"/>
                </a:cxn>
              </a:cxnLst>
              <a:rect l="0" t="0" r="r" b="b"/>
              <a:pathLst>
                <a:path w="882" h="1664">
                  <a:moveTo>
                    <a:pt x="633" y="1664"/>
                  </a:moveTo>
                  <a:cubicBezTo>
                    <a:pt x="882" y="761"/>
                    <a:pt x="1" y="0"/>
                    <a:pt x="1" y="0"/>
                  </a:cubicBezTo>
                  <a:cubicBezTo>
                    <a:pt x="0" y="1664"/>
                    <a:pt x="0" y="1664"/>
                    <a:pt x="0" y="1664"/>
                  </a:cubicBezTo>
                  <a:lnTo>
                    <a:pt x="633" y="1664"/>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20">
              <a:extLst>
                <a:ext uri="{FF2B5EF4-FFF2-40B4-BE49-F238E27FC236}">
                  <a16:creationId xmlns:a16="http://schemas.microsoft.com/office/drawing/2014/main" id="{3D022FB4-603E-DCC4-BA6A-BAE1554AB4F1}"/>
                </a:ext>
              </a:extLst>
            </p:cNvPr>
            <p:cNvSpPr>
              <a:spLocks/>
            </p:cNvSpPr>
            <p:nvPr/>
          </p:nvSpPr>
          <p:spPr bwMode="auto">
            <a:xfrm>
              <a:off x="2" y="1408"/>
              <a:ext cx="1271" cy="2117"/>
            </a:xfrm>
            <a:custGeom>
              <a:avLst/>
              <a:gdLst>
                <a:gd name="T0" fmla="*/ 674 w 674"/>
                <a:gd name="T1" fmla="*/ 1127 h 1127"/>
                <a:gd name="T2" fmla="*/ 0 w 674"/>
                <a:gd name="T3" fmla="*/ 272 h 1127"/>
                <a:gd name="T4" fmla="*/ 0 w 674"/>
                <a:gd name="T5" fmla="*/ 0 h 1127"/>
                <a:gd name="T6" fmla="*/ 674 w 674"/>
                <a:gd name="T7" fmla="*/ 1127 h 1127"/>
              </a:gdLst>
              <a:ahLst/>
              <a:cxnLst>
                <a:cxn ang="0">
                  <a:pos x="T0" y="T1"/>
                </a:cxn>
                <a:cxn ang="0">
                  <a:pos x="T2" y="T3"/>
                </a:cxn>
                <a:cxn ang="0">
                  <a:pos x="T4" y="T5"/>
                </a:cxn>
                <a:cxn ang="0">
                  <a:pos x="T6" y="T7"/>
                </a:cxn>
              </a:cxnLst>
              <a:rect l="0" t="0" r="r" b="b"/>
              <a:pathLst>
                <a:path w="674" h="1127">
                  <a:moveTo>
                    <a:pt x="674" y="1127"/>
                  </a:moveTo>
                  <a:cubicBezTo>
                    <a:pt x="674" y="1127"/>
                    <a:pt x="624" y="476"/>
                    <a:pt x="0" y="272"/>
                  </a:cubicBezTo>
                  <a:cubicBezTo>
                    <a:pt x="0" y="0"/>
                    <a:pt x="0" y="0"/>
                    <a:pt x="0" y="0"/>
                  </a:cubicBezTo>
                  <a:cubicBezTo>
                    <a:pt x="0" y="0"/>
                    <a:pt x="584" y="358"/>
                    <a:pt x="674" y="112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21">
              <a:extLst>
                <a:ext uri="{FF2B5EF4-FFF2-40B4-BE49-F238E27FC236}">
                  <a16:creationId xmlns:a16="http://schemas.microsoft.com/office/drawing/2014/main" id="{52D96BF9-2137-0A86-3117-5AE7E5B04C2A}"/>
                </a:ext>
              </a:extLst>
            </p:cNvPr>
            <p:cNvSpPr>
              <a:spLocks/>
            </p:cNvSpPr>
            <p:nvPr/>
          </p:nvSpPr>
          <p:spPr bwMode="auto">
            <a:xfrm>
              <a:off x="4" y="1188"/>
              <a:ext cx="1269" cy="2337"/>
            </a:xfrm>
            <a:custGeom>
              <a:avLst/>
              <a:gdLst>
                <a:gd name="T0" fmla="*/ 0 w 673"/>
                <a:gd name="T1" fmla="*/ 226 h 1244"/>
                <a:gd name="T2" fmla="*/ 673 w 673"/>
                <a:gd name="T3" fmla="*/ 1244 h 1244"/>
                <a:gd name="T4" fmla="*/ 0 w 673"/>
                <a:gd name="T5" fmla="*/ 0 h 1244"/>
                <a:gd name="T6" fmla="*/ 0 w 673"/>
                <a:gd name="T7" fmla="*/ 226 h 1244"/>
              </a:gdLst>
              <a:ahLst/>
              <a:cxnLst>
                <a:cxn ang="0">
                  <a:pos x="T0" y="T1"/>
                </a:cxn>
                <a:cxn ang="0">
                  <a:pos x="T2" y="T3"/>
                </a:cxn>
                <a:cxn ang="0">
                  <a:pos x="T4" y="T5"/>
                </a:cxn>
                <a:cxn ang="0">
                  <a:pos x="T6" y="T7"/>
                </a:cxn>
              </a:cxnLst>
              <a:rect l="0" t="0" r="r" b="b"/>
              <a:pathLst>
                <a:path w="673" h="1244">
                  <a:moveTo>
                    <a:pt x="0" y="226"/>
                  </a:moveTo>
                  <a:cubicBezTo>
                    <a:pt x="499" y="572"/>
                    <a:pt x="645" y="959"/>
                    <a:pt x="673" y="1244"/>
                  </a:cubicBezTo>
                  <a:cubicBezTo>
                    <a:pt x="621" y="537"/>
                    <a:pt x="0" y="0"/>
                    <a:pt x="0" y="0"/>
                  </a:cubicBezTo>
                  <a:lnTo>
                    <a:pt x="0" y="226"/>
                  </a:ln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22">
              <a:extLst>
                <a:ext uri="{FF2B5EF4-FFF2-40B4-BE49-F238E27FC236}">
                  <a16:creationId xmlns:a16="http://schemas.microsoft.com/office/drawing/2014/main" id="{8CA52A19-C38F-E852-03AE-DD7E91BFA579}"/>
                </a:ext>
              </a:extLst>
            </p:cNvPr>
            <p:cNvSpPr>
              <a:spLocks/>
            </p:cNvSpPr>
            <p:nvPr/>
          </p:nvSpPr>
          <p:spPr bwMode="auto">
            <a:xfrm>
              <a:off x="2" y="2242"/>
              <a:ext cx="1288" cy="2076"/>
            </a:xfrm>
            <a:custGeom>
              <a:avLst/>
              <a:gdLst>
                <a:gd name="T0" fmla="*/ 626 w 683"/>
                <a:gd name="T1" fmla="*/ 1101 h 1105"/>
                <a:gd name="T2" fmla="*/ 647 w 683"/>
                <a:gd name="T3" fmla="*/ 1013 h 1105"/>
                <a:gd name="T4" fmla="*/ 661 w 683"/>
                <a:gd name="T5" fmla="*/ 924 h 1105"/>
                <a:gd name="T6" fmla="*/ 668 w 683"/>
                <a:gd name="T7" fmla="*/ 743 h 1105"/>
                <a:gd name="T8" fmla="*/ 643 w 683"/>
                <a:gd name="T9" fmla="*/ 565 h 1105"/>
                <a:gd name="T10" fmla="*/ 580 w 683"/>
                <a:gd name="T11" fmla="*/ 396 h 1105"/>
                <a:gd name="T12" fmla="*/ 475 w 683"/>
                <a:gd name="T13" fmla="*/ 249 h 1105"/>
                <a:gd name="T14" fmla="*/ 443 w 683"/>
                <a:gd name="T15" fmla="*/ 217 h 1105"/>
                <a:gd name="T16" fmla="*/ 409 w 683"/>
                <a:gd name="T17" fmla="*/ 187 h 1105"/>
                <a:gd name="T18" fmla="*/ 373 w 683"/>
                <a:gd name="T19" fmla="*/ 159 h 1105"/>
                <a:gd name="T20" fmla="*/ 336 w 683"/>
                <a:gd name="T21" fmla="*/ 134 h 1105"/>
                <a:gd name="T22" fmla="*/ 257 w 683"/>
                <a:gd name="T23" fmla="*/ 89 h 1105"/>
                <a:gd name="T24" fmla="*/ 236 w 683"/>
                <a:gd name="T25" fmla="*/ 79 h 1105"/>
                <a:gd name="T26" fmla="*/ 226 w 683"/>
                <a:gd name="T27" fmla="*/ 74 h 1105"/>
                <a:gd name="T28" fmla="*/ 216 w 683"/>
                <a:gd name="T29" fmla="*/ 70 h 1105"/>
                <a:gd name="T30" fmla="*/ 195 w 683"/>
                <a:gd name="T31" fmla="*/ 61 h 1105"/>
                <a:gd name="T32" fmla="*/ 174 w 683"/>
                <a:gd name="T33" fmla="*/ 52 h 1105"/>
                <a:gd name="T34" fmla="*/ 0 w 683"/>
                <a:gd name="T35" fmla="*/ 0 h 1105"/>
                <a:gd name="T36" fmla="*/ 174 w 683"/>
                <a:gd name="T37" fmla="*/ 50 h 1105"/>
                <a:gd name="T38" fmla="*/ 196 w 683"/>
                <a:gd name="T39" fmla="*/ 59 h 1105"/>
                <a:gd name="T40" fmla="*/ 217 w 683"/>
                <a:gd name="T41" fmla="*/ 67 h 1105"/>
                <a:gd name="T42" fmla="*/ 227 w 683"/>
                <a:gd name="T43" fmla="*/ 72 h 1105"/>
                <a:gd name="T44" fmla="*/ 237 w 683"/>
                <a:gd name="T45" fmla="*/ 77 h 1105"/>
                <a:gd name="T46" fmla="*/ 258 w 683"/>
                <a:gd name="T47" fmla="*/ 86 h 1105"/>
                <a:gd name="T48" fmla="*/ 338 w 683"/>
                <a:gd name="T49" fmla="*/ 130 h 1105"/>
                <a:gd name="T50" fmla="*/ 376 w 683"/>
                <a:gd name="T51" fmla="*/ 155 h 1105"/>
                <a:gd name="T52" fmla="*/ 412 w 683"/>
                <a:gd name="T53" fmla="*/ 183 h 1105"/>
                <a:gd name="T54" fmla="*/ 447 w 683"/>
                <a:gd name="T55" fmla="*/ 213 h 1105"/>
                <a:gd name="T56" fmla="*/ 479 w 683"/>
                <a:gd name="T57" fmla="*/ 245 h 1105"/>
                <a:gd name="T58" fmla="*/ 587 w 683"/>
                <a:gd name="T59" fmla="*/ 392 h 1105"/>
                <a:gd name="T60" fmla="*/ 653 w 683"/>
                <a:gd name="T61" fmla="*/ 562 h 1105"/>
                <a:gd name="T62" fmla="*/ 680 w 683"/>
                <a:gd name="T63" fmla="*/ 743 h 1105"/>
                <a:gd name="T64" fmla="*/ 675 w 683"/>
                <a:gd name="T65" fmla="*/ 925 h 1105"/>
                <a:gd name="T66" fmla="*/ 662 w 683"/>
                <a:gd name="T67" fmla="*/ 1016 h 1105"/>
                <a:gd name="T68" fmla="*/ 641 w 683"/>
                <a:gd name="T69" fmla="*/ 1105 h 1105"/>
                <a:gd name="T70" fmla="*/ 626 w 683"/>
                <a:gd name="T71" fmla="*/ 110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3" h="1105">
                  <a:moveTo>
                    <a:pt x="626" y="1101"/>
                  </a:moveTo>
                  <a:cubicBezTo>
                    <a:pt x="634" y="1072"/>
                    <a:pt x="641" y="1043"/>
                    <a:pt x="647" y="1013"/>
                  </a:cubicBezTo>
                  <a:cubicBezTo>
                    <a:pt x="653" y="984"/>
                    <a:pt x="657" y="954"/>
                    <a:pt x="661" y="924"/>
                  </a:cubicBezTo>
                  <a:cubicBezTo>
                    <a:pt x="668" y="864"/>
                    <a:pt x="671" y="804"/>
                    <a:pt x="668" y="743"/>
                  </a:cubicBezTo>
                  <a:cubicBezTo>
                    <a:pt x="665" y="683"/>
                    <a:pt x="657" y="623"/>
                    <a:pt x="643" y="565"/>
                  </a:cubicBezTo>
                  <a:cubicBezTo>
                    <a:pt x="629" y="506"/>
                    <a:pt x="608" y="449"/>
                    <a:pt x="580" y="396"/>
                  </a:cubicBezTo>
                  <a:cubicBezTo>
                    <a:pt x="551" y="343"/>
                    <a:pt x="517" y="293"/>
                    <a:pt x="475" y="249"/>
                  </a:cubicBezTo>
                  <a:cubicBezTo>
                    <a:pt x="465" y="238"/>
                    <a:pt x="454" y="227"/>
                    <a:pt x="443" y="217"/>
                  </a:cubicBezTo>
                  <a:cubicBezTo>
                    <a:pt x="432" y="207"/>
                    <a:pt x="421" y="196"/>
                    <a:pt x="409" y="187"/>
                  </a:cubicBezTo>
                  <a:cubicBezTo>
                    <a:pt x="398" y="177"/>
                    <a:pt x="385" y="168"/>
                    <a:pt x="373" y="159"/>
                  </a:cubicBezTo>
                  <a:cubicBezTo>
                    <a:pt x="361" y="151"/>
                    <a:pt x="349" y="141"/>
                    <a:pt x="336" y="134"/>
                  </a:cubicBezTo>
                  <a:cubicBezTo>
                    <a:pt x="310" y="117"/>
                    <a:pt x="284" y="103"/>
                    <a:pt x="257" y="89"/>
                  </a:cubicBezTo>
                  <a:cubicBezTo>
                    <a:pt x="236" y="79"/>
                    <a:pt x="236" y="79"/>
                    <a:pt x="236" y="79"/>
                  </a:cubicBezTo>
                  <a:cubicBezTo>
                    <a:pt x="233" y="77"/>
                    <a:pt x="230" y="76"/>
                    <a:pt x="226" y="74"/>
                  </a:cubicBezTo>
                  <a:cubicBezTo>
                    <a:pt x="216" y="70"/>
                    <a:pt x="216" y="70"/>
                    <a:pt x="216" y="70"/>
                  </a:cubicBezTo>
                  <a:cubicBezTo>
                    <a:pt x="195" y="61"/>
                    <a:pt x="195" y="61"/>
                    <a:pt x="195" y="61"/>
                  </a:cubicBezTo>
                  <a:cubicBezTo>
                    <a:pt x="174" y="52"/>
                    <a:pt x="174" y="52"/>
                    <a:pt x="174" y="52"/>
                  </a:cubicBezTo>
                  <a:cubicBezTo>
                    <a:pt x="117" y="30"/>
                    <a:pt x="59" y="13"/>
                    <a:pt x="0" y="0"/>
                  </a:cubicBezTo>
                  <a:cubicBezTo>
                    <a:pt x="59" y="13"/>
                    <a:pt x="118" y="29"/>
                    <a:pt x="174" y="50"/>
                  </a:cubicBezTo>
                  <a:cubicBezTo>
                    <a:pt x="196" y="59"/>
                    <a:pt x="196" y="59"/>
                    <a:pt x="196" y="59"/>
                  </a:cubicBezTo>
                  <a:cubicBezTo>
                    <a:pt x="217" y="67"/>
                    <a:pt x="217" y="67"/>
                    <a:pt x="217" y="67"/>
                  </a:cubicBezTo>
                  <a:cubicBezTo>
                    <a:pt x="227" y="72"/>
                    <a:pt x="227" y="72"/>
                    <a:pt x="227" y="72"/>
                  </a:cubicBezTo>
                  <a:cubicBezTo>
                    <a:pt x="231" y="73"/>
                    <a:pt x="234" y="75"/>
                    <a:pt x="237" y="77"/>
                  </a:cubicBezTo>
                  <a:cubicBezTo>
                    <a:pt x="258" y="86"/>
                    <a:pt x="258" y="86"/>
                    <a:pt x="258" y="86"/>
                  </a:cubicBezTo>
                  <a:cubicBezTo>
                    <a:pt x="285" y="100"/>
                    <a:pt x="312" y="114"/>
                    <a:pt x="338" y="130"/>
                  </a:cubicBezTo>
                  <a:cubicBezTo>
                    <a:pt x="351" y="138"/>
                    <a:pt x="363" y="147"/>
                    <a:pt x="376" y="155"/>
                  </a:cubicBezTo>
                  <a:cubicBezTo>
                    <a:pt x="388" y="165"/>
                    <a:pt x="401" y="173"/>
                    <a:pt x="412" y="183"/>
                  </a:cubicBezTo>
                  <a:cubicBezTo>
                    <a:pt x="424" y="192"/>
                    <a:pt x="435" y="203"/>
                    <a:pt x="447" y="213"/>
                  </a:cubicBezTo>
                  <a:cubicBezTo>
                    <a:pt x="458" y="223"/>
                    <a:pt x="469" y="233"/>
                    <a:pt x="479" y="245"/>
                  </a:cubicBezTo>
                  <a:cubicBezTo>
                    <a:pt x="522" y="288"/>
                    <a:pt x="558" y="338"/>
                    <a:pt x="587" y="392"/>
                  </a:cubicBezTo>
                  <a:cubicBezTo>
                    <a:pt x="616" y="446"/>
                    <a:pt x="637" y="503"/>
                    <a:pt x="653" y="562"/>
                  </a:cubicBezTo>
                  <a:cubicBezTo>
                    <a:pt x="668" y="621"/>
                    <a:pt x="677" y="682"/>
                    <a:pt x="680" y="743"/>
                  </a:cubicBezTo>
                  <a:cubicBezTo>
                    <a:pt x="683" y="804"/>
                    <a:pt x="681" y="865"/>
                    <a:pt x="675" y="925"/>
                  </a:cubicBezTo>
                  <a:cubicBezTo>
                    <a:pt x="672" y="956"/>
                    <a:pt x="667" y="986"/>
                    <a:pt x="662" y="1016"/>
                  </a:cubicBezTo>
                  <a:cubicBezTo>
                    <a:pt x="656" y="1046"/>
                    <a:pt x="650" y="1076"/>
                    <a:pt x="641" y="1105"/>
                  </a:cubicBezTo>
                  <a:lnTo>
                    <a:pt x="626" y="1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pic>
        <p:nvPicPr>
          <p:cNvPr id="6" name="Picture 5" descr="Washington State Department of Health">
            <a:extLst>
              <a:ext uri="{FF2B5EF4-FFF2-40B4-BE49-F238E27FC236}">
                <a16:creationId xmlns:a16="http://schemas.microsoft.com/office/drawing/2014/main" id="{D36F903E-FA74-55AC-06F0-9F8892FD07F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5768596"/>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9030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Slide with Page Number">
    <p:spTree>
      <p:nvGrpSpPr>
        <p:cNvPr id="1" name=""/>
        <p:cNvGrpSpPr/>
        <p:nvPr/>
      </p:nvGrpSpPr>
      <p:grpSpPr>
        <a:xfrm>
          <a:off x="0" y="0"/>
          <a:ext cx="0" cy="0"/>
          <a:chOff x="0" y="0"/>
          <a:chExt cx="0" cy="0"/>
        </a:xfrm>
      </p:grpSpPr>
      <p:sp>
        <p:nvSpPr>
          <p:cNvPr id="5" name="TextBox 4"/>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 Department of Health</a:t>
            </a:r>
            <a:r>
              <a:rPr lang="en-US" sz="1800" baseline="0" dirty="0">
                <a:solidFill>
                  <a:srgbClr val="349D96"/>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7048991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0535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E178AD-B36E-F83F-573A-120A6E165C27}"/>
              </a:ext>
            </a:extLst>
          </p:cNvPr>
          <p:cNvSpPr/>
          <p:nvPr userDrawn="1"/>
        </p:nvSpPr>
        <p:spPr>
          <a:xfrm>
            <a:off x="-1" y="5505856"/>
            <a:ext cx="12192000" cy="1352145"/>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lumMod val="65000"/>
                  <a:lumOff val="35000"/>
                </a:schemeClr>
              </a:solidFill>
            </a:endParaRPr>
          </a:p>
        </p:txBody>
      </p:sp>
      <p:pic>
        <p:nvPicPr>
          <p:cNvPr id="5" name="Picture 4">
            <a:extLst>
              <a:ext uri="{FF2B5EF4-FFF2-40B4-BE49-F238E27FC236}">
                <a16:creationId xmlns:a16="http://schemas.microsoft.com/office/drawing/2014/main" id="{2A0DA117-9E79-C436-1D19-CE7A1117D8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93116" y="2629703"/>
            <a:ext cx="5805768" cy="1280816"/>
          </a:xfrm>
          <a:prstGeom prst="rect">
            <a:avLst/>
          </a:prstGeom>
        </p:spPr>
      </p:pic>
    </p:spTree>
    <p:extLst>
      <p:ext uri="{BB962C8B-B14F-4D97-AF65-F5344CB8AC3E}">
        <p14:creationId xmlns:p14="http://schemas.microsoft.com/office/powerpoint/2010/main" val="107170677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1_Title Only">
    <p:bg>
      <p:bgPr>
        <a:solidFill>
          <a:schemeClr val="bg1"/>
        </a:solidFill>
        <a:effectLst/>
      </p:bgPr>
    </p:bg>
    <p:spTree>
      <p:nvGrpSpPr>
        <p:cNvPr id="1" name=""/>
        <p:cNvGrpSpPr/>
        <p:nvPr/>
      </p:nvGrpSpPr>
      <p:grpSpPr>
        <a:xfrm>
          <a:off x="0" y="0"/>
          <a:ext cx="0" cy="0"/>
          <a:chOff x="0" y="0"/>
          <a:chExt cx="0" cy="0"/>
        </a:xfrm>
      </p:grpSpPr>
      <p:grpSp>
        <p:nvGrpSpPr>
          <p:cNvPr id="16" name="Group 25">
            <a:extLst>
              <a:ext uri="{FF2B5EF4-FFF2-40B4-BE49-F238E27FC236}">
                <a16:creationId xmlns:a16="http://schemas.microsoft.com/office/drawing/2014/main" id="{B9407261-2A98-4AAB-AC13-DE3FE19B309B}"/>
              </a:ext>
            </a:extLst>
          </p:cNvPr>
          <p:cNvGrpSpPr>
            <a:grpSpLocks noChangeAspect="1"/>
          </p:cNvGrpSpPr>
          <p:nvPr userDrawn="1"/>
        </p:nvGrpSpPr>
        <p:grpSpPr bwMode="auto">
          <a:xfrm rot="5400000">
            <a:off x="4883150" y="-450851"/>
            <a:ext cx="2425700" cy="12192001"/>
            <a:chOff x="4908" y="-1"/>
            <a:chExt cx="2772" cy="4321"/>
          </a:xfrm>
        </p:grpSpPr>
        <p:sp>
          <p:nvSpPr>
            <p:cNvPr id="17" name="Freeform 26">
              <a:extLst>
                <a:ext uri="{FF2B5EF4-FFF2-40B4-BE49-F238E27FC236}">
                  <a16:creationId xmlns:a16="http://schemas.microsoft.com/office/drawing/2014/main" id="{A8F8B1B4-67DC-44E5-BBC6-862B68745FC8}"/>
                </a:ext>
              </a:extLst>
            </p:cNvPr>
            <p:cNvSpPr>
              <a:spLocks/>
            </p:cNvSpPr>
            <p:nvPr/>
          </p:nvSpPr>
          <p:spPr bwMode="auto">
            <a:xfrm>
              <a:off x="4908" y="-1"/>
              <a:ext cx="2772" cy="4321"/>
            </a:xfrm>
            <a:custGeom>
              <a:avLst/>
              <a:gdLst>
                <a:gd name="T0" fmla="*/ 981 w 2228"/>
                <a:gd name="T1" fmla="*/ 3481 h 3481"/>
                <a:gd name="T2" fmla="*/ 947 w 2228"/>
                <a:gd name="T3" fmla="*/ 1398 h 3481"/>
                <a:gd name="T4" fmla="*/ 809 w 2228"/>
                <a:gd name="T5" fmla="*/ 0 h 3481"/>
                <a:gd name="T6" fmla="*/ 2228 w 2228"/>
                <a:gd name="T7" fmla="*/ 0 h 3481"/>
                <a:gd name="T8" fmla="*/ 2228 w 2228"/>
                <a:gd name="T9" fmla="*/ 3481 h 3481"/>
                <a:gd name="T10" fmla="*/ 981 w 2228"/>
                <a:gd name="T11" fmla="*/ 3481 h 3481"/>
              </a:gdLst>
              <a:ahLst/>
              <a:cxnLst>
                <a:cxn ang="0">
                  <a:pos x="T0" y="T1"/>
                </a:cxn>
                <a:cxn ang="0">
                  <a:pos x="T2" y="T3"/>
                </a:cxn>
                <a:cxn ang="0">
                  <a:pos x="T4" y="T5"/>
                </a:cxn>
                <a:cxn ang="0">
                  <a:pos x="T6" y="T7"/>
                </a:cxn>
                <a:cxn ang="0">
                  <a:pos x="T8" y="T9"/>
                </a:cxn>
                <a:cxn ang="0">
                  <a:pos x="T10" y="T11"/>
                </a:cxn>
              </a:cxnLst>
              <a:rect l="0" t="0" r="r" b="b"/>
              <a:pathLst>
                <a:path w="2228" h="3481">
                  <a:moveTo>
                    <a:pt x="981" y="3481"/>
                  </a:moveTo>
                  <a:cubicBezTo>
                    <a:pt x="981" y="3481"/>
                    <a:pt x="0" y="2638"/>
                    <a:pt x="947" y="1398"/>
                  </a:cubicBezTo>
                  <a:cubicBezTo>
                    <a:pt x="1841" y="227"/>
                    <a:pt x="809" y="0"/>
                    <a:pt x="809" y="0"/>
                  </a:cubicBezTo>
                  <a:cubicBezTo>
                    <a:pt x="2228" y="0"/>
                    <a:pt x="2228" y="0"/>
                    <a:pt x="2228" y="0"/>
                  </a:cubicBezTo>
                  <a:cubicBezTo>
                    <a:pt x="2228" y="3481"/>
                    <a:pt x="2228" y="3481"/>
                    <a:pt x="2228" y="3481"/>
                  </a:cubicBezTo>
                  <a:lnTo>
                    <a:pt x="981" y="3481"/>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27">
              <a:extLst>
                <a:ext uri="{FF2B5EF4-FFF2-40B4-BE49-F238E27FC236}">
                  <a16:creationId xmlns:a16="http://schemas.microsoft.com/office/drawing/2014/main" id="{FB4E5029-E424-4528-9451-95062C3C7105}"/>
                </a:ext>
              </a:extLst>
            </p:cNvPr>
            <p:cNvSpPr>
              <a:spLocks/>
            </p:cNvSpPr>
            <p:nvPr/>
          </p:nvSpPr>
          <p:spPr bwMode="auto">
            <a:xfrm>
              <a:off x="4929" y="-1"/>
              <a:ext cx="2329" cy="4321"/>
            </a:xfrm>
            <a:custGeom>
              <a:avLst/>
              <a:gdLst>
                <a:gd name="T0" fmla="*/ 953 w 1872"/>
                <a:gd name="T1" fmla="*/ 1406 h 3481"/>
                <a:gd name="T2" fmla="*/ 1170 w 1872"/>
                <a:gd name="T3" fmla="*/ 0 h 3481"/>
                <a:gd name="T4" fmla="*/ 964 w 1872"/>
                <a:gd name="T5" fmla="*/ 0 h 3481"/>
                <a:gd name="T6" fmla="*/ 915 w 1872"/>
                <a:gd name="T7" fmla="*/ 1404 h 3481"/>
                <a:gd name="T8" fmla="*/ 1081 w 1872"/>
                <a:gd name="T9" fmla="*/ 3481 h 3481"/>
                <a:gd name="T10" fmla="*/ 1301 w 1872"/>
                <a:gd name="T11" fmla="*/ 3481 h 3481"/>
                <a:gd name="T12" fmla="*/ 953 w 1872"/>
                <a:gd name="T13" fmla="*/ 1406 h 3481"/>
              </a:gdLst>
              <a:ahLst/>
              <a:cxnLst>
                <a:cxn ang="0">
                  <a:pos x="T0" y="T1"/>
                </a:cxn>
                <a:cxn ang="0">
                  <a:pos x="T2" y="T3"/>
                </a:cxn>
                <a:cxn ang="0">
                  <a:pos x="T4" y="T5"/>
                </a:cxn>
                <a:cxn ang="0">
                  <a:pos x="T6" y="T7"/>
                </a:cxn>
                <a:cxn ang="0">
                  <a:pos x="T8" y="T9"/>
                </a:cxn>
                <a:cxn ang="0">
                  <a:pos x="T10" y="T11"/>
                </a:cxn>
                <a:cxn ang="0">
                  <a:pos x="T12" y="T13"/>
                </a:cxn>
              </a:cxnLst>
              <a:rect l="0" t="0" r="r" b="b"/>
              <a:pathLst>
                <a:path w="1872" h="3481">
                  <a:moveTo>
                    <a:pt x="953" y="1406"/>
                  </a:moveTo>
                  <a:cubicBezTo>
                    <a:pt x="1872" y="224"/>
                    <a:pt x="1170" y="0"/>
                    <a:pt x="1170" y="0"/>
                  </a:cubicBezTo>
                  <a:cubicBezTo>
                    <a:pt x="964" y="0"/>
                    <a:pt x="964" y="0"/>
                    <a:pt x="964" y="0"/>
                  </a:cubicBezTo>
                  <a:cubicBezTo>
                    <a:pt x="964" y="0"/>
                    <a:pt x="1817" y="198"/>
                    <a:pt x="915" y="1404"/>
                  </a:cubicBezTo>
                  <a:cubicBezTo>
                    <a:pt x="0" y="2627"/>
                    <a:pt x="1081" y="3481"/>
                    <a:pt x="1081" y="3481"/>
                  </a:cubicBezTo>
                  <a:cubicBezTo>
                    <a:pt x="1301" y="3481"/>
                    <a:pt x="1301" y="3481"/>
                    <a:pt x="1301" y="3481"/>
                  </a:cubicBezTo>
                  <a:cubicBezTo>
                    <a:pt x="1301" y="3481"/>
                    <a:pt x="20" y="2606"/>
                    <a:pt x="953" y="140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28">
              <a:extLst>
                <a:ext uri="{FF2B5EF4-FFF2-40B4-BE49-F238E27FC236}">
                  <a16:creationId xmlns:a16="http://schemas.microsoft.com/office/drawing/2014/main" id="{77E918DD-9B4C-46BF-AE65-12112A962A22}"/>
                </a:ext>
              </a:extLst>
            </p:cNvPr>
            <p:cNvSpPr>
              <a:spLocks/>
            </p:cNvSpPr>
            <p:nvPr/>
          </p:nvSpPr>
          <p:spPr bwMode="auto">
            <a:xfrm>
              <a:off x="5111" y="2123"/>
              <a:ext cx="1163" cy="2197"/>
            </a:xfrm>
            <a:custGeom>
              <a:avLst/>
              <a:gdLst>
                <a:gd name="T0" fmla="*/ 512 w 935"/>
                <a:gd name="T1" fmla="*/ 136 h 1770"/>
                <a:gd name="T2" fmla="*/ 579 w 935"/>
                <a:gd name="T3" fmla="*/ 0 h 1770"/>
                <a:gd name="T4" fmla="*/ 818 w 935"/>
                <a:gd name="T5" fmla="*/ 1770 h 1770"/>
                <a:gd name="T6" fmla="*/ 935 w 935"/>
                <a:gd name="T7" fmla="*/ 1770 h 1770"/>
                <a:gd name="T8" fmla="*/ 512 w 935"/>
                <a:gd name="T9" fmla="*/ 136 h 1770"/>
              </a:gdLst>
              <a:ahLst/>
              <a:cxnLst>
                <a:cxn ang="0">
                  <a:pos x="T0" y="T1"/>
                </a:cxn>
                <a:cxn ang="0">
                  <a:pos x="T2" y="T3"/>
                </a:cxn>
                <a:cxn ang="0">
                  <a:pos x="T4" y="T5"/>
                </a:cxn>
                <a:cxn ang="0">
                  <a:pos x="T6" y="T7"/>
                </a:cxn>
                <a:cxn ang="0">
                  <a:pos x="T8" y="T9"/>
                </a:cxn>
              </a:cxnLst>
              <a:rect l="0" t="0" r="r" b="b"/>
              <a:pathLst>
                <a:path w="935" h="1770">
                  <a:moveTo>
                    <a:pt x="512" y="136"/>
                  </a:moveTo>
                  <a:cubicBezTo>
                    <a:pt x="532" y="91"/>
                    <a:pt x="554" y="46"/>
                    <a:pt x="579" y="0"/>
                  </a:cubicBezTo>
                  <a:cubicBezTo>
                    <a:pt x="0" y="1066"/>
                    <a:pt x="818" y="1770"/>
                    <a:pt x="818" y="1770"/>
                  </a:cubicBezTo>
                  <a:cubicBezTo>
                    <a:pt x="935" y="1770"/>
                    <a:pt x="935" y="1770"/>
                    <a:pt x="935" y="1770"/>
                  </a:cubicBezTo>
                  <a:cubicBezTo>
                    <a:pt x="935" y="1770"/>
                    <a:pt x="109" y="1117"/>
                    <a:pt x="512" y="136"/>
                  </a:cubicBez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 name="Title 1"/>
          <p:cNvSpPr>
            <a:spLocks noGrp="1"/>
          </p:cNvSpPr>
          <p:nvPr userDrawn="1">
            <p:ph type="title"/>
          </p:nvPr>
        </p:nvSpPr>
        <p:spPr>
          <a:xfrm>
            <a:off x="838200" y="-682185"/>
            <a:ext cx="10515600" cy="249299"/>
          </a:xfrm>
        </p:spPr>
        <p:txBody>
          <a:bodyPr/>
          <a:lstStyle>
            <a:lvl1pPr>
              <a:defRPr sz="1800" b="0">
                <a:solidFill>
                  <a:schemeClr val="bg1">
                    <a:lumMod val="65000"/>
                  </a:schemeClr>
                </a:solidFill>
              </a:defRPr>
            </a:lvl1pPr>
          </a:lstStyle>
          <a:p>
            <a:r>
              <a:rPr lang="en-US" dirty="0"/>
              <a:t>Click to edit Master title style</a:t>
            </a:r>
          </a:p>
        </p:txBody>
      </p:sp>
      <p:sp>
        <p:nvSpPr>
          <p:cNvPr id="3" name="Date Placeholder 2"/>
          <p:cNvSpPr>
            <a:spLocks noGrp="1"/>
          </p:cNvSpPr>
          <p:nvPr userDrawn="1">
            <p:ph type="dt" sz="half" idx="10"/>
          </p:nvPr>
        </p:nvSpPr>
        <p:spPr/>
        <p:txBody>
          <a:bodyPr/>
          <a:lstStyle/>
          <a:p>
            <a:r>
              <a:rPr lang="en-US"/>
              <a:t>DOH 530-261 June 2024 </a:t>
            </a:r>
            <a:endParaRPr lang="en-US" dirty="0"/>
          </a:p>
        </p:txBody>
      </p:sp>
      <p:sp>
        <p:nvSpPr>
          <p:cNvPr id="5" name="Slide Number Placeholder 4"/>
          <p:cNvSpPr>
            <a:spLocks noGrp="1"/>
          </p:cNvSpPr>
          <p:nvPr userDrawn="1">
            <p:ph type="sldNum" sz="quarter" idx="12"/>
          </p:nvPr>
        </p:nvSpPr>
        <p:spPr/>
        <p:txBody>
          <a:bodyPr/>
          <a:lstStyle/>
          <a:p>
            <a:fld id="{8E591227-F9EB-4B2B-9432-842143BA1678}" type="slidenum">
              <a:rPr lang="en-US" smtClean="0"/>
              <a:t>‹#›</a:t>
            </a:fld>
            <a:endParaRPr lang="en-US" dirty="0"/>
          </a:p>
        </p:txBody>
      </p:sp>
      <p:pic>
        <p:nvPicPr>
          <p:cNvPr id="6" name="Picture 5" descr="Washington State Department of Health">
            <a:extLst>
              <a:ext uri="{FF2B5EF4-FFF2-40B4-BE49-F238E27FC236}">
                <a16:creationId xmlns:a16="http://schemas.microsoft.com/office/drawing/2014/main" id="{5249EC4B-16F6-E615-AE69-42312F7A77D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721967"/>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195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DOH 530-261 June 2024 </a:t>
            </a:r>
            <a:endParaRPr lang="en-US" dirty="0"/>
          </a:p>
        </p:txBody>
      </p:sp>
      <p:sp>
        <p:nvSpPr>
          <p:cNvPr id="4" name="Slide Number Placeholder 3"/>
          <p:cNvSpPr>
            <a:spLocks noGrp="1"/>
          </p:cNvSpPr>
          <p:nvPr>
            <p:ph type="sldNum" sz="quarter" idx="12"/>
          </p:nvPr>
        </p:nvSpPr>
        <p:spPr/>
        <p:txBody>
          <a:bodyPr/>
          <a:lstStyle/>
          <a:p>
            <a:fld id="{8E591227-F9EB-4B2B-9432-842143BA1678}" type="slidenum">
              <a:rPr lang="en-US" smtClean="0"/>
              <a:t>‹#›</a:t>
            </a:fld>
            <a:endParaRPr lang="en-US" dirty="0"/>
          </a:p>
        </p:txBody>
      </p:sp>
      <p:pic>
        <p:nvPicPr>
          <p:cNvPr id="5" name="Picture 4" descr="Washington State Department of Health">
            <a:extLst>
              <a:ext uri="{FF2B5EF4-FFF2-40B4-BE49-F238E27FC236}">
                <a16:creationId xmlns:a16="http://schemas.microsoft.com/office/drawing/2014/main" id="{E56FC6B2-67BA-F6EA-A343-9E239669E7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768596"/>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029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50" Type="http://schemas.openxmlformats.org/officeDocument/2006/relationships/slideLayout" Target="../slideLayouts/slideLayout68.xml"/><Relationship Id="rId55" Type="http://schemas.openxmlformats.org/officeDocument/2006/relationships/theme" Target="../theme/theme2.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slideLayout" Target="../slideLayouts/slideLayout47.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53" Type="http://schemas.openxmlformats.org/officeDocument/2006/relationships/slideLayout" Target="../slideLayouts/slideLayout71.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68882"/>
            <a:ext cx="10515600" cy="387798"/>
          </a:xfrm>
          <a:prstGeom prst="rect">
            <a:avLst/>
          </a:prstGeom>
        </p:spPr>
        <p:txBody>
          <a:bodyPr vert="horz"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477356"/>
            <a:ext cx="2743200" cy="123111"/>
          </a:xfrm>
          <a:prstGeom prst="rect">
            <a:avLst/>
          </a:prstGeom>
        </p:spPr>
        <p:txBody>
          <a:bodyPr vert="horz" lIns="0" tIns="0" rIns="0" bIns="0" rtlCol="0" anchor="ctr">
            <a:spAutoFit/>
          </a:bodyPr>
          <a:lstStyle>
            <a:lvl1pPr algn="l">
              <a:defRPr sz="800">
                <a:solidFill>
                  <a:schemeClr val="tx1">
                    <a:tint val="75000"/>
                  </a:schemeClr>
                </a:solidFill>
              </a:defRPr>
            </a:lvl1pPr>
          </a:lstStyle>
          <a:p>
            <a:r>
              <a:rPr lang="en-US"/>
              <a:t>DOH 530-261 June 2024 </a:t>
            </a:r>
            <a:endParaRPr lang="en-US" dirty="0"/>
          </a:p>
        </p:txBody>
      </p:sp>
      <p:sp>
        <p:nvSpPr>
          <p:cNvPr id="6" name="Slide Number Placeholder 5"/>
          <p:cNvSpPr>
            <a:spLocks noGrp="1"/>
          </p:cNvSpPr>
          <p:nvPr>
            <p:ph type="sldNum" sz="quarter" idx="4"/>
          </p:nvPr>
        </p:nvSpPr>
        <p:spPr>
          <a:xfrm>
            <a:off x="8610600" y="6477356"/>
            <a:ext cx="2743200" cy="123111"/>
          </a:xfrm>
          <a:prstGeom prst="rect">
            <a:avLst/>
          </a:prstGeom>
        </p:spPr>
        <p:txBody>
          <a:bodyPr vert="horz" lIns="0" tIns="0" rIns="0" bIns="0" rtlCol="0" anchor="ctr">
            <a:spAutoFit/>
          </a:bodyPr>
          <a:lstStyle>
            <a:lvl1pPr algn="r">
              <a:defRPr sz="800">
                <a:solidFill>
                  <a:schemeClr val="tx1">
                    <a:tint val="75000"/>
                  </a:schemeClr>
                </a:solidFill>
              </a:defRPr>
            </a:lvl1pPr>
          </a:lstStyle>
          <a:p>
            <a:fld id="{8E591227-F9EB-4B2B-9432-842143BA1678}" type="slidenum">
              <a:rPr lang="en-US" smtClean="0"/>
              <a:pPr/>
              <a:t>‹#›</a:t>
            </a:fld>
            <a:endParaRPr lang="en-US" dirty="0"/>
          </a:p>
        </p:txBody>
      </p:sp>
    </p:spTree>
    <p:extLst>
      <p:ext uri="{BB962C8B-B14F-4D97-AF65-F5344CB8AC3E}">
        <p14:creationId xmlns:p14="http://schemas.microsoft.com/office/powerpoint/2010/main" val="3231053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67" r:id="rId6"/>
    <p:sldLayoutId id="2147483669" r:id="rId7"/>
    <p:sldLayoutId id="2147483668" r:id="rId8"/>
    <p:sldLayoutId id="2147483655" r:id="rId9"/>
    <p:sldLayoutId id="2147483658" r:id="rId10"/>
    <p:sldLayoutId id="2147483663" r:id="rId11"/>
    <p:sldLayoutId id="2147483666" r:id="rId12"/>
    <p:sldLayoutId id="2147483659" r:id="rId13"/>
    <p:sldLayoutId id="2147483662" r:id="rId14"/>
    <p:sldLayoutId id="2147483664" r:id="rId15"/>
    <p:sldLayoutId id="2147483665" r:id="rId16"/>
    <p:sldLayoutId id="2147483660" r:id="rId17"/>
    <p:sldLayoutId id="2147483661" r:id="rId18"/>
  </p:sldLayoutIdLst>
  <p:hf hdr="0" ftr="0"/>
  <p:txStyles>
    <p:titleStyle>
      <a:lvl1pPr algn="l" defTabSz="914400" rtl="0" eaLnBrk="1" latinLnBrk="0" hangingPunct="1">
        <a:lnSpc>
          <a:spcPct val="90000"/>
        </a:lnSpc>
        <a:spcBef>
          <a:spcPct val="0"/>
        </a:spcBef>
        <a:buNone/>
        <a:defRPr sz="2800" b="1" kern="120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21005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Placeholder 5"/>
          <p:cNvSpPr>
            <a:spLocks noGrp="1"/>
          </p:cNvSpPr>
          <p:nvPr>
            <p:ph type="sldNum" sz="quarter" idx="4"/>
          </p:nvPr>
        </p:nvSpPr>
        <p:spPr>
          <a:xfrm>
            <a:off x="4038600" y="6356351"/>
            <a:ext cx="4114800" cy="365125"/>
          </a:xfrm>
          <a:prstGeom prst="rect">
            <a:avLst/>
          </a:prstGeom>
        </p:spPr>
        <p:txBody>
          <a:bodyPr vert="horz" lIns="91440" tIns="45720" rIns="91440" bIns="45720" rtlCol="0" anchor="ctr"/>
          <a:lstStyle>
            <a:lvl1pPr algn="ctr">
              <a:defRPr sz="1400">
                <a:solidFill>
                  <a:srgbClr val="404040"/>
                </a:solidFill>
                <a:latin typeface="Century Gothic" panose="020B0502020202020204" pitchFamily="34" charset="0"/>
              </a:defRPr>
            </a:lvl1pPr>
          </a:lstStyle>
          <a:p>
            <a:fld id="{3535056D-F555-406B-BF1D-286FE836F60C}" type="slidenum">
              <a:rPr lang="en-US" smtClean="0"/>
              <a:pPr/>
              <a:t>‹#›</a:t>
            </a:fld>
            <a:endParaRPr lang="en-US" dirty="0"/>
          </a:p>
        </p:txBody>
      </p:sp>
    </p:spTree>
    <p:extLst>
      <p:ext uri="{BB962C8B-B14F-4D97-AF65-F5344CB8AC3E}">
        <p14:creationId xmlns:p14="http://schemas.microsoft.com/office/powerpoint/2010/main" val="144423921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 id="2147483708" r:id="rId37"/>
    <p:sldLayoutId id="2147483709" r:id="rId38"/>
    <p:sldLayoutId id="2147483710" r:id="rId39"/>
    <p:sldLayoutId id="2147483711" r:id="rId40"/>
    <p:sldLayoutId id="2147483712" r:id="rId41"/>
    <p:sldLayoutId id="2147483713" r:id="rId42"/>
    <p:sldLayoutId id="2147483714" r:id="rId43"/>
    <p:sldLayoutId id="2147483715" r:id="rId44"/>
    <p:sldLayoutId id="2147483716" r:id="rId45"/>
    <p:sldLayoutId id="2147483717" r:id="rId46"/>
    <p:sldLayoutId id="2147483718" r:id="rId47"/>
    <p:sldLayoutId id="2147483719" r:id="rId48"/>
    <p:sldLayoutId id="2147483720" r:id="rId49"/>
    <p:sldLayoutId id="2147483721" r:id="rId50"/>
    <p:sldLayoutId id="2147483722" r:id="rId51"/>
    <p:sldLayoutId id="2147483723" r:id="rId52"/>
    <p:sldLayoutId id="2147483724" r:id="rId53"/>
    <p:sldLayoutId id="2147483725" r:id="rId54"/>
  </p:sldLayoutIdLst>
  <p:hf hdr="0" ftr="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85750" indent="-285750" algn="l" defTabSz="914400" rtl="0" eaLnBrk="1" latinLnBrk="0" hangingPunct="1">
        <a:lnSpc>
          <a:spcPct val="90000"/>
        </a:lnSpc>
        <a:spcBef>
          <a:spcPts val="1000"/>
        </a:spcBef>
        <a:buClr>
          <a:srgbClr val="349D96"/>
        </a:buClr>
        <a:buFont typeface="Wingdings" panose="05000000000000000000" pitchFamily="2" charset="2"/>
        <a:buChar char="£"/>
        <a:defRPr sz="2000" kern="1200">
          <a:solidFill>
            <a:schemeClr val="tx1">
              <a:lumMod val="75000"/>
              <a:lumOff val="25000"/>
            </a:schemeClr>
          </a:solidFill>
          <a:latin typeface="Century Gothic" panose="020B0502020202020204" pitchFamily="34" charset="0"/>
          <a:ea typeface="+mn-ea"/>
          <a:cs typeface="+mn-cs"/>
        </a:defRPr>
      </a:lvl1pPr>
      <a:lvl2pPr marL="519113" indent="-238125" algn="l" defTabSz="914400" rtl="0" eaLnBrk="1" latinLnBrk="0" hangingPunct="1">
        <a:lnSpc>
          <a:spcPct val="90000"/>
        </a:lnSpc>
        <a:spcBef>
          <a:spcPts val="500"/>
        </a:spcBef>
        <a:buClr>
          <a:srgbClr val="349D96"/>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1.png"/><Relationship Id="rId7" Type="http://schemas.openxmlformats.org/officeDocument/2006/relationships/slide" Target="slide6.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slide" Target="slide5.xml"/><Relationship Id="rId11" Type="http://schemas.openxmlformats.org/officeDocument/2006/relationships/slide" Target="slide22.xml"/><Relationship Id="rId5" Type="http://schemas.openxmlformats.org/officeDocument/2006/relationships/slide" Target="slide4.xml"/><Relationship Id="rId10" Type="http://schemas.openxmlformats.org/officeDocument/2006/relationships/slide" Target="slide21.xml"/><Relationship Id="rId4" Type="http://schemas.openxmlformats.org/officeDocument/2006/relationships/slide" Target="slide23.xml"/><Relationship Id="rId9" Type="http://schemas.openxmlformats.org/officeDocument/2006/relationships/slide" Target="slide20.xml"/></Relationships>
</file>

<file path=ppt/slides/_rels/slide20.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23.xml"/><Relationship Id="rId7" Type="http://schemas.openxmlformats.org/officeDocument/2006/relationships/slide" Target="slide37.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slide" Target="slide6.xml"/><Relationship Id="rId5" Type="http://schemas.openxmlformats.org/officeDocument/2006/relationships/slide" Target="slide5.xml"/><Relationship Id="rId10" Type="http://schemas.openxmlformats.org/officeDocument/2006/relationships/slide" Target="slide22.xml"/><Relationship Id="rId4" Type="http://schemas.openxmlformats.org/officeDocument/2006/relationships/slide" Target="slide4.xml"/><Relationship Id="rId9"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hyperlink" Target="https://www.flickr.com/photos/wingedwolf/5471047557/"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s://www.flickr.com/photos/mpcaphotos/31655988501"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3.xml"/><Relationship Id="rId1" Type="http://schemas.openxmlformats.org/officeDocument/2006/relationships/slideLayout" Target="../slideLayouts/slideLayout8.xml"/><Relationship Id="rId4" Type="http://schemas.openxmlformats.org/officeDocument/2006/relationships/hyperlink" Target="https://pixabay.com/en/friends-trust-friendship-together-1015314/"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hyperlink" Target="https://ufl.pb.unizin.org/integratingveterinarymedicinewithsheltersystems/chapter/social-justice-diversity-equity-and-inclusion-in-animal-shelters/"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doh.wa.gov/data-and-statistical-reports/washington-tracking-network-wtn" TargetMode="External"/><Relationship Id="rId2" Type="http://schemas.openxmlformats.org/officeDocument/2006/relationships/notesSlide" Target="../notesSlides/notesSlide70.xml"/><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71.xml.rels><?xml version="1.0" encoding="UTF-8" standalone="yes"?>
<Relationships xmlns="http://schemas.openxmlformats.org/package/2006/relationships"><Relationship Id="rId3" Type="http://schemas.openxmlformats.org/officeDocument/2006/relationships/hyperlink" Target="https://doh.wa.gov/data-and-statistical-reports/washington-tracking-network-wtn" TargetMode="External"/><Relationship Id="rId2" Type="http://schemas.openxmlformats.org/officeDocument/2006/relationships/notesSlide" Target="../notesSlides/notesSlide71.xml"/><Relationship Id="rId1" Type="http://schemas.openxmlformats.org/officeDocument/2006/relationships/slideLayout" Target="../slideLayouts/slideLayout8.xml"/><Relationship Id="rId5" Type="http://schemas.openxmlformats.org/officeDocument/2006/relationships/image" Target="../media/image67.png"/><Relationship Id="rId4" Type="http://schemas.openxmlformats.org/officeDocument/2006/relationships/hyperlink" Target="https://doh.wa.gov/data-and-statistical-reports/washington-tracking-network-wtn/dashboards"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doh.wa.gov/data-and-statistical-reports/washington-tracking-network-wtn" TargetMode="External"/><Relationship Id="rId2" Type="http://schemas.openxmlformats.org/officeDocument/2006/relationships/notesSlide" Target="../notesSlides/notesSlide72.xml"/><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hyperlink" Target="https://fortress.wa.gov/doh/wtn/WTNIBL/"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doh.wa.gov/data-statistical-reports/washington-tracking-network-wtn/community-report" TargetMode="External"/><Relationship Id="rId2" Type="http://schemas.openxmlformats.org/officeDocument/2006/relationships/notesSlide" Target="../notesSlides/notesSlide73.xml"/><Relationship Id="rId1" Type="http://schemas.openxmlformats.org/officeDocument/2006/relationships/slideLayout" Target="../slideLayouts/slideLayout8.xml"/><Relationship Id="rId6" Type="http://schemas.openxmlformats.org/officeDocument/2006/relationships/image" Target="../media/image69.png"/><Relationship Id="rId5" Type="http://schemas.openxmlformats.org/officeDocument/2006/relationships/hyperlink" Target="https://fortress.wa.gov/doh/wtnmobile/wtnmobile/#!/" TargetMode="External"/><Relationship Id="rId4" Type="http://schemas.openxmlformats.org/officeDocument/2006/relationships/hyperlink" Target="https://doh.wa.gov/data-and-statistical-reports/washington-tracking-network-wtn"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hyperlink" Target="https://www.flickr.com/photos/isbg6/5029147286/"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implicit.harvard.edu/implicit/takeatest.html"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32.png"/></Relationships>
</file>

<file path=ppt/slides/_rels/slide80.xml.rels><?xml version="1.0" encoding="UTF-8" standalone="yes"?>
<Relationships xmlns="http://schemas.openxmlformats.org/package/2006/relationships"><Relationship Id="rId8" Type="http://schemas.openxmlformats.org/officeDocument/2006/relationships/hyperlink" Target="https://pubmed.ncbi.nlm.nih.gov/28956669/" TargetMode="External"/><Relationship Id="rId3" Type="http://schemas.openxmlformats.org/officeDocument/2006/relationships/hyperlink" Target="https://www.apha.org/topics-and-issues/health-equity" TargetMode="External"/><Relationship Id="rId7" Type="http://schemas.openxmlformats.org/officeDocument/2006/relationships/hyperlink" Target="https://lgbtqia.ucdavis.edu/educated/glossary" TargetMode="External"/><Relationship Id="rId2" Type="http://schemas.openxmlformats.org/officeDocument/2006/relationships/hyperlink" Target="https://www.ncbi.nlm.nih.gov/books/NBK578532/" TargetMode="External"/><Relationship Id="rId1" Type="http://schemas.openxmlformats.org/officeDocument/2006/relationships/slideLayout" Target="../slideLayouts/slideLayout8.xml"/><Relationship Id="rId6" Type="http://schemas.openxmlformats.org/officeDocument/2006/relationships/hyperlink" Target="https://www.atsdr.cdc.gov/communityengagement/pdf/PCE_Report_508_FINAL.pdf" TargetMode="External"/><Relationship Id="rId5" Type="http://schemas.openxmlformats.org/officeDocument/2006/relationships/hyperlink" Target="https://www.census.gov/content/dam/Census/library/publications/2022/demo/p60-277.pdf" TargetMode="External"/><Relationship Id="rId10" Type="http://schemas.openxmlformats.org/officeDocument/2006/relationships/hyperlink" Target="https://www.hrc.org/resources/glossary-of-terms?utm_source=GS&amp;utm_medium=AD&amp;utm_campaign=BPI-HRC-Grant&amp;utm_content=276004739490&amp;utm_term=gender%20identity&amp;gclid=EAIaIQobChMI54LJmcbg3AIVy2p-Ch0ZtwLrEAAYASAAEgJlRfD_BwE" TargetMode="External"/><Relationship Id="rId4" Type="http://schemas.openxmlformats.org/officeDocument/2006/relationships/hyperlink" Target="https://www.cdc.gov/healthequity/index.html" TargetMode="External"/><Relationship Id="rId9" Type="http://schemas.openxmlformats.org/officeDocument/2006/relationships/hyperlink" Target="https://www.pnas.org/doi/full/10.1073/pnas.1516047113"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ww.srln.org/system/files/attachments/12%20Tips%20On%20Working%20Effectively%20With%20An%20Interpreter%20%282005%29.pdf" TargetMode="External"/><Relationship Id="rId7" Type="http://schemas.openxmlformats.org/officeDocument/2006/relationships/hyperlink" Target="https://www.oxfordlearnersdictionaries.com/us/" TargetMode="External"/><Relationship Id="rId2" Type="http://schemas.openxmlformats.org/officeDocument/2006/relationships/hyperlink" Target="https://www.ohsu.edu/sites/default/files/2018-08/EMS-Treatment-Disparities.pdf" TargetMode="External"/><Relationship Id="rId1" Type="http://schemas.openxmlformats.org/officeDocument/2006/relationships/slideLayout" Target="../slideLayouts/slideLayout8.xml"/><Relationship Id="rId6" Type="http://schemas.openxmlformats.org/officeDocument/2006/relationships/hyperlink" Target="https://www.federalregister.gov/documents/2013/09/24/2013-23164/national-standards-for-culturally-and-linguistically-appropriate-services-clas-in-health-and" TargetMode="External"/><Relationship Id="rId5" Type="http://schemas.openxmlformats.org/officeDocument/2006/relationships/hyperlink" Target="https://thinkculturalhealth.hhs.gov/assets/pdfs/EnhancedNationalCLASStandards.pdf" TargetMode="External"/><Relationship Id="rId4" Type="http://schemas.openxmlformats.org/officeDocument/2006/relationships/hyperlink" Target="https://diversity.nih.gov/sociocultural-factors/implicit-bias"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doh.wa.gov/sites/default/files/legacy/Documents/1000/CommonDefinitions_Equity.pdf?uid=648a10f45831f" TargetMode="External"/><Relationship Id="rId7" Type="http://schemas.openxmlformats.org/officeDocument/2006/relationships/hyperlink" Target="https://www.nih.gov/nih-style-guide/sex-gender-sexuality" TargetMode="External"/><Relationship Id="rId2" Type="http://schemas.openxmlformats.org/officeDocument/2006/relationships/hyperlink" Target="https://www.ambulancelgbt.org/resources/professional-development/" TargetMode="External"/><Relationship Id="rId1" Type="http://schemas.openxmlformats.org/officeDocument/2006/relationships/slideLayout" Target="../slideLayouts/slideLayout8.xml"/><Relationship Id="rId6" Type="http://schemas.openxmlformats.org/officeDocument/2006/relationships/hyperlink" Target="https://www.who.int/health-topics/social-determinants-of-health#tab=tab_1" TargetMode="External"/><Relationship Id="rId5" Type="http://schemas.openxmlformats.org/officeDocument/2006/relationships/hyperlink" Target="https://fortress.wa.gov/doh/wtn/WTNIBL/" TargetMode="External"/><Relationship Id="rId4" Type="http://schemas.openxmlformats.org/officeDocument/2006/relationships/hyperlink" Target="https://doh.wa.gov/community-and-environment/health-equity"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descr="Golden yellow outline of a human dancing">
            <a:extLst>
              <a:ext uri="{FF2B5EF4-FFF2-40B4-BE49-F238E27FC236}">
                <a16:creationId xmlns:a16="http://schemas.microsoft.com/office/drawing/2014/main" id="{A16AEEE8-DE2A-4BCA-8B19-10AFA3B0E295}"/>
              </a:ext>
            </a:extLst>
          </p:cNvPr>
          <p:cNvGrpSpPr/>
          <p:nvPr/>
        </p:nvGrpSpPr>
        <p:grpSpPr>
          <a:xfrm>
            <a:off x="10490234" y="302514"/>
            <a:ext cx="1623355" cy="3715333"/>
            <a:chOff x="2163763" y="1093788"/>
            <a:chExt cx="1836738" cy="4203700"/>
          </a:xfrm>
        </p:grpSpPr>
        <p:sp>
          <p:nvSpPr>
            <p:cNvPr id="16" name="Freeform 5">
              <a:extLst>
                <a:ext uri="{FF2B5EF4-FFF2-40B4-BE49-F238E27FC236}">
                  <a16:creationId xmlns:a16="http://schemas.microsoft.com/office/drawing/2014/main" id="{DFED663D-8411-4744-9AEA-73B0F1F05B75}"/>
                </a:ext>
              </a:extLst>
            </p:cNvPr>
            <p:cNvSpPr>
              <a:spLocks/>
            </p:cNvSpPr>
            <p:nvPr/>
          </p:nvSpPr>
          <p:spPr bwMode="auto">
            <a:xfrm>
              <a:off x="2163763" y="1093788"/>
              <a:ext cx="1836738" cy="3321050"/>
            </a:xfrm>
            <a:custGeom>
              <a:avLst/>
              <a:gdLst>
                <a:gd name="T0" fmla="*/ 1149 w 1200"/>
                <a:gd name="T1" fmla="*/ 1771 h 2171"/>
                <a:gd name="T2" fmla="*/ 1045 w 1200"/>
                <a:gd name="T3" fmla="*/ 2171 h 2171"/>
                <a:gd name="T4" fmla="*/ 936 w 1200"/>
                <a:gd name="T5" fmla="*/ 1592 h 2171"/>
                <a:gd name="T6" fmla="*/ 587 w 1200"/>
                <a:gd name="T7" fmla="*/ 1348 h 2171"/>
                <a:gd name="T8" fmla="*/ 0 w 1200"/>
                <a:gd name="T9" fmla="*/ 837 h 2171"/>
                <a:gd name="T10" fmla="*/ 508 w 1200"/>
                <a:gd name="T11" fmla="*/ 1184 h 2171"/>
                <a:gd name="T12" fmla="*/ 793 w 1200"/>
                <a:gd name="T13" fmla="*/ 1145 h 2171"/>
                <a:gd name="T14" fmla="*/ 814 w 1200"/>
                <a:gd name="T15" fmla="*/ 862 h 2171"/>
                <a:gd name="T16" fmla="*/ 718 w 1200"/>
                <a:gd name="T17" fmla="*/ 437 h 2171"/>
                <a:gd name="T18" fmla="*/ 810 w 1200"/>
                <a:gd name="T19" fmla="*/ 0 h 2171"/>
                <a:gd name="T20" fmla="*/ 838 w 1200"/>
                <a:gd name="T21" fmla="*/ 511 h 2171"/>
                <a:gd name="T22" fmla="*/ 1090 w 1200"/>
                <a:gd name="T23" fmla="*/ 1176 h 2171"/>
                <a:gd name="T24" fmla="*/ 1149 w 1200"/>
                <a:gd name="T25" fmla="*/ 1771 h 2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0" h="2171">
                  <a:moveTo>
                    <a:pt x="1149" y="1771"/>
                  </a:moveTo>
                  <a:cubicBezTo>
                    <a:pt x="1134" y="1853"/>
                    <a:pt x="1112" y="2004"/>
                    <a:pt x="1045" y="2171"/>
                  </a:cubicBezTo>
                  <a:cubicBezTo>
                    <a:pt x="1056" y="1807"/>
                    <a:pt x="989" y="1655"/>
                    <a:pt x="936" y="1592"/>
                  </a:cubicBezTo>
                  <a:cubicBezTo>
                    <a:pt x="928" y="1571"/>
                    <a:pt x="871" y="1454"/>
                    <a:pt x="587" y="1348"/>
                  </a:cubicBezTo>
                  <a:cubicBezTo>
                    <a:pt x="275" y="1231"/>
                    <a:pt x="51" y="1053"/>
                    <a:pt x="0" y="837"/>
                  </a:cubicBezTo>
                  <a:cubicBezTo>
                    <a:pt x="0" y="837"/>
                    <a:pt x="319" y="1155"/>
                    <a:pt x="508" y="1184"/>
                  </a:cubicBezTo>
                  <a:cubicBezTo>
                    <a:pt x="706" y="1214"/>
                    <a:pt x="756" y="1181"/>
                    <a:pt x="793" y="1145"/>
                  </a:cubicBezTo>
                  <a:cubicBezTo>
                    <a:pt x="830" y="1110"/>
                    <a:pt x="845" y="972"/>
                    <a:pt x="814" y="862"/>
                  </a:cubicBezTo>
                  <a:cubicBezTo>
                    <a:pt x="784" y="751"/>
                    <a:pt x="722" y="581"/>
                    <a:pt x="718" y="437"/>
                  </a:cubicBezTo>
                  <a:cubicBezTo>
                    <a:pt x="713" y="293"/>
                    <a:pt x="779" y="48"/>
                    <a:pt x="810" y="0"/>
                  </a:cubicBezTo>
                  <a:cubicBezTo>
                    <a:pt x="807" y="8"/>
                    <a:pt x="744" y="242"/>
                    <a:pt x="838" y="511"/>
                  </a:cubicBezTo>
                  <a:cubicBezTo>
                    <a:pt x="935" y="785"/>
                    <a:pt x="1047" y="1030"/>
                    <a:pt x="1090" y="1176"/>
                  </a:cubicBezTo>
                  <a:cubicBezTo>
                    <a:pt x="1133" y="1321"/>
                    <a:pt x="1200" y="1499"/>
                    <a:pt x="1149" y="1771"/>
                  </a:cubicBezTo>
                  <a:close/>
                </a:path>
              </a:pathLst>
            </a:custGeom>
            <a:gradFill>
              <a:gsLst>
                <a:gs pos="0">
                  <a:schemeClr val="accent4"/>
                </a:gs>
                <a:gs pos="100000">
                  <a:schemeClr val="accent4">
                    <a:lumMod val="7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en-GB" dirty="0"/>
            </a:p>
          </p:txBody>
        </p:sp>
        <p:sp>
          <p:nvSpPr>
            <p:cNvPr id="17" name="Freeform 6">
              <a:extLst>
                <a:ext uri="{FF2B5EF4-FFF2-40B4-BE49-F238E27FC236}">
                  <a16:creationId xmlns:a16="http://schemas.microsoft.com/office/drawing/2014/main" id="{6B20DA1C-63F5-4883-BA74-D9248AA45FFC}"/>
                </a:ext>
              </a:extLst>
            </p:cNvPr>
            <p:cNvSpPr>
              <a:spLocks/>
            </p:cNvSpPr>
            <p:nvPr/>
          </p:nvSpPr>
          <p:spPr bwMode="auto">
            <a:xfrm>
              <a:off x="2401888" y="3529013"/>
              <a:ext cx="1377950" cy="1768475"/>
            </a:xfrm>
            <a:custGeom>
              <a:avLst/>
              <a:gdLst>
                <a:gd name="T0" fmla="*/ 889 w 900"/>
                <a:gd name="T1" fmla="*/ 579 h 1156"/>
                <a:gd name="T2" fmla="*/ 365 w 900"/>
                <a:gd name="T3" fmla="*/ 1156 h 1156"/>
                <a:gd name="T4" fmla="*/ 725 w 900"/>
                <a:gd name="T5" fmla="*/ 383 h 1156"/>
                <a:gd name="T6" fmla="*/ 705 w 900"/>
                <a:gd name="T7" fmla="*/ 396 h 1156"/>
                <a:gd name="T8" fmla="*/ 686 w 900"/>
                <a:gd name="T9" fmla="*/ 407 h 1156"/>
                <a:gd name="T10" fmla="*/ 661 w 900"/>
                <a:gd name="T11" fmla="*/ 420 h 1156"/>
                <a:gd name="T12" fmla="*/ 641 w 900"/>
                <a:gd name="T13" fmla="*/ 429 h 1156"/>
                <a:gd name="T14" fmla="*/ 607 w 900"/>
                <a:gd name="T15" fmla="*/ 443 h 1156"/>
                <a:gd name="T16" fmla="*/ 543 w 900"/>
                <a:gd name="T17" fmla="*/ 465 h 1156"/>
                <a:gd name="T18" fmla="*/ 529 w 900"/>
                <a:gd name="T19" fmla="*/ 468 h 1156"/>
                <a:gd name="T20" fmla="*/ 324 w 900"/>
                <a:gd name="T21" fmla="*/ 476 h 1156"/>
                <a:gd name="T22" fmla="*/ 304 w 900"/>
                <a:gd name="T23" fmla="*/ 471 h 1156"/>
                <a:gd name="T24" fmla="*/ 297 w 900"/>
                <a:gd name="T25" fmla="*/ 469 h 1156"/>
                <a:gd name="T26" fmla="*/ 283 w 900"/>
                <a:gd name="T27" fmla="*/ 464 h 1156"/>
                <a:gd name="T28" fmla="*/ 283 w 900"/>
                <a:gd name="T29" fmla="*/ 464 h 1156"/>
                <a:gd name="T30" fmla="*/ 269 w 900"/>
                <a:gd name="T31" fmla="*/ 459 h 1156"/>
                <a:gd name="T32" fmla="*/ 248 w 900"/>
                <a:gd name="T33" fmla="*/ 451 h 1156"/>
                <a:gd name="T34" fmla="*/ 235 w 900"/>
                <a:gd name="T35" fmla="*/ 444 h 1156"/>
                <a:gd name="T36" fmla="*/ 142 w 900"/>
                <a:gd name="T37" fmla="*/ 376 h 1156"/>
                <a:gd name="T38" fmla="*/ 129 w 900"/>
                <a:gd name="T39" fmla="*/ 364 h 1156"/>
                <a:gd name="T40" fmla="*/ 44 w 900"/>
                <a:gd name="T41" fmla="*/ 243 h 1156"/>
                <a:gd name="T42" fmla="*/ 35 w 900"/>
                <a:gd name="T43" fmla="*/ 227 h 1156"/>
                <a:gd name="T44" fmla="*/ 10 w 900"/>
                <a:gd name="T45" fmla="*/ 171 h 1156"/>
                <a:gd name="T46" fmla="*/ 5 w 900"/>
                <a:gd name="T47" fmla="*/ 159 h 1156"/>
                <a:gd name="T48" fmla="*/ 0 w 900"/>
                <a:gd name="T49" fmla="*/ 147 h 1156"/>
                <a:gd name="T50" fmla="*/ 1 w 900"/>
                <a:gd name="T51" fmla="*/ 148 h 1156"/>
                <a:gd name="T52" fmla="*/ 3 w 900"/>
                <a:gd name="T53" fmla="*/ 151 h 1156"/>
                <a:gd name="T54" fmla="*/ 122 w 900"/>
                <a:gd name="T55" fmla="*/ 273 h 1156"/>
                <a:gd name="T56" fmla="*/ 129 w 900"/>
                <a:gd name="T57" fmla="*/ 278 h 1156"/>
                <a:gd name="T58" fmla="*/ 213 w 900"/>
                <a:gd name="T59" fmla="*/ 328 h 1156"/>
                <a:gd name="T60" fmla="*/ 219 w 900"/>
                <a:gd name="T61" fmla="*/ 331 h 1156"/>
                <a:gd name="T62" fmla="*/ 250 w 900"/>
                <a:gd name="T63" fmla="*/ 343 h 1156"/>
                <a:gd name="T64" fmla="*/ 259 w 900"/>
                <a:gd name="T65" fmla="*/ 346 h 1156"/>
                <a:gd name="T66" fmla="*/ 277 w 900"/>
                <a:gd name="T67" fmla="*/ 352 h 1156"/>
                <a:gd name="T68" fmla="*/ 287 w 900"/>
                <a:gd name="T69" fmla="*/ 354 h 1156"/>
                <a:gd name="T70" fmla="*/ 295 w 900"/>
                <a:gd name="T71" fmla="*/ 356 h 1156"/>
                <a:gd name="T72" fmla="*/ 305 w 900"/>
                <a:gd name="T73" fmla="*/ 358 h 1156"/>
                <a:gd name="T74" fmla="*/ 329 w 900"/>
                <a:gd name="T75" fmla="*/ 362 h 1156"/>
                <a:gd name="T76" fmla="*/ 336 w 900"/>
                <a:gd name="T77" fmla="*/ 363 h 1156"/>
                <a:gd name="T78" fmla="*/ 451 w 900"/>
                <a:gd name="T79" fmla="*/ 359 h 1156"/>
                <a:gd name="T80" fmla="*/ 781 w 900"/>
                <a:gd name="T81" fmla="*/ 3 h 1156"/>
                <a:gd name="T82" fmla="*/ 780 w 900"/>
                <a:gd name="T83" fmla="*/ 0 h 1156"/>
                <a:gd name="T84" fmla="*/ 889 w 900"/>
                <a:gd name="T85" fmla="*/ 579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00" h="1156">
                  <a:moveTo>
                    <a:pt x="889" y="579"/>
                  </a:moveTo>
                  <a:cubicBezTo>
                    <a:pt x="806" y="782"/>
                    <a:pt x="656" y="1008"/>
                    <a:pt x="365" y="1156"/>
                  </a:cubicBezTo>
                  <a:cubicBezTo>
                    <a:pt x="365" y="1156"/>
                    <a:pt x="783" y="841"/>
                    <a:pt x="725" y="383"/>
                  </a:cubicBezTo>
                  <a:cubicBezTo>
                    <a:pt x="725" y="383"/>
                    <a:pt x="718" y="388"/>
                    <a:pt x="705" y="396"/>
                  </a:cubicBezTo>
                  <a:cubicBezTo>
                    <a:pt x="700" y="399"/>
                    <a:pt x="693" y="403"/>
                    <a:pt x="686" y="407"/>
                  </a:cubicBezTo>
                  <a:cubicBezTo>
                    <a:pt x="678" y="411"/>
                    <a:pt x="670" y="415"/>
                    <a:pt x="661" y="420"/>
                  </a:cubicBezTo>
                  <a:cubicBezTo>
                    <a:pt x="654" y="423"/>
                    <a:pt x="648" y="426"/>
                    <a:pt x="641" y="429"/>
                  </a:cubicBezTo>
                  <a:cubicBezTo>
                    <a:pt x="630" y="434"/>
                    <a:pt x="619" y="438"/>
                    <a:pt x="607" y="443"/>
                  </a:cubicBezTo>
                  <a:cubicBezTo>
                    <a:pt x="588" y="451"/>
                    <a:pt x="566" y="458"/>
                    <a:pt x="543" y="465"/>
                  </a:cubicBezTo>
                  <a:cubicBezTo>
                    <a:pt x="538" y="466"/>
                    <a:pt x="533" y="467"/>
                    <a:pt x="529" y="468"/>
                  </a:cubicBezTo>
                  <a:cubicBezTo>
                    <a:pt x="467" y="484"/>
                    <a:pt x="396" y="491"/>
                    <a:pt x="324" y="476"/>
                  </a:cubicBezTo>
                  <a:cubicBezTo>
                    <a:pt x="317" y="474"/>
                    <a:pt x="311" y="473"/>
                    <a:pt x="304" y="471"/>
                  </a:cubicBezTo>
                  <a:cubicBezTo>
                    <a:pt x="301" y="470"/>
                    <a:pt x="299" y="469"/>
                    <a:pt x="297" y="469"/>
                  </a:cubicBezTo>
                  <a:cubicBezTo>
                    <a:pt x="292" y="467"/>
                    <a:pt x="287" y="466"/>
                    <a:pt x="283" y="464"/>
                  </a:cubicBezTo>
                  <a:cubicBezTo>
                    <a:pt x="283" y="464"/>
                    <a:pt x="283" y="464"/>
                    <a:pt x="283" y="464"/>
                  </a:cubicBezTo>
                  <a:cubicBezTo>
                    <a:pt x="278" y="463"/>
                    <a:pt x="274" y="461"/>
                    <a:pt x="269" y="459"/>
                  </a:cubicBezTo>
                  <a:cubicBezTo>
                    <a:pt x="262" y="457"/>
                    <a:pt x="255" y="454"/>
                    <a:pt x="248" y="451"/>
                  </a:cubicBezTo>
                  <a:cubicBezTo>
                    <a:pt x="235" y="444"/>
                    <a:pt x="235" y="444"/>
                    <a:pt x="235" y="444"/>
                  </a:cubicBezTo>
                  <a:cubicBezTo>
                    <a:pt x="203" y="427"/>
                    <a:pt x="171" y="405"/>
                    <a:pt x="142" y="376"/>
                  </a:cubicBezTo>
                  <a:cubicBezTo>
                    <a:pt x="137" y="372"/>
                    <a:pt x="133" y="368"/>
                    <a:pt x="129" y="364"/>
                  </a:cubicBezTo>
                  <a:cubicBezTo>
                    <a:pt x="99" y="332"/>
                    <a:pt x="70" y="292"/>
                    <a:pt x="44" y="243"/>
                  </a:cubicBezTo>
                  <a:cubicBezTo>
                    <a:pt x="41" y="238"/>
                    <a:pt x="38" y="233"/>
                    <a:pt x="35" y="227"/>
                  </a:cubicBezTo>
                  <a:cubicBezTo>
                    <a:pt x="26" y="209"/>
                    <a:pt x="18" y="191"/>
                    <a:pt x="10" y="171"/>
                  </a:cubicBezTo>
                  <a:cubicBezTo>
                    <a:pt x="8" y="167"/>
                    <a:pt x="6" y="163"/>
                    <a:pt x="5" y="159"/>
                  </a:cubicBezTo>
                  <a:cubicBezTo>
                    <a:pt x="3" y="155"/>
                    <a:pt x="1" y="151"/>
                    <a:pt x="0" y="147"/>
                  </a:cubicBezTo>
                  <a:cubicBezTo>
                    <a:pt x="0" y="147"/>
                    <a:pt x="0" y="148"/>
                    <a:pt x="1" y="148"/>
                  </a:cubicBezTo>
                  <a:cubicBezTo>
                    <a:pt x="2" y="149"/>
                    <a:pt x="2" y="150"/>
                    <a:pt x="3" y="151"/>
                  </a:cubicBezTo>
                  <a:cubicBezTo>
                    <a:pt x="15" y="168"/>
                    <a:pt x="56" y="223"/>
                    <a:pt x="122" y="273"/>
                  </a:cubicBezTo>
                  <a:cubicBezTo>
                    <a:pt x="124" y="275"/>
                    <a:pt x="126" y="277"/>
                    <a:pt x="129" y="278"/>
                  </a:cubicBezTo>
                  <a:cubicBezTo>
                    <a:pt x="153" y="297"/>
                    <a:pt x="181" y="314"/>
                    <a:pt x="213" y="328"/>
                  </a:cubicBezTo>
                  <a:cubicBezTo>
                    <a:pt x="215" y="329"/>
                    <a:pt x="217" y="330"/>
                    <a:pt x="219" y="331"/>
                  </a:cubicBezTo>
                  <a:cubicBezTo>
                    <a:pt x="229" y="336"/>
                    <a:pt x="239" y="340"/>
                    <a:pt x="250" y="343"/>
                  </a:cubicBezTo>
                  <a:cubicBezTo>
                    <a:pt x="253" y="344"/>
                    <a:pt x="256" y="345"/>
                    <a:pt x="259" y="346"/>
                  </a:cubicBezTo>
                  <a:cubicBezTo>
                    <a:pt x="265" y="348"/>
                    <a:pt x="271" y="350"/>
                    <a:pt x="277" y="352"/>
                  </a:cubicBezTo>
                  <a:cubicBezTo>
                    <a:pt x="280" y="353"/>
                    <a:pt x="284" y="354"/>
                    <a:pt x="287" y="354"/>
                  </a:cubicBezTo>
                  <a:cubicBezTo>
                    <a:pt x="290" y="355"/>
                    <a:pt x="292" y="356"/>
                    <a:pt x="295" y="356"/>
                  </a:cubicBezTo>
                  <a:cubicBezTo>
                    <a:pt x="298" y="357"/>
                    <a:pt x="302" y="358"/>
                    <a:pt x="305" y="358"/>
                  </a:cubicBezTo>
                  <a:cubicBezTo>
                    <a:pt x="313" y="360"/>
                    <a:pt x="321" y="361"/>
                    <a:pt x="329" y="362"/>
                  </a:cubicBezTo>
                  <a:cubicBezTo>
                    <a:pt x="331" y="362"/>
                    <a:pt x="334" y="363"/>
                    <a:pt x="336" y="363"/>
                  </a:cubicBezTo>
                  <a:cubicBezTo>
                    <a:pt x="372" y="367"/>
                    <a:pt x="411" y="366"/>
                    <a:pt x="451" y="359"/>
                  </a:cubicBezTo>
                  <a:cubicBezTo>
                    <a:pt x="609" y="329"/>
                    <a:pt x="746" y="293"/>
                    <a:pt x="781" y="3"/>
                  </a:cubicBezTo>
                  <a:cubicBezTo>
                    <a:pt x="781" y="3"/>
                    <a:pt x="781" y="2"/>
                    <a:pt x="780" y="0"/>
                  </a:cubicBezTo>
                  <a:cubicBezTo>
                    <a:pt x="833" y="63"/>
                    <a:pt x="900" y="215"/>
                    <a:pt x="889" y="579"/>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8" name="Freeform 7">
              <a:extLst>
                <a:ext uri="{FF2B5EF4-FFF2-40B4-BE49-F238E27FC236}">
                  <a16:creationId xmlns:a16="http://schemas.microsoft.com/office/drawing/2014/main" id="{21B25B47-6001-4701-AF01-17373E41117B}"/>
                </a:ext>
              </a:extLst>
            </p:cNvPr>
            <p:cNvSpPr>
              <a:spLocks/>
            </p:cNvSpPr>
            <p:nvPr/>
          </p:nvSpPr>
          <p:spPr bwMode="auto">
            <a:xfrm>
              <a:off x="2508526" y="1981297"/>
              <a:ext cx="820462" cy="849217"/>
            </a:xfrm>
            <a:custGeom>
              <a:avLst/>
              <a:gdLst>
                <a:gd name="T0" fmla="*/ 331 w 396"/>
                <a:gd name="T1" fmla="*/ 120 h 424"/>
                <a:gd name="T2" fmla="*/ 337 w 396"/>
                <a:gd name="T3" fmla="*/ 380 h 424"/>
                <a:gd name="T4" fmla="*/ 106 w 396"/>
                <a:gd name="T5" fmla="*/ 322 h 424"/>
                <a:gd name="T6" fmla="*/ 94 w 396"/>
                <a:gd name="T7" fmla="*/ 58 h 424"/>
                <a:gd name="T8" fmla="*/ 331 w 396"/>
                <a:gd name="T9" fmla="*/ 120 h 424"/>
              </a:gdLst>
              <a:ahLst/>
              <a:cxnLst>
                <a:cxn ang="0">
                  <a:pos x="T0" y="T1"/>
                </a:cxn>
                <a:cxn ang="0">
                  <a:pos x="T2" y="T3"/>
                </a:cxn>
                <a:cxn ang="0">
                  <a:pos x="T4" y="T5"/>
                </a:cxn>
                <a:cxn ang="0">
                  <a:pos x="T6" y="T7"/>
                </a:cxn>
                <a:cxn ang="0">
                  <a:pos x="T8" y="T9"/>
                </a:cxn>
              </a:cxnLst>
              <a:rect l="0" t="0" r="r" b="b"/>
              <a:pathLst>
                <a:path w="396" h="424">
                  <a:moveTo>
                    <a:pt x="331" y="120"/>
                  </a:moveTo>
                  <a:cubicBezTo>
                    <a:pt x="384" y="203"/>
                    <a:pt x="396" y="337"/>
                    <a:pt x="337" y="380"/>
                  </a:cubicBezTo>
                  <a:cubicBezTo>
                    <a:pt x="277" y="424"/>
                    <a:pt x="187" y="378"/>
                    <a:pt x="106" y="322"/>
                  </a:cubicBezTo>
                  <a:cubicBezTo>
                    <a:pt x="6" y="252"/>
                    <a:pt x="0" y="127"/>
                    <a:pt x="94" y="58"/>
                  </a:cubicBezTo>
                  <a:cubicBezTo>
                    <a:pt x="154" y="15"/>
                    <a:pt x="255" y="0"/>
                    <a:pt x="331" y="12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27" name="Group 26" descr="Pink outline of a human with raised arms">
            <a:extLst>
              <a:ext uri="{FF2B5EF4-FFF2-40B4-BE49-F238E27FC236}">
                <a16:creationId xmlns:a16="http://schemas.microsoft.com/office/drawing/2014/main" id="{4DB78972-8E07-4BCB-9B52-16B41228F32B}"/>
              </a:ext>
            </a:extLst>
          </p:cNvPr>
          <p:cNvGrpSpPr/>
          <p:nvPr/>
        </p:nvGrpSpPr>
        <p:grpSpPr>
          <a:xfrm>
            <a:off x="10473700" y="3489185"/>
            <a:ext cx="1415326" cy="3308168"/>
            <a:chOff x="6516140" y="1898651"/>
            <a:chExt cx="1380086" cy="3225800"/>
          </a:xfrm>
        </p:grpSpPr>
        <p:sp>
          <p:nvSpPr>
            <p:cNvPr id="21" name="Freeform 10">
              <a:extLst>
                <a:ext uri="{FF2B5EF4-FFF2-40B4-BE49-F238E27FC236}">
                  <a16:creationId xmlns:a16="http://schemas.microsoft.com/office/drawing/2014/main" id="{736D2DB6-E076-4341-AC1B-F689E5121EA5}"/>
                </a:ext>
              </a:extLst>
            </p:cNvPr>
            <p:cNvSpPr>
              <a:spLocks/>
            </p:cNvSpPr>
            <p:nvPr/>
          </p:nvSpPr>
          <p:spPr bwMode="auto">
            <a:xfrm>
              <a:off x="6516140" y="1898651"/>
              <a:ext cx="1380086" cy="3225800"/>
            </a:xfrm>
            <a:custGeom>
              <a:avLst/>
              <a:gdLst>
                <a:gd name="T0" fmla="*/ 14 w 903"/>
                <a:gd name="T1" fmla="*/ 0 h 2109"/>
                <a:gd name="T2" fmla="*/ 126 w 903"/>
                <a:gd name="T3" fmla="*/ 578 h 2109"/>
                <a:gd name="T4" fmla="*/ 288 w 903"/>
                <a:gd name="T5" fmla="*/ 707 h 2109"/>
                <a:gd name="T6" fmla="*/ 489 w 903"/>
                <a:gd name="T7" fmla="*/ 681 h 2109"/>
                <a:gd name="T8" fmla="*/ 735 w 903"/>
                <a:gd name="T9" fmla="*/ 445 h 2109"/>
                <a:gd name="T10" fmla="*/ 903 w 903"/>
                <a:gd name="T11" fmla="*/ 356 h 2109"/>
                <a:gd name="T12" fmla="*/ 520 w 903"/>
                <a:gd name="T13" fmla="*/ 830 h 2109"/>
                <a:gd name="T14" fmla="*/ 420 w 903"/>
                <a:gd name="T15" fmla="*/ 1406 h 2109"/>
                <a:gd name="T16" fmla="*/ 548 w 903"/>
                <a:gd name="T17" fmla="*/ 2109 h 2109"/>
                <a:gd name="T18" fmla="*/ 316 w 903"/>
                <a:gd name="T19" fmla="*/ 1546 h 2109"/>
                <a:gd name="T20" fmla="*/ 288 w 903"/>
                <a:gd name="T21" fmla="*/ 1414 h 2109"/>
                <a:gd name="T22" fmla="*/ 213 w 903"/>
                <a:gd name="T23" fmla="*/ 1405 h 2109"/>
                <a:gd name="T24" fmla="*/ 210 w 903"/>
                <a:gd name="T25" fmla="*/ 1557 h 2109"/>
                <a:gd name="T26" fmla="*/ 322 w 903"/>
                <a:gd name="T27" fmla="*/ 2069 h 2109"/>
                <a:gd name="T28" fmla="*/ 52 w 903"/>
                <a:gd name="T29" fmla="*/ 1488 h 2109"/>
                <a:gd name="T30" fmla="*/ 3 w 903"/>
                <a:gd name="T31" fmla="*/ 665 h 2109"/>
                <a:gd name="T32" fmla="*/ 14 w 903"/>
                <a:gd name="T33" fmla="*/ 0 h 2109"/>
                <a:gd name="connsiteX0" fmla="*/ 136 w 9981"/>
                <a:gd name="connsiteY0" fmla="*/ 0 h 10000"/>
                <a:gd name="connsiteX1" fmla="*/ 1376 w 9981"/>
                <a:gd name="connsiteY1" fmla="*/ 2741 h 10000"/>
                <a:gd name="connsiteX2" fmla="*/ 3170 w 9981"/>
                <a:gd name="connsiteY2" fmla="*/ 3352 h 10000"/>
                <a:gd name="connsiteX3" fmla="*/ 5396 w 9981"/>
                <a:gd name="connsiteY3" fmla="*/ 3229 h 10000"/>
                <a:gd name="connsiteX4" fmla="*/ 8121 w 9981"/>
                <a:gd name="connsiteY4" fmla="*/ 2110 h 10000"/>
                <a:gd name="connsiteX5" fmla="*/ 9981 w 9981"/>
                <a:gd name="connsiteY5" fmla="*/ 1688 h 10000"/>
                <a:gd name="connsiteX6" fmla="*/ 5740 w 9981"/>
                <a:gd name="connsiteY6" fmla="*/ 3936 h 10000"/>
                <a:gd name="connsiteX7" fmla="*/ 4632 w 9981"/>
                <a:gd name="connsiteY7" fmla="*/ 6667 h 10000"/>
                <a:gd name="connsiteX8" fmla="*/ 6050 w 9981"/>
                <a:gd name="connsiteY8" fmla="*/ 10000 h 10000"/>
                <a:gd name="connsiteX9" fmla="*/ 3480 w 9981"/>
                <a:gd name="connsiteY9" fmla="*/ 7330 h 10000"/>
                <a:gd name="connsiteX10" fmla="*/ 3170 w 9981"/>
                <a:gd name="connsiteY10" fmla="*/ 6705 h 10000"/>
                <a:gd name="connsiteX11" fmla="*/ 2340 w 9981"/>
                <a:gd name="connsiteY11" fmla="*/ 6662 h 10000"/>
                <a:gd name="connsiteX12" fmla="*/ 2307 w 9981"/>
                <a:gd name="connsiteY12" fmla="*/ 7383 h 10000"/>
                <a:gd name="connsiteX13" fmla="*/ 3547 w 9981"/>
                <a:gd name="connsiteY13" fmla="*/ 9810 h 10000"/>
                <a:gd name="connsiteX14" fmla="*/ 557 w 9981"/>
                <a:gd name="connsiteY14" fmla="*/ 7055 h 10000"/>
                <a:gd name="connsiteX15" fmla="*/ 14 w 9981"/>
                <a:gd name="connsiteY15" fmla="*/ 3153 h 10000"/>
                <a:gd name="connsiteX16" fmla="*/ 136 w 9981"/>
                <a:gd name="connsiteY16" fmla="*/ 0 h 10000"/>
                <a:gd name="connsiteX0" fmla="*/ 136 w 10000"/>
                <a:gd name="connsiteY0" fmla="*/ 0 h 10000"/>
                <a:gd name="connsiteX1" fmla="*/ 1379 w 10000"/>
                <a:gd name="connsiteY1" fmla="*/ 2741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379 w 10000"/>
                <a:gd name="connsiteY1" fmla="*/ 2741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183 w 10000"/>
                <a:gd name="connsiteY1" fmla="*/ 2239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183 w 10000"/>
                <a:gd name="connsiteY1" fmla="*/ 2239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118 w 10000"/>
                <a:gd name="connsiteY1" fmla="*/ 2406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000">
                  <a:moveTo>
                    <a:pt x="136" y="0"/>
                  </a:moveTo>
                  <a:cubicBezTo>
                    <a:pt x="136" y="0"/>
                    <a:pt x="434" y="1535"/>
                    <a:pt x="1118" y="2406"/>
                  </a:cubicBezTo>
                  <a:cubicBezTo>
                    <a:pt x="1802" y="3277"/>
                    <a:pt x="2461" y="3215"/>
                    <a:pt x="3176" y="3352"/>
                  </a:cubicBezTo>
                  <a:cubicBezTo>
                    <a:pt x="3891" y="3489"/>
                    <a:pt x="5008" y="3395"/>
                    <a:pt x="5406" y="3229"/>
                  </a:cubicBezTo>
                  <a:cubicBezTo>
                    <a:pt x="5817" y="3063"/>
                    <a:pt x="7659" y="2252"/>
                    <a:pt x="8136" y="2110"/>
                  </a:cubicBezTo>
                  <a:cubicBezTo>
                    <a:pt x="8613" y="1963"/>
                    <a:pt x="9423" y="1745"/>
                    <a:pt x="10000" y="1688"/>
                  </a:cubicBezTo>
                  <a:cubicBezTo>
                    <a:pt x="10000" y="1688"/>
                    <a:pt x="6494" y="3125"/>
                    <a:pt x="5751" y="3936"/>
                  </a:cubicBezTo>
                  <a:cubicBezTo>
                    <a:pt x="5008" y="4742"/>
                    <a:pt x="4441" y="5306"/>
                    <a:pt x="4641" y="6667"/>
                  </a:cubicBezTo>
                  <a:cubicBezTo>
                    <a:pt x="4852" y="8028"/>
                    <a:pt x="5207" y="9360"/>
                    <a:pt x="6062" y="10000"/>
                  </a:cubicBezTo>
                  <a:cubicBezTo>
                    <a:pt x="6062" y="10000"/>
                    <a:pt x="3842" y="9066"/>
                    <a:pt x="3487" y="7330"/>
                  </a:cubicBezTo>
                  <a:cubicBezTo>
                    <a:pt x="3487" y="7330"/>
                    <a:pt x="3443" y="6946"/>
                    <a:pt x="3176" y="6705"/>
                  </a:cubicBezTo>
                  <a:cubicBezTo>
                    <a:pt x="2933" y="6477"/>
                    <a:pt x="2400" y="6543"/>
                    <a:pt x="2344" y="6662"/>
                  </a:cubicBezTo>
                  <a:cubicBezTo>
                    <a:pt x="2300" y="6776"/>
                    <a:pt x="2266" y="7022"/>
                    <a:pt x="2311" y="7383"/>
                  </a:cubicBezTo>
                  <a:cubicBezTo>
                    <a:pt x="2366" y="7738"/>
                    <a:pt x="2233" y="8805"/>
                    <a:pt x="3554" y="9810"/>
                  </a:cubicBezTo>
                  <a:cubicBezTo>
                    <a:pt x="3554" y="9810"/>
                    <a:pt x="946" y="8739"/>
                    <a:pt x="558" y="7055"/>
                  </a:cubicBezTo>
                  <a:cubicBezTo>
                    <a:pt x="169" y="5367"/>
                    <a:pt x="47" y="3983"/>
                    <a:pt x="14" y="3153"/>
                  </a:cubicBezTo>
                  <a:cubicBezTo>
                    <a:pt x="-19" y="2328"/>
                    <a:pt x="3" y="958"/>
                    <a:pt x="136" y="0"/>
                  </a:cubicBezTo>
                  <a:close/>
                </a:path>
              </a:pathLst>
            </a:custGeom>
            <a:gradFill>
              <a:gsLst>
                <a:gs pos="0">
                  <a:schemeClr val="accent1"/>
                </a:gs>
                <a:gs pos="100000">
                  <a:schemeClr val="accent1">
                    <a:lumMod val="50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en-GB" dirty="0"/>
            </a:p>
          </p:txBody>
        </p:sp>
        <p:sp>
          <p:nvSpPr>
            <p:cNvPr id="22" name="Freeform 11">
              <a:extLst>
                <a:ext uri="{FF2B5EF4-FFF2-40B4-BE49-F238E27FC236}">
                  <a16:creationId xmlns:a16="http://schemas.microsoft.com/office/drawing/2014/main" id="{C9A971C0-865F-4784-85B6-FC40BF55563B}"/>
                </a:ext>
              </a:extLst>
            </p:cNvPr>
            <p:cNvSpPr>
              <a:spLocks/>
            </p:cNvSpPr>
            <p:nvPr/>
          </p:nvSpPr>
          <p:spPr bwMode="auto">
            <a:xfrm>
              <a:off x="6754564" y="2121352"/>
              <a:ext cx="562535" cy="756207"/>
            </a:xfrm>
            <a:custGeom>
              <a:avLst/>
              <a:gdLst>
                <a:gd name="T0" fmla="*/ 263 w 268"/>
                <a:gd name="T1" fmla="*/ 188 h 372"/>
                <a:gd name="T2" fmla="*/ 125 w 268"/>
                <a:gd name="T3" fmla="*/ 372 h 372"/>
                <a:gd name="T4" fmla="*/ 0 w 268"/>
                <a:gd name="T5" fmla="*/ 196 h 372"/>
                <a:gd name="T6" fmla="*/ 163 w 268"/>
                <a:gd name="T7" fmla="*/ 14 h 372"/>
                <a:gd name="T8" fmla="*/ 263 w 268"/>
                <a:gd name="T9" fmla="*/ 188 h 372"/>
                <a:gd name="connsiteX0" fmla="*/ 9813 w 9861"/>
                <a:gd name="connsiteY0" fmla="*/ 4711 h 9657"/>
                <a:gd name="connsiteX1" fmla="*/ 4664 w 9861"/>
                <a:gd name="connsiteY1" fmla="*/ 9657 h 9657"/>
                <a:gd name="connsiteX2" fmla="*/ 0 w 9861"/>
                <a:gd name="connsiteY2" fmla="*/ 4926 h 9657"/>
                <a:gd name="connsiteX3" fmla="*/ 6082 w 9861"/>
                <a:gd name="connsiteY3" fmla="*/ 33 h 9657"/>
                <a:gd name="connsiteX4" fmla="*/ 9813 w 9861"/>
                <a:gd name="connsiteY4" fmla="*/ 4711 h 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1" h="9657">
                  <a:moveTo>
                    <a:pt x="9813" y="4711"/>
                  </a:moveTo>
                  <a:cubicBezTo>
                    <a:pt x="9664" y="6754"/>
                    <a:pt x="6567" y="9657"/>
                    <a:pt x="4664" y="9657"/>
                  </a:cubicBezTo>
                  <a:cubicBezTo>
                    <a:pt x="2724" y="9657"/>
                    <a:pt x="0" y="8450"/>
                    <a:pt x="0" y="4926"/>
                  </a:cubicBezTo>
                  <a:cubicBezTo>
                    <a:pt x="0" y="2587"/>
                    <a:pt x="1194" y="-343"/>
                    <a:pt x="6082" y="33"/>
                  </a:cubicBezTo>
                  <a:cubicBezTo>
                    <a:pt x="9813" y="329"/>
                    <a:pt x="10000" y="2722"/>
                    <a:pt x="9813" y="471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60" name="Title 59">
            <a:extLst>
              <a:ext uri="{FF2B5EF4-FFF2-40B4-BE49-F238E27FC236}">
                <a16:creationId xmlns:a16="http://schemas.microsoft.com/office/drawing/2014/main" id="{7D4D0B0C-7BA5-4DA4-85B1-B16683FC330F}"/>
              </a:ext>
            </a:extLst>
          </p:cNvPr>
          <p:cNvSpPr txBox="1">
            <a:spLocks noGrp="1"/>
          </p:cNvSpPr>
          <p:nvPr>
            <p:ph type="title" idx="4294967295"/>
          </p:nvPr>
        </p:nvSpPr>
        <p:spPr>
          <a:xfrm>
            <a:off x="1768473" y="2106286"/>
            <a:ext cx="7149561" cy="19697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Multicultural Health Awareness &amp; Health Equity for EMS Professionals</a:t>
            </a:r>
            <a:r>
              <a:rPr kumimoji="0" lang="en-US" sz="4800" b="1" i="0" u="none" strike="noStrike" kern="1200" cap="none" spc="0" normalizeH="0" baseline="0" noProof="0" dirty="0">
                <a:ln>
                  <a:noFill/>
                </a:ln>
                <a:solidFill>
                  <a:srgbClr val="1470AA"/>
                </a:solidFill>
                <a:effectLst/>
                <a:uLnTx/>
                <a:uFillTx/>
                <a:latin typeface="Verdana Pro Black" panose="020B0A04030504040204" pitchFamily="34" charset="0"/>
                <a:ea typeface="+mn-ea"/>
                <a:cs typeface="+mn-cs"/>
              </a:rPr>
              <a:t> </a:t>
            </a:r>
            <a:endParaRPr kumimoji="0" lang="en-GB" sz="4800" b="0" i="0" u="none" strike="noStrike" kern="1200" cap="none" spc="0" normalizeH="0" baseline="0" noProof="0" dirty="0">
              <a:ln>
                <a:noFill/>
              </a:ln>
              <a:solidFill>
                <a:srgbClr val="1470AA"/>
              </a:solidFill>
              <a:effectLst/>
              <a:uLnTx/>
              <a:uFillTx/>
              <a:latin typeface="Verdana Pro Cond" panose="020B0606030504040204" pitchFamily="34" charset="0"/>
              <a:ea typeface="+mn-ea"/>
              <a:cs typeface="+mn-cs"/>
            </a:endParaRPr>
          </a:p>
        </p:txBody>
      </p:sp>
      <p:grpSp>
        <p:nvGrpSpPr>
          <p:cNvPr id="26" name="Group 25" descr="Dark blue outline of a human dancing">
            <a:extLst>
              <a:ext uri="{FF2B5EF4-FFF2-40B4-BE49-F238E27FC236}">
                <a16:creationId xmlns:a16="http://schemas.microsoft.com/office/drawing/2014/main" id="{F6CCCA1A-6166-4447-B032-EAD7B21D0780}"/>
              </a:ext>
            </a:extLst>
          </p:cNvPr>
          <p:cNvGrpSpPr/>
          <p:nvPr/>
        </p:nvGrpSpPr>
        <p:grpSpPr>
          <a:xfrm>
            <a:off x="8524462" y="2088921"/>
            <a:ext cx="2292634" cy="4697385"/>
            <a:chOff x="3509445" y="572295"/>
            <a:chExt cx="3445393" cy="5469731"/>
          </a:xfrm>
          <a:gradFill>
            <a:gsLst>
              <a:gs pos="0">
                <a:schemeClr val="accent2"/>
              </a:gs>
              <a:gs pos="100000">
                <a:schemeClr val="accent2">
                  <a:lumMod val="50000"/>
                </a:schemeClr>
              </a:gs>
            </a:gsLst>
            <a:lin ang="5400000" scaled="1"/>
          </a:gradFill>
        </p:grpSpPr>
        <p:sp>
          <p:nvSpPr>
            <p:cNvPr id="19" name="Freeform 8">
              <a:extLst>
                <a:ext uri="{FF2B5EF4-FFF2-40B4-BE49-F238E27FC236}">
                  <a16:creationId xmlns:a16="http://schemas.microsoft.com/office/drawing/2014/main" id="{B6E60599-30CE-4275-88E3-B52046DF9600}"/>
                </a:ext>
              </a:extLst>
            </p:cNvPr>
            <p:cNvSpPr>
              <a:spLocks/>
            </p:cNvSpPr>
            <p:nvPr/>
          </p:nvSpPr>
          <p:spPr bwMode="auto">
            <a:xfrm>
              <a:off x="3509445" y="817563"/>
              <a:ext cx="3445393" cy="5224463"/>
            </a:xfrm>
            <a:custGeom>
              <a:avLst/>
              <a:gdLst>
                <a:gd name="T0" fmla="*/ 2450 w 2450"/>
                <a:gd name="T1" fmla="*/ 0 h 3416"/>
                <a:gd name="T2" fmla="*/ 1910 w 2450"/>
                <a:gd name="T3" fmla="*/ 297 h 3416"/>
                <a:gd name="T4" fmla="*/ 1466 w 2450"/>
                <a:gd name="T5" fmla="*/ 739 h 3416"/>
                <a:gd name="T6" fmla="*/ 883 w 2450"/>
                <a:gd name="T7" fmla="*/ 784 h 3416"/>
                <a:gd name="T8" fmla="*/ 303 w 2450"/>
                <a:gd name="T9" fmla="*/ 837 h 3416"/>
                <a:gd name="T10" fmla="*/ 0 w 2450"/>
                <a:gd name="T11" fmla="*/ 1024 h 3416"/>
                <a:gd name="T12" fmla="*/ 591 w 2450"/>
                <a:gd name="T13" fmla="*/ 941 h 3416"/>
                <a:gd name="T14" fmla="*/ 1050 w 2450"/>
                <a:gd name="T15" fmla="*/ 1197 h 3416"/>
                <a:gd name="T16" fmla="*/ 1299 w 2450"/>
                <a:gd name="T17" fmla="*/ 1782 h 3416"/>
                <a:gd name="T18" fmla="*/ 1208 w 2450"/>
                <a:gd name="T19" fmla="*/ 2575 h 3416"/>
                <a:gd name="T20" fmla="*/ 947 w 2450"/>
                <a:gd name="T21" fmla="*/ 2995 h 3416"/>
                <a:gd name="T22" fmla="*/ 1535 w 2450"/>
                <a:gd name="T23" fmla="*/ 2246 h 3416"/>
                <a:gd name="T24" fmla="*/ 1598 w 2450"/>
                <a:gd name="T25" fmla="*/ 2142 h 3416"/>
                <a:gd name="T26" fmla="*/ 1717 w 2450"/>
                <a:gd name="T27" fmla="*/ 2250 h 3416"/>
                <a:gd name="T28" fmla="*/ 1776 w 2450"/>
                <a:gd name="T29" fmla="*/ 2665 h 3416"/>
                <a:gd name="T30" fmla="*/ 1721 w 2450"/>
                <a:gd name="T31" fmla="*/ 3416 h 3416"/>
                <a:gd name="T32" fmla="*/ 1991 w 2450"/>
                <a:gd name="T33" fmla="*/ 2451 h 3416"/>
                <a:gd name="T34" fmla="*/ 1901 w 2450"/>
                <a:gd name="T35" fmla="*/ 1318 h 3416"/>
                <a:gd name="T36" fmla="*/ 2062 w 2450"/>
                <a:gd name="T37" fmla="*/ 397 h 3416"/>
                <a:gd name="T38" fmla="*/ 2450 w 2450"/>
                <a:gd name="T39" fmla="*/ 0 h 3416"/>
                <a:gd name="connsiteX0" fmla="*/ 10000 w 10000"/>
                <a:gd name="connsiteY0" fmla="*/ 0 h 10000"/>
                <a:gd name="connsiteX1" fmla="*/ 7796 w 10000"/>
                <a:gd name="connsiteY1" fmla="*/ 869 h 10000"/>
                <a:gd name="connsiteX2" fmla="*/ 5984 w 10000"/>
                <a:gd name="connsiteY2" fmla="*/ 2163 h 10000"/>
                <a:gd name="connsiteX3" fmla="*/ 3604 w 10000"/>
                <a:gd name="connsiteY3" fmla="*/ 2054 h 10000"/>
                <a:gd name="connsiteX4" fmla="*/ 1237 w 10000"/>
                <a:gd name="connsiteY4" fmla="*/ 2450 h 10000"/>
                <a:gd name="connsiteX5" fmla="*/ 0 w 10000"/>
                <a:gd name="connsiteY5" fmla="*/ 2998 h 10000"/>
                <a:gd name="connsiteX6" fmla="*/ 2412 w 10000"/>
                <a:gd name="connsiteY6" fmla="*/ 2755 h 10000"/>
                <a:gd name="connsiteX7" fmla="*/ 4286 w 10000"/>
                <a:gd name="connsiteY7" fmla="*/ 3504 h 10000"/>
                <a:gd name="connsiteX8" fmla="*/ 5302 w 10000"/>
                <a:gd name="connsiteY8" fmla="*/ 5217 h 10000"/>
                <a:gd name="connsiteX9" fmla="*/ 4931 w 10000"/>
                <a:gd name="connsiteY9" fmla="*/ 7538 h 10000"/>
                <a:gd name="connsiteX10" fmla="*/ 3865 w 10000"/>
                <a:gd name="connsiteY10" fmla="*/ 8768 h 10000"/>
                <a:gd name="connsiteX11" fmla="*/ 6265 w 10000"/>
                <a:gd name="connsiteY11" fmla="*/ 6575 h 10000"/>
                <a:gd name="connsiteX12" fmla="*/ 6522 w 10000"/>
                <a:gd name="connsiteY12" fmla="*/ 6270 h 10000"/>
                <a:gd name="connsiteX13" fmla="*/ 7008 w 10000"/>
                <a:gd name="connsiteY13" fmla="*/ 6587 h 10000"/>
                <a:gd name="connsiteX14" fmla="*/ 7249 w 10000"/>
                <a:gd name="connsiteY14" fmla="*/ 7802 h 10000"/>
                <a:gd name="connsiteX15" fmla="*/ 7024 w 10000"/>
                <a:gd name="connsiteY15" fmla="*/ 10000 h 10000"/>
                <a:gd name="connsiteX16" fmla="*/ 8127 w 10000"/>
                <a:gd name="connsiteY16" fmla="*/ 7175 h 10000"/>
                <a:gd name="connsiteX17" fmla="*/ 7759 w 10000"/>
                <a:gd name="connsiteY17" fmla="*/ 3858 h 10000"/>
                <a:gd name="connsiteX18" fmla="*/ 8416 w 10000"/>
                <a:gd name="connsiteY18" fmla="*/ 1162 h 10000"/>
                <a:gd name="connsiteX19" fmla="*/ 10000 w 10000"/>
                <a:gd name="connsiteY19" fmla="*/ 0 h 10000"/>
                <a:gd name="connsiteX0" fmla="*/ 10000 w 10000"/>
                <a:gd name="connsiteY0" fmla="*/ 0 h 10000"/>
                <a:gd name="connsiteX1" fmla="*/ 7796 w 10000"/>
                <a:gd name="connsiteY1" fmla="*/ 869 h 10000"/>
                <a:gd name="connsiteX2" fmla="*/ 5984 w 10000"/>
                <a:gd name="connsiteY2" fmla="*/ 2163 h 10000"/>
                <a:gd name="connsiteX3" fmla="*/ 3604 w 10000"/>
                <a:gd name="connsiteY3" fmla="*/ 2054 h 10000"/>
                <a:gd name="connsiteX4" fmla="*/ 1237 w 10000"/>
                <a:gd name="connsiteY4" fmla="*/ 2450 h 10000"/>
                <a:gd name="connsiteX5" fmla="*/ 0 w 10000"/>
                <a:gd name="connsiteY5" fmla="*/ 2998 h 10000"/>
                <a:gd name="connsiteX6" fmla="*/ 2412 w 10000"/>
                <a:gd name="connsiteY6" fmla="*/ 2755 h 10000"/>
                <a:gd name="connsiteX7" fmla="*/ 4286 w 10000"/>
                <a:gd name="connsiteY7" fmla="*/ 3504 h 10000"/>
                <a:gd name="connsiteX8" fmla="*/ 5302 w 10000"/>
                <a:gd name="connsiteY8" fmla="*/ 5217 h 10000"/>
                <a:gd name="connsiteX9" fmla="*/ 4931 w 10000"/>
                <a:gd name="connsiteY9" fmla="*/ 7538 h 10000"/>
                <a:gd name="connsiteX10" fmla="*/ 3865 w 10000"/>
                <a:gd name="connsiteY10" fmla="*/ 8768 h 10000"/>
                <a:gd name="connsiteX11" fmla="*/ 6265 w 10000"/>
                <a:gd name="connsiteY11" fmla="*/ 6575 h 10000"/>
                <a:gd name="connsiteX12" fmla="*/ 6522 w 10000"/>
                <a:gd name="connsiteY12" fmla="*/ 6270 h 10000"/>
                <a:gd name="connsiteX13" fmla="*/ 7008 w 10000"/>
                <a:gd name="connsiteY13" fmla="*/ 6587 h 10000"/>
                <a:gd name="connsiteX14" fmla="*/ 7249 w 10000"/>
                <a:gd name="connsiteY14" fmla="*/ 7802 h 10000"/>
                <a:gd name="connsiteX15" fmla="*/ 7024 w 10000"/>
                <a:gd name="connsiteY15" fmla="*/ 10000 h 10000"/>
                <a:gd name="connsiteX16" fmla="*/ 8127 w 10000"/>
                <a:gd name="connsiteY16" fmla="*/ 7175 h 10000"/>
                <a:gd name="connsiteX17" fmla="*/ 7759 w 10000"/>
                <a:gd name="connsiteY17" fmla="*/ 3858 h 10000"/>
                <a:gd name="connsiteX18" fmla="*/ 8416 w 10000"/>
                <a:gd name="connsiteY18" fmla="*/ 1162 h 10000"/>
                <a:gd name="connsiteX19" fmla="*/ 10000 w 10000"/>
                <a:gd name="connsiteY19"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9183 w 9183"/>
                <a:gd name="connsiteY0" fmla="*/ 0 h 10000"/>
                <a:gd name="connsiteX1" fmla="*/ 6979 w 9183"/>
                <a:gd name="connsiteY1" fmla="*/ 869 h 10000"/>
                <a:gd name="connsiteX2" fmla="*/ 4831 w 9183"/>
                <a:gd name="connsiteY2" fmla="*/ 2232 h 10000"/>
                <a:gd name="connsiteX3" fmla="*/ 2163 w 9183"/>
                <a:gd name="connsiteY3" fmla="*/ 1968 h 10000"/>
                <a:gd name="connsiteX4" fmla="*/ 23 w 9183"/>
                <a:gd name="connsiteY4" fmla="*/ 2826 h 10000"/>
                <a:gd name="connsiteX5" fmla="*/ 1595 w 9183"/>
                <a:gd name="connsiteY5" fmla="*/ 2755 h 10000"/>
                <a:gd name="connsiteX6" fmla="*/ 3469 w 9183"/>
                <a:gd name="connsiteY6" fmla="*/ 3504 h 10000"/>
                <a:gd name="connsiteX7" fmla="*/ 4485 w 9183"/>
                <a:gd name="connsiteY7" fmla="*/ 5217 h 10000"/>
                <a:gd name="connsiteX8" fmla="*/ 4114 w 9183"/>
                <a:gd name="connsiteY8" fmla="*/ 7538 h 10000"/>
                <a:gd name="connsiteX9" fmla="*/ 3048 w 9183"/>
                <a:gd name="connsiteY9" fmla="*/ 8768 h 10000"/>
                <a:gd name="connsiteX10" fmla="*/ 5448 w 9183"/>
                <a:gd name="connsiteY10" fmla="*/ 6575 h 10000"/>
                <a:gd name="connsiteX11" fmla="*/ 5705 w 9183"/>
                <a:gd name="connsiteY11" fmla="*/ 6270 h 10000"/>
                <a:gd name="connsiteX12" fmla="*/ 6191 w 9183"/>
                <a:gd name="connsiteY12" fmla="*/ 6587 h 10000"/>
                <a:gd name="connsiteX13" fmla="*/ 6432 w 9183"/>
                <a:gd name="connsiteY13" fmla="*/ 7802 h 10000"/>
                <a:gd name="connsiteX14" fmla="*/ 6207 w 9183"/>
                <a:gd name="connsiteY14" fmla="*/ 10000 h 10000"/>
                <a:gd name="connsiteX15" fmla="*/ 7310 w 9183"/>
                <a:gd name="connsiteY15" fmla="*/ 7175 h 10000"/>
                <a:gd name="connsiteX16" fmla="*/ 6942 w 9183"/>
                <a:gd name="connsiteY16" fmla="*/ 3858 h 10000"/>
                <a:gd name="connsiteX17" fmla="*/ 7599 w 9183"/>
                <a:gd name="connsiteY17" fmla="*/ 1162 h 10000"/>
                <a:gd name="connsiteX18" fmla="*/ 9183 w 9183"/>
                <a:gd name="connsiteY18" fmla="*/ 0 h 10000"/>
                <a:gd name="connsiteX0" fmla="*/ 10000 w 10000"/>
                <a:gd name="connsiteY0" fmla="*/ 0 h 10000"/>
                <a:gd name="connsiteX1" fmla="*/ 7600 w 10000"/>
                <a:gd name="connsiteY1" fmla="*/ 869 h 10000"/>
                <a:gd name="connsiteX2" fmla="*/ 5261 w 10000"/>
                <a:gd name="connsiteY2" fmla="*/ 2232 h 10000"/>
                <a:gd name="connsiteX3" fmla="*/ 2825 w 10000"/>
                <a:gd name="connsiteY3" fmla="*/ 2123 h 10000"/>
                <a:gd name="connsiteX4" fmla="*/ 25 w 10000"/>
                <a:gd name="connsiteY4" fmla="*/ 2826 h 10000"/>
                <a:gd name="connsiteX5" fmla="*/ 1737 w 10000"/>
                <a:gd name="connsiteY5" fmla="*/ 2755 h 10000"/>
                <a:gd name="connsiteX6" fmla="*/ 3778 w 10000"/>
                <a:gd name="connsiteY6" fmla="*/ 3504 h 10000"/>
                <a:gd name="connsiteX7" fmla="*/ 4884 w 10000"/>
                <a:gd name="connsiteY7" fmla="*/ 5217 h 10000"/>
                <a:gd name="connsiteX8" fmla="*/ 4480 w 10000"/>
                <a:gd name="connsiteY8" fmla="*/ 7538 h 10000"/>
                <a:gd name="connsiteX9" fmla="*/ 3319 w 10000"/>
                <a:gd name="connsiteY9" fmla="*/ 8768 h 10000"/>
                <a:gd name="connsiteX10" fmla="*/ 5933 w 10000"/>
                <a:gd name="connsiteY10" fmla="*/ 6575 h 10000"/>
                <a:gd name="connsiteX11" fmla="*/ 6213 w 10000"/>
                <a:gd name="connsiteY11" fmla="*/ 6270 h 10000"/>
                <a:gd name="connsiteX12" fmla="*/ 6742 w 10000"/>
                <a:gd name="connsiteY12" fmla="*/ 6587 h 10000"/>
                <a:gd name="connsiteX13" fmla="*/ 7004 w 10000"/>
                <a:gd name="connsiteY13" fmla="*/ 7802 h 10000"/>
                <a:gd name="connsiteX14" fmla="*/ 6759 w 10000"/>
                <a:gd name="connsiteY14" fmla="*/ 10000 h 10000"/>
                <a:gd name="connsiteX15" fmla="*/ 7960 w 10000"/>
                <a:gd name="connsiteY15" fmla="*/ 7175 h 10000"/>
                <a:gd name="connsiteX16" fmla="*/ 7560 w 10000"/>
                <a:gd name="connsiteY16" fmla="*/ 3858 h 10000"/>
                <a:gd name="connsiteX17" fmla="*/ 8275 w 10000"/>
                <a:gd name="connsiteY17" fmla="*/ 1162 h 10000"/>
                <a:gd name="connsiteX18" fmla="*/ 10000 w 10000"/>
                <a:gd name="connsiteY18" fmla="*/ 0 h 10000"/>
                <a:gd name="connsiteX0" fmla="*/ 10000 w 10000"/>
                <a:gd name="connsiteY0" fmla="*/ 0 h 10000"/>
                <a:gd name="connsiteX1" fmla="*/ 7600 w 10000"/>
                <a:gd name="connsiteY1" fmla="*/ 869 h 10000"/>
                <a:gd name="connsiteX2" fmla="*/ 5261 w 10000"/>
                <a:gd name="connsiteY2" fmla="*/ 2232 h 10000"/>
                <a:gd name="connsiteX3" fmla="*/ 2825 w 10000"/>
                <a:gd name="connsiteY3" fmla="*/ 2123 h 10000"/>
                <a:gd name="connsiteX4" fmla="*/ 25 w 10000"/>
                <a:gd name="connsiteY4" fmla="*/ 2826 h 10000"/>
                <a:gd name="connsiteX5" fmla="*/ 1737 w 10000"/>
                <a:gd name="connsiteY5" fmla="*/ 2755 h 10000"/>
                <a:gd name="connsiteX6" fmla="*/ 3778 w 10000"/>
                <a:gd name="connsiteY6" fmla="*/ 3504 h 10000"/>
                <a:gd name="connsiteX7" fmla="*/ 4884 w 10000"/>
                <a:gd name="connsiteY7" fmla="*/ 5217 h 10000"/>
                <a:gd name="connsiteX8" fmla="*/ 4480 w 10000"/>
                <a:gd name="connsiteY8" fmla="*/ 7538 h 10000"/>
                <a:gd name="connsiteX9" fmla="*/ 3319 w 10000"/>
                <a:gd name="connsiteY9" fmla="*/ 8768 h 10000"/>
                <a:gd name="connsiteX10" fmla="*/ 5933 w 10000"/>
                <a:gd name="connsiteY10" fmla="*/ 6575 h 10000"/>
                <a:gd name="connsiteX11" fmla="*/ 6213 w 10000"/>
                <a:gd name="connsiteY11" fmla="*/ 6270 h 10000"/>
                <a:gd name="connsiteX12" fmla="*/ 6742 w 10000"/>
                <a:gd name="connsiteY12" fmla="*/ 6587 h 10000"/>
                <a:gd name="connsiteX13" fmla="*/ 7004 w 10000"/>
                <a:gd name="connsiteY13" fmla="*/ 7802 h 10000"/>
                <a:gd name="connsiteX14" fmla="*/ 6759 w 10000"/>
                <a:gd name="connsiteY14" fmla="*/ 10000 h 10000"/>
                <a:gd name="connsiteX15" fmla="*/ 7960 w 10000"/>
                <a:gd name="connsiteY15" fmla="*/ 7175 h 10000"/>
                <a:gd name="connsiteX16" fmla="*/ 7560 w 10000"/>
                <a:gd name="connsiteY16" fmla="*/ 3858 h 10000"/>
                <a:gd name="connsiteX17" fmla="*/ 8275 w 10000"/>
                <a:gd name="connsiteY17" fmla="*/ 1162 h 10000"/>
                <a:gd name="connsiteX18" fmla="*/ 10000 w 10000"/>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55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55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89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06" h="10000">
                  <a:moveTo>
                    <a:pt x="10006" y="0"/>
                  </a:moveTo>
                  <a:cubicBezTo>
                    <a:pt x="10006" y="0"/>
                    <a:pt x="8395" y="497"/>
                    <a:pt x="7606" y="869"/>
                  </a:cubicBezTo>
                  <a:cubicBezTo>
                    <a:pt x="6816" y="1241"/>
                    <a:pt x="6063" y="2023"/>
                    <a:pt x="5267" y="2232"/>
                  </a:cubicBezTo>
                  <a:cubicBezTo>
                    <a:pt x="4471" y="2441"/>
                    <a:pt x="4226" y="2093"/>
                    <a:pt x="2831" y="2123"/>
                  </a:cubicBezTo>
                  <a:cubicBezTo>
                    <a:pt x="1436" y="2153"/>
                    <a:pt x="248" y="2709"/>
                    <a:pt x="31" y="2826"/>
                  </a:cubicBezTo>
                  <a:cubicBezTo>
                    <a:pt x="-186" y="2943"/>
                    <a:pt x="752" y="2710"/>
                    <a:pt x="1743" y="2789"/>
                  </a:cubicBezTo>
                  <a:cubicBezTo>
                    <a:pt x="2734" y="2868"/>
                    <a:pt x="3259" y="3099"/>
                    <a:pt x="3784" y="3504"/>
                  </a:cubicBezTo>
                  <a:cubicBezTo>
                    <a:pt x="4309" y="3909"/>
                    <a:pt x="4832" y="4300"/>
                    <a:pt x="4890" y="5217"/>
                  </a:cubicBezTo>
                  <a:cubicBezTo>
                    <a:pt x="4943" y="6133"/>
                    <a:pt x="4943" y="6950"/>
                    <a:pt x="4486" y="7538"/>
                  </a:cubicBezTo>
                  <a:cubicBezTo>
                    <a:pt x="4028" y="8126"/>
                    <a:pt x="3325" y="8768"/>
                    <a:pt x="3325" y="8768"/>
                  </a:cubicBezTo>
                  <a:cubicBezTo>
                    <a:pt x="3325" y="8768"/>
                    <a:pt x="5095" y="8012"/>
                    <a:pt x="5939" y="6575"/>
                  </a:cubicBezTo>
                  <a:cubicBezTo>
                    <a:pt x="5939" y="6575"/>
                    <a:pt x="6064" y="6265"/>
                    <a:pt x="6219" y="6270"/>
                  </a:cubicBezTo>
                  <a:cubicBezTo>
                    <a:pt x="6374" y="6276"/>
                    <a:pt x="6606" y="6373"/>
                    <a:pt x="6748" y="6587"/>
                  </a:cubicBezTo>
                  <a:cubicBezTo>
                    <a:pt x="6882" y="6792"/>
                    <a:pt x="6993" y="7359"/>
                    <a:pt x="7010" y="7802"/>
                  </a:cubicBezTo>
                  <a:cubicBezTo>
                    <a:pt x="7028" y="8246"/>
                    <a:pt x="7046" y="9508"/>
                    <a:pt x="6765" y="10000"/>
                  </a:cubicBezTo>
                  <a:cubicBezTo>
                    <a:pt x="6765" y="10000"/>
                    <a:pt x="8037" y="8413"/>
                    <a:pt x="7966" y="7175"/>
                  </a:cubicBezTo>
                  <a:cubicBezTo>
                    <a:pt x="7966" y="7175"/>
                    <a:pt x="8020" y="5281"/>
                    <a:pt x="7566" y="3858"/>
                  </a:cubicBezTo>
                  <a:cubicBezTo>
                    <a:pt x="7113" y="2433"/>
                    <a:pt x="8001" y="1470"/>
                    <a:pt x="8281" y="1162"/>
                  </a:cubicBezTo>
                  <a:cubicBezTo>
                    <a:pt x="8566" y="858"/>
                    <a:pt x="9353" y="181"/>
                    <a:pt x="1000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0" name="Freeform 9">
              <a:extLst>
                <a:ext uri="{FF2B5EF4-FFF2-40B4-BE49-F238E27FC236}">
                  <a16:creationId xmlns:a16="http://schemas.microsoft.com/office/drawing/2014/main" id="{6945714E-7B30-4DD6-B419-11E351DBF0AF}"/>
                </a:ext>
              </a:extLst>
            </p:cNvPr>
            <p:cNvSpPr>
              <a:spLocks/>
            </p:cNvSpPr>
            <p:nvPr/>
          </p:nvSpPr>
          <p:spPr bwMode="auto">
            <a:xfrm>
              <a:off x="4574657" y="572295"/>
              <a:ext cx="1101085" cy="1349374"/>
            </a:xfrm>
            <a:custGeom>
              <a:avLst/>
              <a:gdLst>
                <a:gd name="T0" fmla="*/ 495 w 546"/>
                <a:gd name="T1" fmla="*/ 278 h 689"/>
                <a:gd name="T2" fmla="*/ 365 w 546"/>
                <a:gd name="T3" fmla="*/ 652 h 689"/>
                <a:gd name="T4" fmla="*/ 51 w 546"/>
                <a:gd name="T5" fmla="*/ 411 h 689"/>
                <a:gd name="T6" fmla="*/ 181 w 546"/>
                <a:gd name="T7" fmla="*/ 36 h 689"/>
                <a:gd name="T8" fmla="*/ 495 w 546"/>
                <a:gd name="T9" fmla="*/ 278 h 689"/>
              </a:gdLst>
              <a:ahLst/>
              <a:cxnLst>
                <a:cxn ang="0">
                  <a:pos x="T0" y="T1"/>
                </a:cxn>
                <a:cxn ang="0">
                  <a:pos x="T2" y="T3"/>
                </a:cxn>
                <a:cxn ang="0">
                  <a:pos x="T4" y="T5"/>
                </a:cxn>
                <a:cxn ang="0">
                  <a:pos x="T6" y="T7"/>
                </a:cxn>
                <a:cxn ang="0">
                  <a:pos x="T8" y="T9"/>
                </a:cxn>
              </a:cxnLst>
              <a:rect l="0" t="0" r="r" b="b"/>
              <a:pathLst>
                <a:path w="546" h="689">
                  <a:moveTo>
                    <a:pt x="495" y="278"/>
                  </a:moveTo>
                  <a:cubicBezTo>
                    <a:pt x="546" y="448"/>
                    <a:pt x="488" y="615"/>
                    <a:pt x="365" y="652"/>
                  </a:cubicBezTo>
                  <a:cubicBezTo>
                    <a:pt x="243" y="689"/>
                    <a:pt x="102" y="581"/>
                    <a:pt x="51" y="411"/>
                  </a:cubicBezTo>
                  <a:cubicBezTo>
                    <a:pt x="0" y="241"/>
                    <a:pt x="58" y="73"/>
                    <a:pt x="181" y="36"/>
                  </a:cubicBezTo>
                  <a:cubicBezTo>
                    <a:pt x="303" y="0"/>
                    <a:pt x="444" y="108"/>
                    <a:pt x="495" y="27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56" name="Group 55" descr="Turquoise blue outline of a human dancing">
            <a:extLst>
              <a:ext uri="{FF2B5EF4-FFF2-40B4-BE49-F238E27FC236}">
                <a16:creationId xmlns:a16="http://schemas.microsoft.com/office/drawing/2014/main" id="{C75BB8C5-ABE2-4DA6-997C-1FCF0BA60D33}"/>
              </a:ext>
            </a:extLst>
          </p:cNvPr>
          <p:cNvGrpSpPr/>
          <p:nvPr/>
        </p:nvGrpSpPr>
        <p:grpSpPr>
          <a:xfrm>
            <a:off x="302974" y="1898489"/>
            <a:ext cx="1859071" cy="3638165"/>
            <a:chOff x="7983538" y="1316038"/>
            <a:chExt cx="2103438" cy="4116388"/>
          </a:xfrm>
        </p:grpSpPr>
        <p:grpSp>
          <p:nvGrpSpPr>
            <p:cNvPr id="55" name="Group 54">
              <a:extLst>
                <a:ext uri="{FF2B5EF4-FFF2-40B4-BE49-F238E27FC236}">
                  <a16:creationId xmlns:a16="http://schemas.microsoft.com/office/drawing/2014/main" id="{BEF72888-0A59-4C77-AE8D-D11994BACD33}"/>
                </a:ext>
              </a:extLst>
            </p:cNvPr>
            <p:cNvGrpSpPr/>
            <p:nvPr/>
          </p:nvGrpSpPr>
          <p:grpSpPr>
            <a:xfrm>
              <a:off x="7983538" y="1316038"/>
              <a:ext cx="2103438" cy="4116388"/>
              <a:chOff x="7983538" y="1316038"/>
              <a:chExt cx="2103438" cy="4116388"/>
            </a:xfrm>
          </p:grpSpPr>
          <p:sp>
            <p:nvSpPr>
              <p:cNvPr id="23" name="Freeform 12">
                <a:extLst>
                  <a:ext uri="{FF2B5EF4-FFF2-40B4-BE49-F238E27FC236}">
                    <a16:creationId xmlns:a16="http://schemas.microsoft.com/office/drawing/2014/main" id="{9A7D0191-37C6-4D5A-B505-032B52DD6255}"/>
                  </a:ext>
                </a:extLst>
              </p:cNvPr>
              <p:cNvSpPr>
                <a:spLocks/>
              </p:cNvSpPr>
              <p:nvPr/>
            </p:nvSpPr>
            <p:spPr bwMode="auto">
              <a:xfrm>
                <a:off x="7983538" y="1316038"/>
                <a:ext cx="1887538" cy="4116388"/>
              </a:xfrm>
              <a:custGeom>
                <a:avLst/>
                <a:gdLst>
                  <a:gd name="T0" fmla="*/ 674 w 1233"/>
                  <a:gd name="T1" fmla="*/ 1920 h 2691"/>
                  <a:gd name="T2" fmla="*/ 701 w 1233"/>
                  <a:gd name="T3" fmla="*/ 2139 h 2691"/>
                  <a:gd name="T4" fmla="*/ 585 w 1233"/>
                  <a:gd name="T5" fmla="*/ 2554 h 2691"/>
                  <a:gd name="T6" fmla="*/ 384 w 1233"/>
                  <a:gd name="T7" fmla="*/ 2691 h 2691"/>
                  <a:gd name="T8" fmla="*/ 576 w 1233"/>
                  <a:gd name="T9" fmla="*/ 2380 h 2691"/>
                  <a:gd name="T10" fmla="*/ 511 w 1233"/>
                  <a:gd name="T11" fmla="*/ 1916 h 2691"/>
                  <a:gd name="T12" fmla="*/ 59 w 1233"/>
                  <a:gd name="T13" fmla="*/ 1274 h 2691"/>
                  <a:gd name="T14" fmla="*/ 24 w 1233"/>
                  <a:gd name="T15" fmla="*/ 501 h 2691"/>
                  <a:gd name="T16" fmla="*/ 131 w 1233"/>
                  <a:gd name="T17" fmla="*/ 0 h 2691"/>
                  <a:gd name="T18" fmla="*/ 159 w 1233"/>
                  <a:gd name="T19" fmla="*/ 650 h 2691"/>
                  <a:gd name="T20" fmla="*/ 253 w 1233"/>
                  <a:gd name="T21" fmla="*/ 854 h 2691"/>
                  <a:gd name="T22" fmla="*/ 427 w 1233"/>
                  <a:gd name="T23" fmla="*/ 914 h 2691"/>
                  <a:gd name="T24" fmla="*/ 781 w 1233"/>
                  <a:gd name="T25" fmla="*/ 744 h 2691"/>
                  <a:gd name="T26" fmla="*/ 1233 w 1233"/>
                  <a:gd name="T27" fmla="*/ 658 h 2691"/>
                  <a:gd name="T28" fmla="*/ 682 w 1233"/>
                  <a:gd name="T29" fmla="*/ 955 h 2691"/>
                  <a:gd name="T30" fmla="*/ 456 w 1233"/>
                  <a:gd name="T31" fmla="*/ 1341 h 2691"/>
                  <a:gd name="T32" fmla="*/ 531 w 1233"/>
                  <a:gd name="T33" fmla="*/ 1611 h 2691"/>
                  <a:gd name="T34" fmla="*/ 599 w 1233"/>
                  <a:gd name="T35" fmla="*/ 1748 h 2691"/>
                  <a:gd name="T36" fmla="*/ 674 w 1233"/>
                  <a:gd name="T37" fmla="*/ 1920 h 2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3" h="2691">
                    <a:moveTo>
                      <a:pt x="674" y="1920"/>
                    </a:moveTo>
                    <a:cubicBezTo>
                      <a:pt x="695" y="1987"/>
                      <a:pt x="703" y="2055"/>
                      <a:pt x="701" y="2139"/>
                    </a:cubicBezTo>
                    <a:cubicBezTo>
                      <a:pt x="697" y="2292"/>
                      <a:pt x="713" y="2415"/>
                      <a:pt x="585" y="2554"/>
                    </a:cubicBezTo>
                    <a:cubicBezTo>
                      <a:pt x="459" y="2689"/>
                      <a:pt x="388" y="2691"/>
                      <a:pt x="384" y="2691"/>
                    </a:cubicBezTo>
                    <a:cubicBezTo>
                      <a:pt x="390" y="2689"/>
                      <a:pt x="559" y="2621"/>
                      <a:pt x="576" y="2380"/>
                    </a:cubicBezTo>
                    <a:cubicBezTo>
                      <a:pt x="594" y="2145"/>
                      <a:pt x="583" y="2020"/>
                      <a:pt x="511" y="1916"/>
                    </a:cubicBezTo>
                    <a:cubicBezTo>
                      <a:pt x="440" y="1814"/>
                      <a:pt x="106" y="1584"/>
                      <a:pt x="59" y="1274"/>
                    </a:cubicBezTo>
                    <a:cubicBezTo>
                      <a:pt x="22" y="1027"/>
                      <a:pt x="0" y="703"/>
                      <a:pt x="24" y="501"/>
                    </a:cubicBezTo>
                    <a:cubicBezTo>
                      <a:pt x="49" y="299"/>
                      <a:pt x="86" y="182"/>
                      <a:pt x="131" y="0"/>
                    </a:cubicBezTo>
                    <a:cubicBezTo>
                      <a:pt x="131" y="0"/>
                      <a:pt x="137" y="560"/>
                      <a:pt x="159" y="650"/>
                    </a:cubicBezTo>
                    <a:cubicBezTo>
                      <a:pt x="182" y="740"/>
                      <a:pt x="227" y="826"/>
                      <a:pt x="253" y="854"/>
                    </a:cubicBezTo>
                    <a:cubicBezTo>
                      <a:pt x="280" y="881"/>
                      <a:pt x="345" y="924"/>
                      <a:pt x="427" y="914"/>
                    </a:cubicBezTo>
                    <a:cubicBezTo>
                      <a:pt x="509" y="904"/>
                      <a:pt x="724" y="771"/>
                      <a:pt x="781" y="744"/>
                    </a:cubicBezTo>
                    <a:cubicBezTo>
                      <a:pt x="838" y="718"/>
                      <a:pt x="1004" y="638"/>
                      <a:pt x="1233" y="658"/>
                    </a:cubicBezTo>
                    <a:cubicBezTo>
                      <a:pt x="1233" y="658"/>
                      <a:pt x="844" y="767"/>
                      <a:pt x="682" y="955"/>
                    </a:cubicBezTo>
                    <a:cubicBezTo>
                      <a:pt x="519" y="1143"/>
                      <a:pt x="458" y="1235"/>
                      <a:pt x="456" y="1341"/>
                    </a:cubicBezTo>
                    <a:cubicBezTo>
                      <a:pt x="454" y="1414"/>
                      <a:pt x="487" y="1512"/>
                      <a:pt x="531" y="1611"/>
                    </a:cubicBezTo>
                    <a:cubicBezTo>
                      <a:pt x="552" y="1657"/>
                      <a:pt x="575" y="1704"/>
                      <a:pt x="599" y="1748"/>
                    </a:cubicBezTo>
                    <a:cubicBezTo>
                      <a:pt x="632" y="1811"/>
                      <a:pt x="657" y="1865"/>
                      <a:pt x="674" y="1920"/>
                    </a:cubicBezTo>
                    <a:close/>
                  </a:path>
                </a:pathLst>
              </a:custGeom>
              <a:gradFill>
                <a:gsLst>
                  <a:gs pos="0">
                    <a:schemeClr val="accent3"/>
                  </a:gs>
                  <a:gs pos="100000">
                    <a:schemeClr val="accent3">
                      <a:lumMod val="50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en-GB" dirty="0"/>
              </a:p>
            </p:txBody>
          </p:sp>
          <p:sp>
            <p:nvSpPr>
              <p:cNvPr id="24" name="Freeform 13">
                <a:extLst>
                  <a:ext uri="{FF2B5EF4-FFF2-40B4-BE49-F238E27FC236}">
                    <a16:creationId xmlns:a16="http://schemas.microsoft.com/office/drawing/2014/main" id="{F813EE71-2AB0-42A4-9C43-41BA797F94DC}"/>
                  </a:ext>
                </a:extLst>
              </p:cNvPr>
              <p:cNvSpPr>
                <a:spLocks/>
              </p:cNvSpPr>
              <p:nvPr/>
            </p:nvSpPr>
            <p:spPr bwMode="auto">
              <a:xfrm>
                <a:off x="8796338" y="3779838"/>
                <a:ext cx="1290638" cy="1633538"/>
              </a:xfrm>
              <a:custGeom>
                <a:avLst/>
                <a:gdLst>
                  <a:gd name="T0" fmla="*/ 788 w 843"/>
                  <a:gd name="T1" fmla="*/ 1068 h 1068"/>
                  <a:gd name="T2" fmla="*/ 741 w 843"/>
                  <a:gd name="T3" fmla="*/ 755 h 1068"/>
                  <a:gd name="T4" fmla="*/ 440 w 843"/>
                  <a:gd name="T5" fmla="*/ 399 h 1068"/>
                  <a:gd name="T6" fmla="*/ 143 w 843"/>
                  <a:gd name="T7" fmla="*/ 309 h 1068"/>
                  <a:gd name="T8" fmla="*/ 68 w 843"/>
                  <a:gd name="T9" fmla="*/ 137 h 1068"/>
                  <a:gd name="T10" fmla="*/ 0 w 843"/>
                  <a:gd name="T11" fmla="*/ 0 h 1068"/>
                  <a:gd name="T12" fmla="*/ 377 w 843"/>
                  <a:gd name="T13" fmla="*/ 172 h 1068"/>
                  <a:gd name="T14" fmla="*/ 747 w 843"/>
                  <a:gd name="T15" fmla="*/ 596 h 1068"/>
                  <a:gd name="T16" fmla="*/ 788 w 843"/>
                  <a:gd name="T17" fmla="*/ 1068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3" h="1068">
                    <a:moveTo>
                      <a:pt x="788" y="1068"/>
                    </a:moveTo>
                    <a:cubicBezTo>
                      <a:pt x="788" y="1068"/>
                      <a:pt x="765" y="861"/>
                      <a:pt x="741" y="755"/>
                    </a:cubicBezTo>
                    <a:cubicBezTo>
                      <a:pt x="716" y="649"/>
                      <a:pt x="585" y="493"/>
                      <a:pt x="440" y="399"/>
                    </a:cubicBezTo>
                    <a:cubicBezTo>
                      <a:pt x="345" y="338"/>
                      <a:pt x="219" y="316"/>
                      <a:pt x="143" y="309"/>
                    </a:cubicBezTo>
                    <a:cubicBezTo>
                      <a:pt x="126" y="254"/>
                      <a:pt x="101" y="200"/>
                      <a:pt x="68" y="137"/>
                    </a:cubicBezTo>
                    <a:cubicBezTo>
                      <a:pt x="44" y="93"/>
                      <a:pt x="21" y="46"/>
                      <a:pt x="0" y="0"/>
                    </a:cubicBezTo>
                    <a:cubicBezTo>
                      <a:pt x="129" y="75"/>
                      <a:pt x="302" y="128"/>
                      <a:pt x="377" y="172"/>
                    </a:cubicBezTo>
                    <a:cubicBezTo>
                      <a:pt x="489" y="238"/>
                      <a:pt x="651" y="395"/>
                      <a:pt x="747" y="596"/>
                    </a:cubicBezTo>
                    <a:cubicBezTo>
                      <a:pt x="843" y="796"/>
                      <a:pt x="788" y="1068"/>
                      <a:pt x="788" y="1068"/>
                    </a:cubicBez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25" name="Freeform 14">
              <a:extLst>
                <a:ext uri="{FF2B5EF4-FFF2-40B4-BE49-F238E27FC236}">
                  <a16:creationId xmlns:a16="http://schemas.microsoft.com/office/drawing/2014/main" id="{4DEB580E-EDB9-45DE-9CDD-EDCDE09C7EE1}"/>
                </a:ext>
              </a:extLst>
            </p:cNvPr>
            <p:cNvSpPr>
              <a:spLocks/>
            </p:cNvSpPr>
            <p:nvPr/>
          </p:nvSpPr>
          <p:spPr bwMode="auto">
            <a:xfrm>
              <a:off x="8345088" y="1730448"/>
              <a:ext cx="902499" cy="847652"/>
            </a:xfrm>
            <a:custGeom>
              <a:avLst/>
              <a:gdLst>
                <a:gd name="T0" fmla="*/ 338 w 433"/>
                <a:gd name="T1" fmla="*/ 299 h 442"/>
                <a:gd name="T2" fmla="*/ 79 w 433"/>
                <a:gd name="T3" fmla="*/ 413 h 442"/>
                <a:gd name="T4" fmla="*/ 54 w 433"/>
                <a:gd name="T5" fmla="*/ 158 h 442"/>
                <a:gd name="T6" fmla="*/ 276 w 433"/>
                <a:gd name="T7" fmla="*/ 32 h 442"/>
                <a:gd name="T8" fmla="*/ 338 w 433"/>
                <a:gd name="T9" fmla="*/ 299 h 442"/>
              </a:gdLst>
              <a:ahLst/>
              <a:cxnLst>
                <a:cxn ang="0">
                  <a:pos x="T0" y="T1"/>
                </a:cxn>
                <a:cxn ang="0">
                  <a:pos x="T2" y="T3"/>
                </a:cxn>
                <a:cxn ang="0">
                  <a:pos x="T4" y="T5"/>
                </a:cxn>
                <a:cxn ang="0">
                  <a:pos x="T6" y="T7"/>
                </a:cxn>
                <a:cxn ang="0">
                  <a:pos x="T8" y="T9"/>
                </a:cxn>
              </a:cxnLst>
              <a:rect l="0" t="0" r="r" b="b"/>
              <a:pathLst>
                <a:path w="433" h="442">
                  <a:moveTo>
                    <a:pt x="338" y="299"/>
                  </a:moveTo>
                  <a:cubicBezTo>
                    <a:pt x="249" y="421"/>
                    <a:pt x="135" y="442"/>
                    <a:pt x="79" y="413"/>
                  </a:cubicBezTo>
                  <a:cubicBezTo>
                    <a:pt x="23" y="385"/>
                    <a:pt x="0" y="264"/>
                    <a:pt x="54" y="158"/>
                  </a:cubicBezTo>
                  <a:cubicBezTo>
                    <a:pt x="108" y="53"/>
                    <a:pt x="222" y="0"/>
                    <a:pt x="276" y="32"/>
                  </a:cubicBezTo>
                  <a:cubicBezTo>
                    <a:pt x="345" y="72"/>
                    <a:pt x="433" y="172"/>
                    <a:pt x="338" y="299"/>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2" name="Slide Number Placeholder 1">
            <a:extLst>
              <a:ext uri="{FF2B5EF4-FFF2-40B4-BE49-F238E27FC236}">
                <a16:creationId xmlns:a16="http://schemas.microsoft.com/office/drawing/2014/main" id="{55343801-FF63-5AA2-6DEE-DB720E27F6DB}"/>
              </a:ext>
            </a:extLst>
          </p:cNvPr>
          <p:cNvSpPr>
            <a:spLocks noGrp="1"/>
          </p:cNvSpPr>
          <p:nvPr>
            <p:ph type="sldNum" sz="quarter" idx="12"/>
          </p:nvPr>
        </p:nvSpPr>
        <p:spPr/>
        <p:txBody>
          <a:bodyPr/>
          <a:lstStyle/>
          <a:p>
            <a:fld id="{10B15CD9-8FA6-4C43-9C18-3E0465C3DADC}" type="slidenum">
              <a:rPr lang="en-US" smtClean="0"/>
              <a:t>1</a:t>
            </a:fld>
            <a:endParaRPr lang="en-US" dirty="0"/>
          </a:p>
        </p:txBody>
      </p:sp>
      <p:sp>
        <p:nvSpPr>
          <p:cNvPr id="4" name="Date Placeholder 3">
            <a:extLst>
              <a:ext uri="{FF2B5EF4-FFF2-40B4-BE49-F238E27FC236}">
                <a16:creationId xmlns:a16="http://schemas.microsoft.com/office/drawing/2014/main" id="{232AD222-96F8-70B2-54B3-FF1947B2197F}"/>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422135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900" fill="hold"/>
                                        <p:tgtEl>
                                          <p:spTgt spid="60"/>
                                        </p:tgtEl>
                                        <p:attrNameLst>
                                          <p:attrName>ppt_x</p:attrName>
                                        </p:attrNameLst>
                                      </p:cBhvr>
                                      <p:tavLst>
                                        <p:tav tm="0">
                                          <p:val>
                                            <p:strVal val="0-#ppt_w/2"/>
                                          </p:val>
                                        </p:tav>
                                        <p:tav tm="100000">
                                          <p:val>
                                            <p:strVal val="#ppt_x"/>
                                          </p:val>
                                        </p:tav>
                                      </p:tavLst>
                                    </p:anim>
                                    <p:anim calcmode="lin" valueType="num">
                                      <p:cBhvr additive="base">
                                        <p:cTn id="8" dur="900" fill="hold"/>
                                        <p:tgtEl>
                                          <p:spTgt spid="60"/>
                                        </p:tgtEl>
                                        <p:attrNameLst>
                                          <p:attrName>ppt_y</p:attrName>
                                        </p:attrNameLst>
                                      </p:cBhvr>
                                      <p:tavLst>
                                        <p:tav tm="0">
                                          <p:val>
                                            <p:strVal val="#ppt_y"/>
                                          </p:val>
                                        </p:tav>
                                        <p:tav tm="100000">
                                          <p:val>
                                            <p:strVal val="#ppt_y"/>
                                          </p:val>
                                        </p:tav>
                                      </p:tavLst>
                                    </p:anim>
                                  </p:childTnLst>
                                </p:cTn>
                              </p:par>
                              <p:par>
                                <p:cTn id="9" presetID="2" presetClass="entr" presetSubtype="4" accel="12000" decel="88000" fill="hold" nodeType="withEffect">
                                  <p:stCondLst>
                                    <p:cond delay="4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ppt_x"/>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accel="12000" decel="88000" fill="hold" nodeType="withEffect">
                                  <p:stCondLst>
                                    <p:cond delay="60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1000" fill="hold"/>
                                        <p:tgtEl>
                                          <p:spTgt spid="56"/>
                                        </p:tgtEl>
                                        <p:attrNameLst>
                                          <p:attrName>ppt_x</p:attrName>
                                        </p:attrNameLst>
                                      </p:cBhvr>
                                      <p:tavLst>
                                        <p:tav tm="0">
                                          <p:val>
                                            <p:strVal val="#ppt_x"/>
                                          </p:val>
                                        </p:tav>
                                        <p:tav tm="100000">
                                          <p:val>
                                            <p:strVal val="#ppt_x"/>
                                          </p:val>
                                        </p:tav>
                                      </p:tavLst>
                                    </p:anim>
                                    <p:anim calcmode="lin" valueType="num">
                                      <p:cBhvr additive="base">
                                        <p:cTn id="16" dur="1000" fill="hold"/>
                                        <p:tgtEl>
                                          <p:spTgt spid="56"/>
                                        </p:tgtEl>
                                        <p:attrNameLst>
                                          <p:attrName>ppt_y</p:attrName>
                                        </p:attrNameLst>
                                      </p:cBhvr>
                                      <p:tavLst>
                                        <p:tav tm="0">
                                          <p:val>
                                            <p:strVal val="1+#ppt_h/2"/>
                                          </p:val>
                                        </p:tav>
                                        <p:tav tm="100000">
                                          <p:val>
                                            <p:strVal val="#ppt_y"/>
                                          </p:val>
                                        </p:tav>
                                      </p:tavLst>
                                    </p:anim>
                                  </p:childTnLst>
                                </p:cTn>
                              </p:par>
                              <p:par>
                                <p:cTn id="17" presetID="2" presetClass="entr" presetSubtype="4" accel="12000" decel="88000" fill="hold" nodeType="withEffect">
                                  <p:stCondLst>
                                    <p:cond delay="80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ppt_x"/>
                                          </p:val>
                                        </p:tav>
                                        <p:tav tm="100000">
                                          <p:val>
                                            <p:strVal val="#ppt_x"/>
                                          </p:val>
                                        </p:tav>
                                      </p:tavLst>
                                    </p:anim>
                                    <p:anim calcmode="lin" valueType="num">
                                      <p:cBhvr additive="base">
                                        <p:cTn id="20" dur="1000" fill="hold"/>
                                        <p:tgtEl>
                                          <p:spTgt spid="28"/>
                                        </p:tgtEl>
                                        <p:attrNameLst>
                                          <p:attrName>ppt_y</p:attrName>
                                        </p:attrNameLst>
                                      </p:cBhvr>
                                      <p:tavLst>
                                        <p:tav tm="0">
                                          <p:val>
                                            <p:strVal val="1+#ppt_h/2"/>
                                          </p:val>
                                        </p:tav>
                                        <p:tav tm="100000">
                                          <p:val>
                                            <p:strVal val="#ppt_y"/>
                                          </p:val>
                                        </p:tav>
                                      </p:tavLst>
                                    </p:anim>
                                  </p:childTnLst>
                                </p:cTn>
                              </p:par>
                              <p:par>
                                <p:cTn id="21" presetID="2" presetClass="entr" presetSubtype="4" accel="12000" decel="88000" fill="hold" nodeType="withEffect">
                                  <p:stCondLst>
                                    <p:cond delay="50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1000" fill="hold"/>
                                        <p:tgtEl>
                                          <p:spTgt spid="27"/>
                                        </p:tgtEl>
                                        <p:attrNameLst>
                                          <p:attrName>ppt_x</p:attrName>
                                        </p:attrNameLst>
                                      </p:cBhvr>
                                      <p:tavLst>
                                        <p:tav tm="0">
                                          <p:val>
                                            <p:strVal val="#ppt_x"/>
                                          </p:val>
                                        </p:tav>
                                        <p:tav tm="100000">
                                          <p:val>
                                            <p:strVal val="#ppt_x"/>
                                          </p:val>
                                        </p:tav>
                                      </p:tavLst>
                                    </p:anim>
                                    <p:anim calcmode="lin" valueType="num">
                                      <p:cBhvr additive="base">
                                        <p:cTn id="2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79B11-8F62-4CE9-B3DE-B6BE3B89A5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7C0353-F969-8677-8551-26EA24792D86}"/>
              </a:ext>
            </a:extLst>
          </p:cNvPr>
          <p:cNvSpPr txBox="1">
            <a:spLocks noGrp="1"/>
          </p:cNvSpPr>
          <p:nvPr>
            <p:ph type="title" idx="4294967295"/>
          </p:nvPr>
        </p:nvSpPr>
        <p:spPr>
          <a:xfrm>
            <a:off x="3293779" y="516922"/>
            <a:ext cx="4589475"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Bias Created Challenges:</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749C5CFF-88B1-9CCD-B222-321F005FB046}"/>
              </a:ext>
            </a:extLst>
          </p:cNvPr>
          <p:cNvSpPr txBox="1"/>
          <p:nvPr/>
        </p:nvSpPr>
        <p:spPr>
          <a:xfrm>
            <a:off x="1352924" y="1196971"/>
            <a:ext cx="8471184" cy="1159676"/>
          </a:xfrm>
          <a:prstGeom prst="rect">
            <a:avLst/>
          </a:prstGeom>
          <a:noFill/>
        </p:spPr>
        <p:txBody>
          <a:bodyPr wrap="square" rtlCol="0">
            <a:spAutoFit/>
          </a:bodyPr>
          <a:lstStyle/>
          <a:p>
            <a:pPr marR="0" lvl="1">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Common biases during assessment and treatment  </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Pain tolerance / Pain medication administration needs </a:t>
            </a:r>
          </a:p>
          <a:p>
            <a:endParaRPr lang="en-US" dirty="0"/>
          </a:p>
        </p:txBody>
      </p:sp>
      <p:pic>
        <p:nvPicPr>
          <p:cNvPr id="2" name="Google Shape;519;p73" descr="Bar graph indicating patients who received pain medication">
            <a:extLst>
              <a:ext uri="{FF2B5EF4-FFF2-40B4-BE49-F238E27FC236}">
                <a16:creationId xmlns:a16="http://schemas.microsoft.com/office/drawing/2014/main" id="{45FCF10C-8252-2095-3B53-614B5F19CD96}"/>
              </a:ext>
            </a:extLst>
          </p:cNvPr>
          <p:cNvPicPr preferRelativeResize="0"/>
          <p:nvPr/>
        </p:nvPicPr>
        <p:blipFill rotWithShape="1">
          <a:blip r:embed="rId3">
            <a:alphaModFix/>
          </a:blip>
          <a:srcRect/>
          <a:stretch/>
        </p:blipFill>
        <p:spPr>
          <a:xfrm>
            <a:off x="2781254" y="2317172"/>
            <a:ext cx="5439508" cy="3810489"/>
          </a:xfrm>
          <a:prstGeom prst="rect">
            <a:avLst/>
          </a:prstGeom>
          <a:noFill/>
          <a:ln>
            <a:noFill/>
          </a:ln>
        </p:spPr>
      </p:pic>
      <p:sp>
        <p:nvSpPr>
          <p:cNvPr id="11" name="TextBox 10">
            <a:extLst>
              <a:ext uri="{FF2B5EF4-FFF2-40B4-BE49-F238E27FC236}">
                <a16:creationId xmlns:a16="http://schemas.microsoft.com/office/drawing/2014/main" id="{626A359D-6C02-8D53-BD8E-D2328370C295}"/>
              </a:ext>
            </a:extLst>
          </p:cNvPr>
          <p:cNvSpPr txBox="1"/>
          <p:nvPr/>
        </p:nvSpPr>
        <p:spPr>
          <a:xfrm>
            <a:off x="7310927" y="6588695"/>
            <a:ext cx="4932348" cy="538609"/>
          </a:xfrm>
          <a:prstGeom prst="rect">
            <a:avLst/>
          </a:prstGeom>
          <a:noFill/>
        </p:spPr>
        <p:txBody>
          <a:bodyPr wrap="square" rtlCol="0">
            <a:spAutoFit/>
          </a:bodyPr>
          <a:lstStyle/>
          <a:p>
            <a:r>
              <a:rPr lang="en-US" sz="1100" dirty="0">
                <a:latin typeface="Calibri" panose="020F0502020204030204" pitchFamily="34" charset="0"/>
                <a:ea typeface="Calibri" panose="020F0502020204030204" pitchFamily="34" charset="0"/>
                <a:cs typeface="Calibri" panose="020F0502020204030204" pitchFamily="34" charset="0"/>
                <a:sym typeface="Times New Roman"/>
              </a:rPr>
              <a:t>Slide content courtesy of </a:t>
            </a:r>
            <a:r>
              <a:rPr lang="en-US" sz="1100" dirty="0">
                <a:effectLst/>
                <a:latin typeface="Calibri" panose="020F0502020204030204" pitchFamily="34" charset="0"/>
                <a:ea typeface="Calibri" panose="020F0502020204030204" pitchFamily="34" charset="0"/>
                <a:cs typeface="Calibri" panose="020F0502020204030204" pitchFamily="34" charset="0"/>
              </a:rPr>
              <a:t>King County EMS and 828 Flow </a:t>
            </a:r>
            <a:r>
              <a:rPr lang="fr-FR" sz="1100" dirty="0">
                <a:latin typeface="Calibri" panose="020F0502020204030204" pitchFamily="34" charset="0"/>
                <a:ea typeface="Calibri" panose="020F0502020204030204" pitchFamily="34" charset="0"/>
                <a:cs typeface="Calibri" panose="020F0502020204030204" pitchFamily="34" charset="0"/>
                <a:sym typeface="Times New Roman"/>
              </a:rPr>
              <a:t>ESJ Course Content 2023</a:t>
            </a:r>
            <a:endParaRPr lang="en-US" sz="11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12" name="Slide Number Placeholder 11">
            <a:extLst>
              <a:ext uri="{FF2B5EF4-FFF2-40B4-BE49-F238E27FC236}">
                <a16:creationId xmlns:a16="http://schemas.microsoft.com/office/drawing/2014/main" id="{545EFF1B-18D0-325D-FDAE-6CF654AAE62A}"/>
              </a:ext>
            </a:extLst>
          </p:cNvPr>
          <p:cNvSpPr>
            <a:spLocks noGrp="1"/>
          </p:cNvSpPr>
          <p:nvPr>
            <p:ph type="sldNum" sz="quarter" idx="12"/>
          </p:nvPr>
        </p:nvSpPr>
        <p:spPr/>
        <p:txBody>
          <a:bodyPr/>
          <a:lstStyle/>
          <a:p>
            <a:fld id="{8E591227-F9EB-4B2B-9432-842143BA1678}" type="slidenum">
              <a:rPr lang="en-US" smtClean="0"/>
              <a:t>10</a:t>
            </a:fld>
            <a:endParaRPr lang="en-US" dirty="0"/>
          </a:p>
        </p:txBody>
      </p:sp>
      <p:sp>
        <p:nvSpPr>
          <p:cNvPr id="7" name="Date Placeholder 6">
            <a:extLst>
              <a:ext uri="{FF2B5EF4-FFF2-40B4-BE49-F238E27FC236}">
                <a16:creationId xmlns:a16="http://schemas.microsoft.com/office/drawing/2014/main" id="{C595CDA9-1CE5-B7F6-7FA4-44B2CD8562D1}"/>
              </a:ext>
            </a:extLst>
          </p:cNvPr>
          <p:cNvSpPr>
            <a:spLocks noGrp="1"/>
          </p:cNvSpPr>
          <p:nvPr>
            <p:ph type="dt" sz="half" idx="10"/>
          </p:nvPr>
        </p:nvSpPr>
        <p:spPr/>
        <p:txBody>
          <a:bodyPr/>
          <a:lstStyle/>
          <a:p>
            <a:r>
              <a:rPr lang="en-US"/>
              <a:t>DOH 530-261 June 2024 </a:t>
            </a:r>
            <a:endParaRPr lang="en-US" dirty="0"/>
          </a:p>
        </p:txBody>
      </p:sp>
      <p:pic>
        <p:nvPicPr>
          <p:cNvPr id="8" name="Picture 7" descr="Washington State Department of Health">
            <a:extLst>
              <a:ext uri="{FF2B5EF4-FFF2-40B4-BE49-F238E27FC236}">
                <a16:creationId xmlns:a16="http://schemas.microsoft.com/office/drawing/2014/main" id="{37A2C755-DFCE-81D4-52C6-A0AAB483C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98067"/>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86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1291B-47A7-E318-2509-B7E6870FD444}"/>
            </a:ext>
          </a:extLst>
        </p:cNvPr>
        <p:cNvGrpSpPr/>
        <p:nvPr/>
      </p:nvGrpSpPr>
      <p:grpSpPr>
        <a:xfrm>
          <a:off x="0" y="0"/>
          <a:ext cx="0" cy="0"/>
          <a:chOff x="0" y="0"/>
          <a:chExt cx="0" cy="0"/>
        </a:xfrm>
      </p:grpSpPr>
      <p:pic>
        <p:nvPicPr>
          <p:cNvPr id="9" name="Picture 8" descr="Washington State Department of Health">
            <a:extLst>
              <a:ext uri="{FF2B5EF4-FFF2-40B4-BE49-F238E27FC236}">
                <a16:creationId xmlns:a16="http://schemas.microsoft.com/office/drawing/2014/main" id="{1EFA44DE-2BAD-71CD-9FF4-E8D499FC1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98067"/>
            <a:ext cx="2405136" cy="70876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6B56411-B3C1-4B9D-9F86-AC25FA693D79}"/>
              </a:ext>
            </a:extLst>
          </p:cNvPr>
          <p:cNvSpPr txBox="1">
            <a:spLocks noGrp="1"/>
          </p:cNvSpPr>
          <p:nvPr>
            <p:ph type="title" idx="4294967295"/>
          </p:nvPr>
        </p:nvSpPr>
        <p:spPr>
          <a:xfrm>
            <a:off x="1908705" y="392200"/>
            <a:ext cx="8374589"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Bias Created Challenges:</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pic>
        <p:nvPicPr>
          <p:cNvPr id="2" name="Google Shape;678;p98" descr="A screenshot of a test">
            <a:extLst>
              <a:ext uri="{FF2B5EF4-FFF2-40B4-BE49-F238E27FC236}">
                <a16:creationId xmlns:a16="http://schemas.microsoft.com/office/drawing/2014/main" id="{C20F7B7B-98B9-A68F-A6E6-E4B914EC1227}"/>
              </a:ext>
            </a:extLst>
          </p:cNvPr>
          <p:cNvPicPr preferRelativeResize="0"/>
          <p:nvPr/>
        </p:nvPicPr>
        <p:blipFill rotWithShape="1">
          <a:blip r:embed="rId4">
            <a:alphaModFix/>
          </a:blip>
          <a:srcRect/>
          <a:stretch/>
        </p:blipFill>
        <p:spPr>
          <a:xfrm>
            <a:off x="2014415" y="823088"/>
            <a:ext cx="8163168" cy="5114073"/>
          </a:xfrm>
          <a:prstGeom prst="rect">
            <a:avLst/>
          </a:prstGeom>
          <a:noFill/>
          <a:ln>
            <a:noFill/>
          </a:ln>
        </p:spPr>
      </p:pic>
      <p:sp>
        <p:nvSpPr>
          <p:cNvPr id="5" name="TextBox 4">
            <a:extLst>
              <a:ext uri="{FF2B5EF4-FFF2-40B4-BE49-F238E27FC236}">
                <a16:creationId xmlns:a16="http://schemas.microsoft.com/office/drawing/2014/main" id="{E979A4FC-4B00-4E1E-CF94-2BAF0D4E590E}"/>
              </a:ext>
            </a:extLst>
          </p:cNvPr>
          <p:cNvSpPr txBox="1"/>
          <p:nvPr/>
        </p:nvSpPr>
        <p:spPr>
          <a:xfrm>
            <a:off x="7716852" y="6603113"/>
            <a:ext cx="5464416" cy="246221"/>
          </a:xfrm>
          <a:prstGeom prst="rect">
            <a:avLst/>
          </a:prstGeom>
          <a:noFill/>
        </p:spPr>
        <p:txBody>
          <a:bodyPr wrap="square" rtlCol="0">
            <a:spAutoFit/>
          </a:bodyPr>
          <a:lstStyle/>
          <a:p>
            <a:r>
              <a:rPr lang="en-US" sz="1000" dirty="0">
                <a:latin typeface="Calibri" panose="020F0502020204030204" pitchFamily="34" charset="0"/>
                <a:ea typeface="Calibri" panose="020F0502020204030204" pitchFamily="34" charset="0"/>
                <a:cs typeface="Calibri" panose="020F0502020204030204" pitchFamily="34" charset="0"/>
                <a:sym typeface="Times New Roman"/>
              </a:rPr>
              <a:t>Slide content courtesy of </a:t>
            </a:r>
            <a:r>
              <a:rPr lang="en-US" sz="1000" dirty="0">
                <a:effectLst/>
                <a:latin typeface="Calibri" panose="020F0502020204030204" pitchFamily="34" charset="0"/>
                <a:ea typeface="Calibri" panose="020F0502020204030204" pitchFamily="34" charset="0"/>
                <a:cs typeface="Calibri" panose="020F0502020204030204" pitchFamily="34" charset="0"/>
              </a:rPr>
              <a:t>King County EMS and 828 Flow </a:t>
            </a:r>
            <a:r>
              <a:rPr lang="fr-FR" sz="1000" dirty="0">
                <a:latin typeface="Calibri" panose="020F0502020204030204" pitchFamily="34" charset="0"/>
                <a:ea typeface="Calibri" panose="020F0502020204030204" pitchFamily="34" charset="0"/>
                <a:cs typeface="Calibri" panose="020F0502020204030204" pitchFamily="34" charset="0"/>
                <a:sym typeface="Times New Roman"/>
              </a:rPr>
              <a:t>ESJ Course Content 2023</a:t>
            </a:r>
            <a:endParaRPr lang="en-US" sz="1000" dirty="0">
              <a:latin typeface="Calibri" panose="020F0502020204030204" pitchFamily="34" charset="0"/>
              <a:ea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7C66B57B-8535-3D76-838E-80B12BF56ED3}"/>
              </a:ext>
            </a:extLst>
          </p:cNvPr>
          <p:cNvSpPr>
            <a:spLocks noGrp="1"/>
          </p:cNvSpPr>
          <p:nvPr>
            <p:ph type="sldNum" sz="quarter" idx="12"/>
          </p:nvPr>
        </p:nvSpPr>
        <p:spPr/>
        <p:txBody>
          <a:bodyPr/>
          <a:lstStyle/>
          <a:p>
            <a:fld id="{8E591227-F9EB-4B2B-9432-842143BA1678}" type="slidenum">
              <a:rPr lang="en-US" smtClean="0"/>
              <a:t>11</a:t>
            </a:fld>
            <a:endParaRPr lang="en-US" dirty="0"/>
          </a:p>
        </p:txBody>
      </p:sp>
      <p:sp>
        <p:nvSpPr>
          <p:cNvPr id="8" name="Date Placeholder 7">
            <a:extLst>
              <a:ext uri="{FF2B5EF4-FFF2-40B4-BE49-F238E27FC236}">
                <a16:creationId xmlns:a16="http://schemas.microsoft.com/office/drawing/2014/main" id="{51B246AD-9F5F-8B18-B40C-CB54DB403C38}"/>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180343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A0B66-6EBC-8D73-0BA0-30F4C0FA76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CB6005-039B-4EB3-05A4-B23DA4B9D177}"/>
              </a:ext>
            </a:extLst>
          </p:cNvPr>
          <p:cNvSpPr txBox="1">
            <a:spLocks noGrp="1"/>
          </p:cNvSpPr>
          <p:nvPr>
            <p:ph type="title" idx="4294967295"/>
          </p:nvPr>
        </p:nvSpPr>
        <p:spPr>
          <a:xfrm>
            <a:off x="3237696" y="411341"/>
            <a:ext cx="4589475"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Bias Created Challenges:</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BFAFB9F6-A6C0-FAC9-5FB3-5F1644397392}"/>
              </a:ext>
            </a:extLst>
          </p:cNvPr>
          <p:cNvSpPr txBox="1"/>
          <p:nvPr/>
        </p:nvSpPr>
        <p:spPr>
          <a:xfrm>
            <a:off x="1860408" y="1052130"/>
            <a:ext cx="8471184" cy="1159676"/>
          </a:xfrm>
          <a:prstGeom prst="rect">
            <a:avLst/>
          </a:prstGeom>
          <a:noFill/>
        </p:spPr>
        <p:txBody>
          <a:bodyPr wrap="square" rtlCol="0">
            <a:spAutoFit/>
          </a:bodyPr>
          <a:lstStyle/>
          <a:p>
            <a:pPr marR="0" lvl="1">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Common biases during assessment and treatment  </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Longer response times- impact cardiac arrest outcomes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Google Shape;527;p74" descr="Bar Graph">
            <a:extLst>
              <a:ext uri="{FF2B5EF4-FFF2-40B4-BE49-F238E27FC236}">
                <a16:creationId xmlns:a16="http://schemas.microsoft.com/office/drawing/2014/main" id="{14F0929A-A9FD-D630-26EC-7EA5BC737373}"/>
              </a:ext>
            </a:extLst>
          </p:cNvPr>
          <p:cNvPicPr preferRelativeResize="0"/>
          <p:nvPr/>
        </p:nvPicPr>
        <p:blipFill rotWithShape="1">
          <a:blip r:embed="rId3">
            <a:alphaModFix/>
          </a:blip>
          <a:srcRect/>
          <a:stretch/>
        </p:blipFill>
        <p:spPr>
          <a:xfrm>
            <a:off x="2846294" y="1974015"/>
            <a:ext cx="5407849" cy="4045222"/>
          </a:xfrm>
          <a:prstGeom prst="rect">
            <a:avLst/>
          </a:prstGeom>
          <a:noFill/>
          <a:ln>
            <a:noFill/>
          </a:ln>
        </p:spPr>
      </p:pic>
      <p:sp>
        <p:nvSpPr>
          <p:cNvPr id="2" name="TextBox 1">
            <a:extLst>
              <a:ext uri="{FF2B5EF4-FFF2-40B4-BE49-F238E27FC236}">
                <a16:creationId xmlns:a16="http://schemas.microsoft.com/office/drawing/2014/main" id="{8B922885-D7BD-7739-F8C7-AA9B147824FA}"/>
              </a:ext>
            </a:extLst>
          </p:cNvPr>
          <p:cNvSpPr txBox="1"/>
          <p:nvPr/>
        </p:nvSpPr>
        <p:spPr>
          <a:xfrm>
            <a:off x="7785219" y="6596390"/>
            <a:ext cx="4547787" cy="523220"/>
          </a:xfrm>
          <a:prstGeom prst="rect">
            <a:avLst/>
          </a:prstGeom>
          <a:noFill/>
        </p:spPr>
        <p:txBody>
          <a:bodyPr wrap="square" rtlCol="0">
            <a:spAutoFit/>
          </a:bodyPr>
          <a:lstStyle/>
          <a:p>
            <a:r>
              <a:rPr lang="en-US" sz="1000" dirty="0">
                <a:latin typeface="Calibri" panose="020F0502020204030204" pitchFamily="34" charset="0"/>
                <a:ea typeface="Calibri" panose="020F0502020204030204" pitchFamily="34" charset="0"/>
                <a:cs typeface="Calibri" panose="020F0502020204030204" pitchFamily="34" charset="0"/>
                <a:sym typeface="Times New Roman"/>
              </a:rPr>
              <a:t>Slide content courtesy of </a:t>
            </a:r>
            <a:r>
              <a:rPr lang="en-US" sz="1000" dirty="0">
                <a:effectLst/>
                <a:latin typeface="Calibri" panose="020F0502020204030204" pitchFamily="34" charset="0"/>
                <a:ea typeface="Calibri" panose="020F0502020204030204" pitchFamily="34" charset="0"/>
                <a:cs typeface="Calibri" panose="020F0502020204030204" pitchFamily="34" charset="0"/>
              </a:rPr>
              <a:t>King County EMS and 828 Flow </a:t>
            </a:r>
            <a:r>
              <a:rPr lang="fr-FR" sz="1000" dirty="0">
                <a:latin typeface="Calibri" panose="020F0502020204030204" pitchFamily="34" charset="0"/>
                <a:ea typeface="Calibri" panose="020F0502020204030204" pitchFamily="34" charset="0"/>
                <a:cs typeface="Calibri" panose="020F0502020204030204" pitchFamily="34" charset="0"/>
                <a:sym typeface="Times New Roman"/>
              </a:rPr>
              <a:t>ESJ Course Content 2023</a:t>
            </a:r>
            <a:endParaRPr lang="en-US" sz="10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7" name="Slide Number Placeholder 6">
            <a:extLst>
              <a:ext uri="{FF2B5EF4-FFF2-40B4-BE49-F238E27FC236}">
                <a16:creationId xmlns:a16="http://schemas.microsoft.com/office/drawing/2014/main" id="{2B8D7053-0D80-3014-22F9-A6BE24EB3853}"/>
              </a:ext>
            </a:extLst>
          </p:cNvPr>
          <p:cNvSpPr>
            <a:spLocks noGrp="1"/>
          </p:cNvSpPr>
          <p:nvPr>
            <p:ph type="sldNum" sz="quarter" idx="12"/>
          </p:nvPr>
        </p:nvSpPr>
        <p:spPr/>
        <p:txBody>
          <a:bodyPr/>
          <a:lstStyle/>
          <a:p>
            <a:fld id="{8E591227-F9EB-4B2B-9432-842143BA1678}" type="slidenum">
              <a:rPr lang="en-US" smtClean="0"/>
              <a:t>12</a:t>
            </a:fld>
            <a:endParaRPr lang="en-US" dirty="0"/>
          </a:p>
        </p:txBody>
      </p:sp>
      <p:sp>
        <p:nvSpPr>
          <p:cNvPr id="9" name="Date Placeholder 8">
            <a:extLst>
              <a:ext uri="{FF2B5EF4-FFF2-40B4-BE49-F238E27FC236}">
                <a16:creationId xmlns:a16="http://schemas.microsoft.com/office/drawing/2014/main" id="{8C75FDC0-5EFB-C7D0-41D5-A1BA6EECFDDE}"/>
              </a:ext>
            </a:extLst>
          </p:cNvPr>
          <p:cNvSpPr>
            <a:spLocks noGrp="1"/>
          </p:cNvSpPr>
          <p:nvPr>
            <p:ph type="dt" sz="half" idx="10"/>
          </p:nvPr>
        </p:nvSpPr>
        <p:spPr/>
        <p:txBody>
          <a:bodyPr/>
          <a:lstStyle/>
          <a:p>
            <a:r>
              <a:rPr lang="en-US"/>
              <a:t>DOH 530-261 June 2024 </a:t>
            </a:r>
            <a:endParaRPr lang="en-US" dirty="0"/>
          </a:p>
        </p:txBody>
      </p:sp>
      <p:pic>
        <p:nvPicPr>
          <p:cNvPr id="10" name="Picture 9" descr="Washington State Department of Health">
            <a:extLst>
              <a:ext uri="{FF2B5EF4-FFF2-40B4-BE49-F238E27FC236}">
                <a16:creationId xmlns:a16="http://schemas.microsoft.com/office/drawing/2014/main" id="{892020E2-5E14-E744-B257-31C87A7CCB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98067"/>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17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73E27-2AB9-ADA5-32E5-EBD24DCE301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20C06C-A049-848A-11FA-2C542517D645}"/>
              </a:ext>
            </a:extLst>
          </p:cNvPr>
          <p:cNvSpPr txBox="1">
            <a:spLocks noGrp="1"/>
          </p:cNvSpPr>
          <p:nvPr>
            <p:ph type="title" idx="4294967295"/>
          </p:nvPr>
        </p:nvSpPr>
        <p:spPr>
          <a:xfrm>
            <a:off x="3698631" y="508661"/>
            <a:ext cx="4794738"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Bias Created Challenges:</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D04F649D-876B-D704-DE23-8D46DAA6643B}"/>
              </a:ext>
            </a:extLst>
          </p:cNvPr>
          <p:cNvSpPr txBox="1"/>
          <p:nvPr/>
        </p:nvSpPr>
        <p:spPr>
          <a:xfrm>
            <a:off x="2838939" y="1149180"/>
            <a:ext cx="6087143" cy="4463145"/>
          </a:xfrm>
          <a:prstGeom prst="rect">
            <a:avLst/>
          </a:prstGeom>
          <a:noFill/>
        </p:spPr>
        <p:txBody>
          <a:bodyPr wrap="square" rtlCol="0">
            <a:spAutoFit/>
          </a:bodyPr>
          <a:lstStyle/>
          <a:p>
            <a:pPr marR="0" lvl="1">
              <a:lnSpc>
                <a:spcPct val="107000"/>
              </a:lnSpc>
              <a:spcBef>
                <a:spcPts val="0"/>
              </a:spcBef>
              <a:spcAft>
                <a:spcPts val="0"/>
              </a:spcAft>
            </a:pPr>
            <a:r>
              <a:rPr lang="en-US" sz="2400" b="1" dirty="0">
                <a:latin typeface="Calibri" panose="020F0502020204030204" pitchFamily="34" charset="0"/>
                <a:ea typeface="Calibri" panose="020F0502020204030204" pitchFamily="34" charset="0"/>
                <a:cs typeface="Times New Roman" panose="02020603050405020304" pitchFamily="18" charset="0"/>
              </a:rPr>
              <a:t>Race is not the cause, but it is a factor</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p>
          <a:p>
            <a:pPr marR="0" lvl="1">
              <a:lnSpc>
                <a:spcPct val="107000"/>
              </a:lnSpc>
              <a:spcBef>
                <a:spcPts val="0"/>
              </a:spcBef>
              <a:spcAft>
                <a:spcPts val="0"/>
              </a:spcAft>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90000"/>
              </a:lnSpc>
              <a:spcBef>
                <a:spcPts val="1000"/>
              </a:spcBef>
              <a:spcAft>
                <a:spcPts val="0"/>
              </a:spcAft>
              <a:buClr>
                <a:schemeClr val="dk1"/>
              </a:buClr>
              <a:buSzPct val="42471"/>
              <a:buFont typeface="Arial"/>
              <a:buNone/>
            </a:pPr>
            <a:r>
              <a:rPr lang="en-US" sz="2000" dirty="0">
                <a:solidFill>
                  <a:schemeClr val="dk1"/>
                </a:solidFill>
                <a:latin typeface="Calibri" panose="020F0502020204030204" pitchFamily="34" charset="0"/>
                <a:ea typeface="Calibri" panose="020F0502020204030204" pitchFamily="34" charset="0"/>
                <a:cs typeface="Calibri" panose="020F0502020204030204" pitchFamily="34" charset="0"/>
              </a:rPr>
              <a:t>“</a:t>
            </a:r>
            <a:r>
              <a:rPr lang="en-US" sz="2400" dirty="0">
                <a:solidFill>
                  <a:srgbClr val="112345"/>
                </a:solidFill>
                <a:latin typeface="Calibri" panose="020F0502020204030204" pitchFamily="34" charset="0"/>
                <a:ea typeface="Calibri" panose="020F0502020204030204" pitchFamily="34" charset="0"/>
                <a:cs typeface="Calibri" panose="020F0502020204030204" pitchFamily="34" charset="0"/>
              </a:rPr>
              <a:t>Our current scientific understanding of the biological basis of human genetic variation demonstrates that there are no biological features that are present in all members of one "race" group and not in others. While race is not a genetically meaningful category, it can still impact biology through the enactment of racist policies and practices - which result in inequities in areas such as healthcare.” </a:t>
            </a:r>
          </a:p>
          <a:p>
            <a:pPr marL="0" lvl="0" indent="0" algn="l" rtl="0">
              <a:lnSpc>
                <a:spcPct val="90000"/>
              </a:lnSpc>
              <a:spcBef>
                <a:spcPts val="1000"/>
              </a:spcBef>
              <a:spcAft>
                <a:spcPts val="0"/>
              </a:spcAft>
              <a:buClr>
                <a:schemeClr val="dk1"/>
              </a:buClr>
              <a:buSzPct val="42471"/>
              <a:buFont typeface="Arial"/>
              <a:buNone/>
            </a:pPr>
            <a:r>
              <a:rPr lang="en-US" sz="2400" dirty="0">
                <a:solidFill>
                  <a:srgbClr val="112345"/>
                </a:solidFill>
                <a:latin typeface="Calibri" panose="020F0502020204030204" pitchFamily="34" charset="0"/>
                <a:ea typeface="Calibri" panose="020F0502020204030204" pitchFamily="34" charset="0"/>
                <a:cs typeface="Calibri" panose="020F0502020204030204" pitchFamily="34" charset="0"/>
              </a:rPr>
              <a:t>-Fred Hutch Cancer Center</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2" name="Google Shape;573;p81" descr="A diagram of the relationship between race, racism, and external factors&#10;">
            <a:extLst>
              <a:ext uri="{FF2B5EF4-FFF2-40B4-BE49-F238E27FC236}">
                <a16:creationId xmlns:a16="http://schemas.microsoft.com/office/drawing/2014/main" id="{BDF90AF2-5C3C-26D4-9011-F4D1E312211A}"/>
              </a:ext>
            </a:extLst>
          </p:cNvPr>
          <p:cNvPicPr preferRelativeResize="0"/>
          <p:nvPr/>
        </p:nvPicPr>
        <p:blipFill rotWithShape="1">
          <a:blip r:embed="rId3">
            <a:alphaModFix/>
          </a:blip>
          <a:srcRect/>
          <a:stretch/>
        </p:blipFill>
        <p:spPr>
          <a:xfrm rot="796784">
            <a:off x="8850523" y="2505380"/>
            <a:ext cx="2570615" cy="4076250"/>
          </a:xfrm>
          <a:prstGeom prst="rect">
            <a:avLst/>
          </a:prstGeom>
          <a:noFill/>
          <a:ln>
            <a:noFill/>
          </a:ln>
        </p:spPr>
      </p:pic>
      <p:sp>
        <p:nvSpPr>
          <p:cNvPr id="6" name="TextBox 5">
            <a:extLst>
              <a:ext uri="{FF2B5EF4-FFF2-40B4-BE49-F238E27FC236}">
                <a16:creationId xmlns:a16="http://schemas.microsoft.com/office/drawing/2014/main" id="{ADEE9A81-7E45-52F1-3D8B-24D13E2787FE}"/>
              </a:ext>
            </a:extLst>
          </p:cNvPr>
          <p:cNvSpPr txBox="1"/>
          <p:nvPr/>
        </p:nvSpPr>
        <p:spPr>
          <a:xfrm>
            <a:off x="7764451" y="6596390"/>
            <a:ext cx="4880124" cy="523220"/>
          </a:xfrm>
          <a:prstGeom prst="rect">
            <a:avLst/>
          </a:prstGeom>
          <a:noFill/>
        </p:spPr>
        <p:txBody>
          <a:bodyPr wrap="square" rtlCol="0">
            <a:spAutoFit/>
          </a:bodyPr>
          <a:lstStyle/>
          <a:p>
            <a:r>
              <a:rPr lang="en-US" sz="1000" dirty="0">
                <a:latin typeface="Calibri" panose="020F0502020204030204" pitchFamily="34" charset="0"/>
                <a:ea typeface="Calibri" panose="020F0502020204030204" pitchFamily="34" charset="0"/>
                <a:cs typeface="Calibri" panose="020F0502020204030204" pitchFamily="34" charset="0"/>
                <a:sym typeface="Times New Roman"/>
              </a:rPr>
              <a:t>Slide content courtesy of </a:t>
            </a:r>
            <a:r>
              <a:rPr lang="en-US" sz="1000" dirty="0">
                <a:effectLst/>
                <a:latin typeface="Calibri" panose="020F0502020204030204" pitchFamily="34" charset="0"/>
                <a:ea typeface="Calibri" panose="020F0502020204030204" pitchFamily="34" charset="0"/>
                <a:cs typeface="Calibri" panose="020F0502020204030204" pitchFamily="34" charset="0"/>
              </a:rPr>
              <a:t>King County EMS and 828 Flow </a:t>
            </a:r>
            <a:r>
              <a:rPr lang="fr-FR" sz="1000" dirty="0">
                <a:latin typeface="Calibri" panose="020F0502020204030204" pitchFamily="34" charset="0"/>
                <a:ea typeface="Calibri" panose="020F0502020204030204" pitchFamily="34" charset="0"/>
                <a:cs typeface="Calibri" panose="020F0502020204030204" pitchFamily="34" charset="0"/>
                <a:sym typeface="Times New Roman"/>
              </a:rPr>
              <a:t>ESJ Course Content 2023</a:t>
            </a:r>
            <a:endParaRPr lang="en-US" sz="10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7" name="Slide Number Placeholder 6">
            <a:extLst>
              <a:ext uri="{FF2B5EF4-FFF2-40B4-BE49-F238E27FC236}">
                <a16:creationId xmlns:a16="http://schemas.microsoft.com/office/drawing/2014/main" id="{9255C7BF-EE51-40EA-C73C-0D47D326AE16}"/>
              </a:ext>
            </a:extLst>
          </p:cNvPr>
          <p:cNvSpPr>
            <a:spLocks noGrp="1"/>
          </p:cNvSpPr>
          <p:nvPr>
            <p:ph type="sldNum" sz="quarter" idx="12"/>
          </p:nvPr>
        </p:nvSpPr>
        <p:spPr/>
        <p:txBody>
          <a:bodyPr/>
          <a:lstStyle/>
          <a:p>
            <a:fld id="{8E591227-F9EB-4B2B-9432-842143BA1678}" type="slidenum">
              <a:rPr lang="en-US" smtClean="0"/>
              <a:t>13</a:t>
            </a:fld>
            <a:endParaRPr lang="en-US" dirty="0"/>
          </a:p>
        </p:txBody>
      </p:sp>
      <p:sp>
        <p:nvSpPr>
          <p:cNvPr id="9" name="Date Placeholder 8">
            <a:extLst>
              <a:ext uri="{FF2B5EF4-FFF2-40B4-BE49-F238E27FC236}">
                <a16:creationId xmlns:a16="http://schemas.microsoft.com/office/drawing/2014/main" id="{BD59682C-EDC6-BE46-64BA-6BCE3C5E2FBC}"/>
              </a:ext>
            </a:extLst>
          </p:cNvPr>
          <p:cNvSpPr>
            <a:spLocks noGrp="1"/>
          </p:cNvSpPr>
          <p:nvPr>
            <p:ph type="dt" sz="half" idx="10"/>
          </p:nvPr>
        </p:nvSpPr>
        <p:spPr/>
        <p:txBody>
          <a:bodyPr/>
          <a:lstStyle/>
          <a:p>
            <a:r>
              <a:rPr lang="en-US"/>
              <a:t>DOH 530-261 June 2024 </a:t>
            </a:r>
            <a:endParaRPr lang="en-US" dirty="0"/>
          </a:p>
        </p:txBody>
      </p:sp>
      <p:pic>
        <p:nvPicPr>
          <p:cNvPr id="10" name="Picture 9" descr="Washington State Department of Health">
            <a:extLst>
              <a:ext uri="{FF2B5EF4-FFF2-40B4-BE49-F238E27FC236}">
                <a16:creationId xmlns:a16="http://schemas.microsoft.com/office/drawing/2014/main" id="{18755B08-0352-1AD4-C1AC-3948C0ECFD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98067"/>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38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EC27C-92A7-3721-6103-A63B7D48D05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E3AFBA-0F06-1B51-2EEE-386B23FAF1EF}"/>
              </a:ext>
            </a:extLst>
          </p:cNvPr>
          <p:cNvSpPr txBox="1">
            <a:spLocks noGrp="1"/>
          </p:cNvSpPr>
          <p:nvPr>
            <p:ph type="title" idx="4294967295"/>
          </p:nvPr>
        </p:nvSpPr>
        <p:spPr>
          <a:xfrm>
            <a:off x="2696307" y="469954"/>
            <a:ext cx="567397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Building a Foundation:</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34AB8421-5135-FDDB-BBB6-B42BB484EF5E}"/>
              </a:ext>
            </a:extLst>
          </p:cNvPr>
          <p:cNvSpPr txBox="1"/>
          <p:nvPr/>
        </p:nvSpPr>
        <p:spPr>
          <a:xfrm>
            <a:off x="2868775" y="1115953"/>
            <a:ext cx="6048761" cy="5422959"/>
          </a:xfrm>
          <a:prstGeom prst="rect">
            <a:avLst/>
          </a:prstGeom>
          <a:noFill/>
        </p:spPr>
        <p:txBody>
          <a:bodyPr wrap="square" rtlCol="0">
            <a:spAutoFit/>
          </a:bodyPr>
          <a:lstStyle/>
          <a:p>
            <a:pPr marR="0" lvl="0">
              <a:lnSpc>
                <a:spcPct val="107000"/>
              </a:lnSpc>
              <a:spcBef>
                <a:spcPts val="0"/>
              </a:spcBef>
              <a:spcAft>
                <a:spcPts val="0"/>
              </a:spcAft>
            </a:pPr>
            <a:r>
              <a:rPr lang="en-US" sz="2400" b="1" dirty="0">
                <a:latin typeface="Calibri" panose="020F0502020204030204" pitchFamily="34" charset="0"/>
                <a:ea typeface="Calibri" panose="020F0502020204030204" pitchFamily="34" charset="0"/>
                <a:cs typeface="Calibri" panose="020F0502020204030204" pitchFamily="34" charset="0"/>
              </a:rPr>
              <a:t>Definitions: </a:t>
            </a:r>
            <a:r>
              <a:rPr lang="en-US" sz="2400" spc="-5" dirty="0">
                <a:effectLst/>
                <a:latin typeface="Calibri" panose="020F0502020204030204" pitchFamily="34" charset="0"/>
                <a:ea typeface="Calibri" panose="020F0502020204030204" pitchFamily="34" charset="0"/>
                <a:cs typeface="Times New Roman" panose="02020603050405020304" pitchFamily="18" charset="0"/>
              </a:rPr>
              <a:t>Race &amp; Ethnicity</a:t>
            </a:r>
          </a:p>
          <a:p>
            <a:pPr marR="0" lvl="0">
              <a:lnSpc>
                <a:spcPct val="107000"/>
              </a:lnSpc>
              <a:spcBef>
                <a:spcPts val="0"/>
              </a:spcBef>
              <a:spcAft>
                <a:spcPts val="0"/>
              </a:spcAft>
            </a:pPr>
            <a:endParaRPr lang="en-US" sz="2400" spc="-5"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07000"/>
              </a:lnSpc>
              <a:spcBef>
                <a:spcPts val="0"/>
              </a:spcBef>
              <a:spcAft>
                <a:spcPts val="800"/>
              </a:spcAft>
              <a:buClrTx/>
              <a:buSzTx/>
              <a:buFontTx/>
              <a:buNone/>
              <a:tabLst/>
              <a:defRPr/>
            </a:pPr>
            <a:r>
              <a:rPr lang="en-US" sz="2400" b="1" dirty="0">
                <a:effectLst/>
                <a:latin typeface="Calibri" panose="020F0502020204030204" pitchFamily="34" charset="0"/>
                <a:ea typeface="Calibri" panose="020F0502020204030204" pitchFamily="34" charset="0"/>
                <a:cs typeface="Calibri" panose="020F0502020204030204" pitchFamily="34" charset="0"/>
              </a:rPr>
              <a:t>Ethnicity:</a:t>
            </a:r>
            <a:r>
              <a:rPr lang="en-US" sz="2400" dirty="0">
                <a:effectLst/>
                <a:latin typeface="Calibri" panose="020F0502020204030204" pitchFamily="34" charset="0"/>
                <a:ea typeface="Calibri" panose="020F0502020204030204" pitchFamily="34" charset="0"/>
                <a:cs typeface="Calibri" panose="020F0502020204030204" pitchFamily="34" charset="0"/>
              </a:rPr>
              <a:t> Cultural factors that influence a person or community such as nationality, culture, ancestry, language, and beliefs.</a:t>
            </a:r>
          </a:p>
          <a:p>
            <a:pPr marL="0" marR="0" lvl="0" indent="0" defTabSz="914400" rtl="0" eaLnBrk="1" fontAlgn="auto" latinLnBrk="0" hangingPunct="1">
              <a:lnSpc>
                <a:spcPct val="107000"/>
              </a:lnSpc>
              <a:spcBef>
                <a:spcPts val="0"/>
              </a:spcBef>
              <a:spcAft>
                <a:spcPts val="800"/>
              </a:spcAft>
              <a:buClrTx/>
              <a:buSzTx/>
              <a:buFontTx/>
              <a:buNone/>
              <a:tabLst/>
              <a:defRP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07000"/>
              </a:lnSpc>
              <a:spcBef>
                <a:spcPts val="0"/>
              </a:spcBef>
              <a:spcAft>
                <a:spcPts val="800"/>
              </a:spcAft>
              <a:buClrTx/>
              <a:buSzTx/>
              <a:buFontTx/>
              <a:buNone/>
              <a:tabLst/>
              <a:defRPr/>
            </a:pPr>
            <a:r>
              <a:rPr lang="en-US" sz="2400" b="1" dirty="0">
                <a:effectLst/>
                <a:latin typeface="Calibri" panose="020F0502020204030204" pitchFamily="34" charset="0"/>
                <a:ea typeface="Calibri" panose="020F0502020204030204" pitchFamily="34" charset="0"/>
                <a:cs typeface="Calibri" panose="020F0502020204030204" pitchFamily="34" charset="0"/>
              </a:rPr>
              <a:t>Race</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Socially constructed system of organizing people into groups based on characteristics such as cultural affiliation, physical appearance, language, national heritage, religion, or ancestral geographical base.</a:t>
            </a:r>
          </a:p>
          <a:p>
            <a:pPr marL="0" marR="0" lvl="0" indent="0" defTabSz="914400" rtl="0" eaLnBrk="1" fontAlgn="auto" latinLnBrk="0" hangingPunct="1">
              <a:lnSpc>
                <a:spcPct val="107000"/>
              </a:lnSpc>
              <a:spcBef>
                <a:spcPts val="0"/>
              </a:spcBef>
              <a:spcAft>
                <a:spcPts val="80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2" name="Picture 1" descr="A globe with flags on it">
            <a:extLst>
              <a:ext uri="{FF2B5EF4-FFF2-40B4-BE49-F238E27FC236}">
                <a16:creationId xmlns:a16="http://schemas.microsoft.com/office/drawing/2014/main" id="{FD040C55-DA57-D3A1-377A-D97E1C075D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5435" y="3940980"/>
            <a:ext cx="2636313" cy="2471543"/>
          </a:xfrm>
          <a:prstGeom prst="rect">
            <a:avLst/>
          </a:prstGeom>
        </p:spPr>
      </p:pic>
      <p:sp>
        <p:nvSpPr>
          <p:cNvPr id="6" name="Slide Number Placeholder 5">
            <a:extLst>
              <a:ext uri="{FF2B5EF4-FFF2-40B4-BE49-F238E27FC236}">
                <a16:creationId xmlns:a16="http://schemas.microsoft.com/office/drawing/2014/main" id="{E736A911-1C17-60BC-F51B-9CA767181085}"/>
              </a:ext>
            </a:extLst>
          </p:cNvPr>
          <p:cNvSpPr>
            <a:spLocks noGrp="1"/>
          </p:cNvSpPr>
          <p:nvPr>
            <p:ph type="sldNum" sz="quarter" idx="12"/>
          </p:nvPr>
        </p:nvSpPr>
        <p:spPr/>
        <p:txBody>
          <a:bodyPr/>
          <a:lstStyle/>
          <a:p>
            <a:fld id="{8E591227-F9EB-4B2B-9432-842143BA1678}" type="slidenum">
              <a:rPr lang="en-US" smtClean="0"/>
              <a:t>14</a:t>
            </a:fld>
            <a:endParaRPr lang="en-US" dirty="0"/>
          </a:p>
        </p:txBody>
      </p:sp>
      <p:sp>
        <p:nvSpPr>
          <p:cNvPr id="8" name="Date Placeholder 7">
            <a:extLst>
              <a:ext uri="{FF2B5EF4-FFF2-40B4-BE49-F238E27FC236}">
                <a16:creationId xmlns:a16="http://schemas.microsoft.com/office/drawing/2014/main" id="{82CCBB5A-D475-140D-94E9-4E268CD90A77}"/>
              </a:ext>
            </a:extLst>
          </p:cNvPr>
          <p:cNvSpPr>
            <a:spLocks noGrp="1"/>
          </p:cNvSpPr>
          <p:nvPr>
            <p:ph type="dt" sz="half" idx="10"/>
          </p:nvPr>
        </p:nvSpPr>
        <p:spPr/>
        <p:txBody>
          <a:bodyPr/>
          <a:lstStyle/>
          <a:p>
            <a:r>
              <a:rPr lang="en-US"/>
              <a:t>DOH 530-261 June 2024 </a:t>
            </a:r>
            <a:endParaRPr lang="en-US" dirty="0"/>
          </a:p>
        </p:txBody>
      </p:sp>
      <p:pic>
        <p:nvPicPr>
          <p:cNvPr id="9" name="Picture 8" descr="Washington State Department of Health">
            <a:extLst>
              <a:ext uri="{FF2B5EF4-FFF2-40B4-BE49-F238E27FC236}">
                <a16:creationId xmlns:a16="http://schemas.microsoft.com/office/drawing/2014/main" id="{C25B3857-C32B-B114-D09A-A4511AF0D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98067"/>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29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B5FE8-A119-5A24-D8A9-41BEEF81A25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E9054F8-B74B-ACB2-58BD-31C1DF86A3E4}"/>
              </a:ext>
            </a:extLst>
          </p:cNvPr>
          <p:cNvSpPr txBox="1">
            <a:spLocks noGrp="1"/>
          </p:cNvSpPr>
          <p:nvPr>
            <p:ph type="title" idx="4294967295"/>
          </p:nvPr>
        </p:nvSpPr>
        <p:spPr>
          <a:xfrm>
            <a:off x="2160774" y="432229"/>
            <a:ext cx="7870451"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Building a Foundation:</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65FC9E93-ACC9-7CB9-6061-4696C95BBB81}"/>
              </a:ext>
            </a:extLst>
          </p:cNvPr>
          <p:cNvSpPr txBox="1"/>
          <p:nvPr/>
        </p:nvSpPr>
        <p:spPr>
          <a:xfrm>
            <a:off x="3107435" y="1043651"/>
            <a:ext cx="5977127" cy="5814349"/>
          </a:xfrm>
          <a:prstGeom prst="rect">
            <a:avLst/>
          </a:prstGeom>
          <a:noFill/>
        </p:spPr>
        <p:txBody>
          <a:bodyPr wrap="square" rtlCol="0">
            <a:spAutoFit/>
          </a:bodyPr>
          <a:lstStyle/>
          <a:p>
            <a:pPr marR="0" lvl="0">
              <a:lnSpc>
                <a:spcPct val="107000"/>
              </a:lnSpc>
              <a:spcBef>
                <a:spcPts val="0"/>
              </a:spcBef>
              <a:spcAft>
                <a:spcPts val="0"/>
              </a:spcAft>
            </a:pPr>
            <a:r>
              <a:rPr lang="en-US" sz="2400" b="1" dirty="0">
                <a:latin typeface="Calibri" panose="020F0502020204030204" pitchFamily="34" charset="0"/>
                <a:ea typeface="Calibri" panose="020F0502020204030204" pitchFamily="34" charset="0"/>
                <a:cs typeface="Calibri" panose="020F0502020204030204" pitchFamily="34" charset="0"/>
              </a:rPr>
              <a:t>Definitions:</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p>
            <a:pPr lvl="1" algn="ctr">
              <a:lnSpc>
                <a:spcPct val="107000"/>
              </a:lnSpc>
              <a:buSzPts val="1200"/>
            </a:pPr>
            <a:endParaRPr lang="en-US" sz="2400" spc="-5" dirty="0">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07000"/>
              </a:lnSpc>
              <a:spcBef>
                <a:spcPts val="0"/>
              </a:spcBef>
              <a:spcAft>
                <a:spcPts val="800"/>
              </a:spcAft>
              <a:buClrTx/>
              <a:buSzTx/>
              <a:buFontTx/>
              <a:buNone/>
              <a:tabLst/>
              <a:defRPr/>
            </a:pPr>
            <a:r>
              <a:rPr lang="en-US" sz="2400" b="1" dirty="0">
                <a:effectLst/>
                <a:latin typeface="Calibri" panose="020F0502020204030204" pitchFamily="34" charset="0"/>
                <a:ea typeface="Calibri" panose="020F0502020204030204" pitchFamily="34" charset="0"/>
                <a:cs typeface="Calibri" panose="020F0502020204030204" pitchFamily="34" charset="0"/>
              </a:rPr>
              <a:t>Sex/Biological Sex: </a:t>
            </a:r>
            <a:r>
              <a:rPr lang="en-US" sz="2400" dirty="0">
                <a:effectLst/>
                <a:latin typeface="Calibri" panose="020F0502020204030204" pitchFamily="34" charset="0"/>
                <a:ea typeface="Calibri" panose="020F0502020204030204" pitchFamily="34" charset="0"/>
                <a:cs typeface="Calibri" panose="020F0502020204030204" pitchFamily="34" charset="0"/>
              </a:rPr>
              <a:t>distinguished as female or male especially on the basis of their reproductive organs and structures.</a:t>
            </a:r>
          </a:p>
          <a:p>
            <a:pPr marL="0" marR="0" lvl="0" indent="0" defTabSz="914400" rtl="0" eaLnBrk="1" fontAlgn="auto" latinLnBrk="0" hangingPunct="1">
              <a:lnSpc>
                <a:spcPct val="107000"/>
              </a:lnSpc>
              <a:spcBef>
                <a:spcPts val="0"/>
              </a:spcBef>
              <a:spcAft>
                <a:spcPts val="800"/>
              </a:spcAft>
              <a:buClrTx/>
              <a:buSzTx/>
              <a:buFontTx/>
              <a:buNone/>
              <a:tabLst/>
              <a:defRP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07000"/>
              </a:lnSpc>
              <a:spcBef>
                <a:spcPts val="0"/>
              </a:spcBef>
              <a:spcAft>
                <a:spcPts val="800"/>
              </a:spcAft>
              <a:buClrTx/>
              <a:buSzTx/>
              <a:buFontTx/>
              <a:buNone/>
              <a:tabLst/>
              <a:defRP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Gender/Gender identity: </a:t>
            </a:r>
            <a:r>
              <a:rPr lang="en-US" sz="2400" dirty="0">
                <a:effectLst/>
                <a:latin typeface="Calibri" panose="020F0502020204030204" pitchFamily="34" charset="0"/>
                <a:ea typeface="Calibri" panose="020F0502020204030204" pitchFamily="34" charset="0"/>
                <a:cs typeface="Times New Roman" panose="02020603050405020304" pitchFamily="18" charset="0"/>
              </a:rPr>
              <a:t>the behavioral, cultural, or psychological traits typically associated with one sex or a person's internal sense of being male, female, some combination of male and female, or neither male nor female.</a:t>
            </a:r>
          </a:p>
          <a:p>
            <a:pPr lvl="1" algn="ctr">
              <a:lnSpc>
                <a:spcPct val="107000"/>
              </a:lnSpc>
              <a:buSzPts val="1200"/>
            </a:pPr>
            <a:endParaRPr lang="en-US" sz="2400" spc="-5"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9" name="Slide Number Placeholder 8">
            <a:extLst>
              <a:ext uri="{FF2B5EF4-FFF2-40B4-BE49-F238E27FC236}">
                <a16:creationId xmlns:a16="http://schemas.microsoft.com/office/drawing/2014/main" id="{E43D692C-F067-7F4E-5B69-50C6F442298C}"/>
              </a:ext>
            </a:extLst>
          </p:cNvPr>
          <p:cNvSpPr>
            <a:spLocks noGrp="1"/>
          </p:cNvSpPr>
          <p:nvPr>
            <p:ph type="sldNum" sz="quarter" idx="12"/>
          </p:nvPr>
        </p:nvSpPr>
        <p:spPr/>
        <p:txBody>
          <a:bodyPr/>
          <a:lstStyle/>
          <a:p>
            <a:fld id="{8E591227-F9EB-4B2B-9432-842143BA1678}" type="slidenum">
              <a:rPr lang="en-US" smtClean="0"/>
              <a:t>15</a:t>
            </a:fld>
            <a:endParaRPr lang="en-US" dirty="0"/>
          </a:p>
        </p:txBody>
      </p:sp>
      <p:grpSp>
        <p:nvGrpSpPr>
          <p:cNvPr id="10" name="Group 9" descr="gold dancing human">
            <a:extLst>
              <a:ext uri="{FF2B5EF4-FFF2-40B4-BE49-F238E27FC236}">
                <a16:creationId xmlns:a16="http://schemas.microsoft.com/office/drawing/2014/main" id="{947EF50A-EA39-A0CF-D7EF-9BE5909CC126}"/>
              </a:ext>
            </a:extLst>
          </p:cNvPr>
          <p:cNvGrpSpPr/>
          <p:nvPr/>
        </p:nvGrpSpPr>
        <p:grpSpPr>
          <a:xfrm>
            <a:off x="10113948" y="3067940"/>
            <a:ext cx="1696120" cy="3024032"/>
            <a:chOff x="6516140" y="1898651"/>
            <a:chExt cx="1380086" cy="3225800"/>
          </a:xfrm>
          <a:solidFill>
            <a:schemeClr val="accent4">
              <a:lumMod val="60000"/>
              <a:lumOff val="40000"/>
            </a:schemeClr>
          </a:solidFill>
        </p:grpSpPr>
        <p:sp>
          <p:nvSpPr>
            <p:cNvPr id="11" name="Freeform 10">
              <a:extLst>
                <a:ext uri="{FF2B5EF4-FFF2-40B4-BE49-F238E27FC236}">
                  <a16:creationId xmlns:a16="http://schemas.microsoft.com/office/drawing/2014/main" id="{CD1B79EC-2D2C-EDDC-3E9F-BA06D80F5732}"/>
                </a:ext>
              </a:extLst>
            </p:cNvPr>
            <p:cNvSpPr>
              <a:spLocks/>
            </p:cNvSpPr>
            <p:nvPr/>
          </p:nvSpPr>
          <p:spPr bwMode="auto">
            <a:xfrm>
              <a:off x="6516140" y="1898651"/>
              <a:ext cx="1380086" cy="3225800"/>
            </a:xfrm>
            <a:custGeom>
              <a:avLst/>
              <a:gdLst>
                <a:gd name="T0" fmla="*/ 14 w 903"/>
                <a:gd name="T1" fmla="*/ 0 h 2109"/>
                <a:gd name="T2" fmla="*/ 126 w 903"/>
                <a:gd name="T3" fmla="*/ 578 h 2109"/>
                <a:gd name="T4" fmla="*/ 288 w 903"/>
                <a:gd name="T5" fmla="*/ 707 h 2109"/>
                <a:gd name="T6" fmla="*/ 489 w 903"/>
                <a:gd name="T7" fmla="*/ 681 h 2109"/>
                <a:gd name="T8" fmla="*/ 735 w 903"/>
                <a:gd name="T9" fmla="*/ 445 h 2109"/>
                <a:gd name="T10" fmla="*/ 903 w 903"/>
                <a:gd name="T11" fmla="*/ 356 h 2109"/>
                <a:gd name="T12" fmla="*/ 520 w 903"/>
                <a:gd name="T13" fmla="*/ 830 h 2109"/>
                <a:gd name="T14" fmla="*/ 420 w 903"/>
                <a:gd name="T15" fmla="*/ 1406 h 2109"/>
                <a:gd name="T16" fmla="*/ 548 w 903"/>
                <a:gd name="T17" fmla="*/ 2109 h 2109"/>
                <a:gd name="T18" fmla="*/ 316 w 903"/>
                <a:gd name="T19" fmla="*/ 1546 h 2109"/>
                <a:gd name="T20" fmla="*/ 288 w 903"/>
                <a:gd name="T21" fmla="*/ 1414 h 2109"/>
                <a:gd name="T22" fmla="*/ 213 w 903"/>
                <a:gd name="T23" fmla="*/ 1405 h 2109"/>
                <a:gd name="T24" fmla="*/ 210 w 903"/>
                <a:gd name="T25" fmla="*/ 1557 h 2109"/>
                <a:gd name="T26" fmla="*/ 322 w 903"/>
                <a:gd name="T27" fmla="*/ 2069 h 2109"/>
                <a:gd name="T28" fmla="*/ 52 w 903"/>
                <a:gd name="T29" fmla="*/ 1488 h 2109"/>
                <a:gd name="T30" fmla="*/ 3 w 903"/>
                <a:gd name="T31" fmla="*/ 665 h 2109"/>
                <a:gd name="T32" fmla="*/ 14 w 903"/>
                <a:gd name="T33" fmla="*/ 0 h 2109"/>
                <a:gd name="connsiteX0" fmla="*/ 136 w 9981"/>
                <a:gd name="connsiteY0" fmla="*/ 0 h 10000"/>
                <a:gd name="connsiteX1" fmla="*/ 1376 w 9981"/>
                <a:gd name="connsiteY1" fmla="*/ 2741 h 10000"/>
                <a:gd name="connsiteX2" fmla="*/ 3170 w 9981"/>
                <a:gd name="connsiteY2" fmla="*/ 3352 h 10000"/>
                <a:gd name="connsiteX3" fmla="*/ 5396 w 9981"/>
                <a:gd name="connsiteY3" fmla="*/ 3229 h 10000"/>
                <a:gd name="connsiteX4" fmla="*/ 8121 w 9981"/>
                <a:gd name="connsiteY4" fmla="*/ 2110 h 10000"/>
                <a:gd name="connsiteX5" fmla="*/ 9981 w 9981"/>
                <a:gd name="connsiteY5" fmla="*/ 1688 h 10000"/>
                <a:gd name="connsiteX6" fmla="*/ 5740 w 9981"/>
                <a:gd name="connsiteY6" fmla="*/ 3936 h 10000"/>
                <a:gd name="connsiteX7" fmla="*/ 4632 w 9981"/>
                <a:gd name="connsiteY7" fmla="*/ 6667 h 10000"/>
                <a:gd name="connsiteX8" fmla="*/ 6050 w 9981"/>
                <a:gd name="connsiteY8" fmla="*/ 10000 h 10000"/>
                <a:gd name="connsiteX9" fmla="*/ 3480 w 9981"/>
                <a:gd name="connsiteY9" fmla="*/ 7330 h 10000"/>
                <a:gd name="connsiteX10" fmla="*/ 3170 w 9981"/>
                <a:gd name="connsiteY10" fmla="*/ 6705 h 10000"/>
                <a:gd name="connsiteX11" fmla="*/ 2340 w 9981"/>
                <a:gd name="connsiteY11" fmla="*/ 6662 h 10000"/>
                <a:gd name="connsiteX12" fmla="*/ 2307 w 9981"/>
                <a:gd name="connsiteY12" fmla="*/ 7383 h 10000"/>
                <a:gd name="connsiteX13" fmla="*/ 3547 w 9981"/>
                <a:gd name="connsiteY13" fmla="*/ 9810 h 10000"/>
                <a:gd name="connsiteX14" fmla="*/ 557 w 9981"/>
                <a:gd name="connsiteY14" fmla="*/ 7055 h 10000"/>
                <a:gd name="connsiteX15" fmla="*/ 14 w 9981"/>
                <a:gd name="connsiteY15" fmla="*/ 3153 h 10000"/>
                <a:gd name="connsiteX16" fmla="*/ 136 w 9981"/>
                <a:gd name="connsiteY16" fmla="*/ 0 h 10000"/>
                <a:gd name="connsiteX0" fmla="*/ 136 w 10000"/>
                <a:gd name="connsiteY0" fmla="*/ 0 h 10000"/>
                <a:gd name="connsiteX1" fmla="*/ 1379 w 10000"/>
                <a:gd name="connsiteY1" fmla="*/ 2741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379 w 10000"/>
                <a:gd name="connsiteY1" fmla="*/ 2741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183 w 10000"/>
                <a:gd name="connsiteY1" fmla="*/ 2239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183 w 10000"/>
                <a:gd name="connsiteY1" fmla="*/ 2239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118 w 10000"/>
                <a:gd name="connsiteY1" fmla="*/ 2406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000">
                  <a:moveTo>
                    <a:pt x="136" y="0"/>
                  </a:moveTo>
                  <a:cubicBezTo>
                    <a:pt x="136" y="0"/>
                    <a:pt x="434" y="1535"/>
                    <a:pt x="1118" y="2406"/>
                  </a:cubicBezTo>
                  <a:cubicBezTo>
                    <a:pt x="1802" y="3277"/>
                    <a:pt x="2461" y="3215"/>
                    <a:pt x="3176" y="3352"/>
                  </a:cubicBezTo>
                  <a:cubicBezTo>
                    <a:pt x="3891" y="3489"/>
                    <a:pt x="5008" y="3395"/>
                    <a:pt x="5406" y="3229"/>
                  </a:cubicBezTo>
                  <a:cubicBezTo>
                    <a:pt x="5817" y="3063"/>
                    <a:pt x="7659" y="2252"/>
                    <a:pt x="8136" y="2110"/>
                  </a:cubicBezTo>
                  <a:cubicBezTo>
                    <a:pt x="8613" y="1963"/>
                    <a:pt x="9423" y="1745"/>
                    <a:pt x="10000" y="1688"/>
                  </a:cubicBezTo>
                  <a:cubicBezTo>
                    <a:pt x="10000" y="1688"/>
                    <a:pt x="6494" y="3125"/>
                    <a:pt x="5751" y="3936"/>
                  </a:cubicBezTo>
                  <a:cubicBezTo>
                    <a:pt x="5008" y="4742"/>
                    <a:pt x="4441" y="5306"/>
                    <a:pt x="4641" y="6667"/>
                  </a:cubicBezTo>
                  <a:cubicBezTo>
                    <a:pt x="4852" y="8028"/>
                    <a:pt x="5207" y="9360"/>
                    <a:pt x="6062" y="10000"/>
                  </a:cubicBezTo>
                  <a:cubicBezTo>
                    <a:pt x="6062" y="10000"/>
                    <a:pt x="3842" y="9066"/>
                    <a:pt x="3487" y="7330"/>
                  </a:cubicBezTo>
                  <a:cubicBezTo>
                    <a:pt x="3487" y="7330"/>
                    <a:pt x="3443" y="6946"/>
                    <a:pt x="3176" y="6705"/>
                  </a:cubicBezTo>
                  <a:cubicBezTo>
                    <a:pt x="2933" y="6477"/>
                    <a:pt x="2400" y="6543"/>
                    <a:pt x="2344" y="6662"/>
                  </a:cubicBezTo>
                  <a:cubicBezTo>
                    <a:pt x="2300" y="6776"/>
                    <a:pt x="2266" y="7022"/>
                    <a:pt x="2311" y="7383"/>
                  </a:cubicBezTo>
                  <a:cubicBezTo>
                    <a:pt x="2366" y="7738"/>
                    <a:pt x="2233" y="8805"/>
                    <a:pt x="3554" y="9810"/>
                  </a:cubicBezTo>
                  <a:cubicBezTo>
                    <a:pt x="3554" y="9810"/>
                    <a:pt x="946" y="8739"/>
                    <a:pt x="558" y="7055"/>
                  </a:cubicBezTo>
                  <a:cubicBezTo>
                    <a:pt x="169" y="5367"/>
                    <a:pt x="47" y="3983"/>
                    <a:pt x="14" y="3153"/>
                  </a:cubicBezTo>
                  <a:cubicBezTo>
                    <a:pt x="-19" y="2328"/>
                    <a:pt x="3" y="958"/>
                    <a:pt x="13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2" name="Freeform 11">
              <a:extLst>
                <a:ext uri="{FF2B5EF4-FFF2-40B4-BE49-F238E27FC236}">
                  <a16:creationId xmlns:a16="http://schemas.microsoft.com/office/drawing/2014/main" id="{666549C1-5AEC-E1CA-E1B0-7BA21EA5D7B9}"/>
                </a:ext>
              </a:extLst>
            </p:cNvPr>
            <p:cNvSpPr>
              <a:spLocks/>
            </p:cNvSpPr>
            <p:nvPr/>
          </p:nvSpPr>
          <p:spPr bwMode="auto">
            <a:xfrm>
              <a:off x="6754564" y="2121352"/>
              <a:ext cx="562535" cy="756207"/>
            </a:xfrm>
            <a:custGeom>
              <a:avLst/>
              <a:gdLst>
                <a:gd name="T0" fmla="*/ 263 w 268"/>
                <a:gd name="T1" fmla="*/ 188 h 372"/>
                <a:gd name="T2" fmla="*/ 125 w 268"/>
                <a:gd name="T3" fmla="*/ 372 h 372"/>
                <a:gd name="T4" fmla="*/ 0 w 268"/>
                <a:gd name="T5" fmla="*/ 196 h 372"/>
                <a:gd name="T6" fmla="*/ 163 w 268"/>
                <a:gd name="T7" fmla="*/ 14 h 372"/>
                <a:gd name="T8" fmla="*/ 263 w 268"/>
                <a:gd name="T9" fmla="*/ 188 h 372"/>
                <a:gd name="connsiteX0" fmla="*/ 9813 w 9861"/>
                <a:gd name="connsiteY0" fmla="*/ 4711 h 9657"/>
                <a:gd name="connsiteX1" fmla="*/ 4664 w 9861"/>
                <a:gd name="connsiteY1" fmla="*/ 9657 h 9657"/>
                <a:gd name="connsiteX2" fmla="*/ 0 w 9861"/>
                <a:gd name="connsiteY2" fmla="*/ 4926 h 9657"/>
                <a:gd name="connsiteX3" fmla="*/ 6082 w 9861"/>
                <a:gd name="connsiteY3" fmla="*/ 33 h 9657"/>
                <a:gd name="connsiteX4" fmla="*/ 9813 w 9861"/>
                <a:gd name="connsiteY4" fmla="*/ 4711 h 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1" h="9657">
                  <a:moveTo>
                    <a:pt x="9813" y="4711"/>
                  </a:moveTo>
                  <a:cubicBezTo>
                    <a:pt x="9664" y="6754"/>
                    <a:pt x="6567" y="9657"/>
                    <a:pt x="4664" y="9657"/>
                  </a:cubicBezTo>
                  <a:cubicBezTo>
                    <a:pt x="2724" y="9657"/>
                    <a:pt x="0" y="8450"/>
                    <a:pt x="0" y="4926"/>
                  </a:cubicBezTo>
                  <a:cubicBezTo>
                    <a:pt x="0" y="2587"/>
                    <a:pt x="1194" y="-343"/>
                    <a:pt x="6082" y="33"/>
                  </a:cubicBezTo>
                  <a:cubicBezTo>
                    <a:pt x="9813" y="329"/>
                    <a:pt x="10000" y="2722"/>
                    <a:pt x="9813" y="47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6" name="Date Placeholder 5">
            <a:extLst>
              <a:ext uri="{FF2B5EF4-FFF2-40B4-BE49-F238E27FC236}">
                <a16:creationId xmlns:a16="http://schemas.microsoft.com/office/drawing/2014/main" id="{56899877-3405-4EA6-AD96-C95D37436C88}"/>
              </a:ext>
            </a:extLst>
          </p:cNvPr>
          <p:cNvSpPr>
            <a:spLocks noGrp="1"/>
          </p:cNvSpPr>
          <p:nvPr>
            <p:ph type="dt" sz="half" idx="10"/>
          </p:nvPr>
        </p:nvSpPr>
        <p:spPr/>
        <p:txBody>
          <a:bodyPr/>
          <a:lstStyle/>
          <a:p>
            <a:r>
              <a:rPr lang="en-US"/>
              <a:t>DOH 530-261 June 2024 </a:t>
            </a:r>
            <a:endParaRPr lang="en-US" dirty="0"/>
          </a:p>
        </p:txBody>
      </p:sp>
      <p:pic>
        <p:nvPicPr>
          <p:cNvPr id="7" name="Picture 6" descr="Washington State Department of Health">
            <a:extLst>
              <a:ext uri="{FF2B5EF4-FFF2-40B4-BE49-F238E27FC236}">
                <a16:creationId xmlns:a16="http://schemas.microsoft.com/office/drawing/2014/main" id="{F0EF213E-AF9F-8459-5A49-066181C5E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98067"/>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09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accel="12000" decel="8800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53051-B087-3215-7CD7-BE6E8127BA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C46A7E7-0338-C65D-099B-5ED2A1096A84}"/>
              </a:ext>
            </a:extLst>
          </p:cNvPr>
          <p:cNvSpPr txBox="1">
            <a:spLocks noGrp="1"/>
          </p:cNvSpPr>
          <p:nvPr>
            <p:ph type="title" idx="4294967295"/>
          </p:nvPr>
        </p:nvSpPr>
        <p:spPr>
          <a:xfrm>
            <a:off x="2453376" y="776033"/>
            <a:ext cx="5750349"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Bias: Contributing Factors</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0A1EFCCF-3595-4094-800E-620B173B273F}"/>
              </a:ext>
            </a:extLst>
          </p:cNvPr>
          <p:cNvSpPr txBox="1"/>
          <p:nvPr/>
        </p:nvSpPr>
        <p:spPr>
          <a:xfrm>
            <a:off x="3065656" y="1576708"/>
            <a:ext cx="6060688" cy="4761303"/>
          </a:xfrm>
          <a:prstGeom prst="rect">
            <a:avLst/>
          </a:prstGeom>
          <a:noFill/>
        </p:spPr>
        <p:txBody>
          <a:bodyPr wrap="square" rtlCol="0">
            <a:spAutoFit/>
          </a:bodyPr>
          <a:lstStyle/>
          <a:p>
            <a:pPr marL="457200" marR="0" lvl="0" indent="-330200" algn="l" rtl="0">
              <a:lnSpc>
                <a:spcPct val="100000"/>
              </a:lnSpc>
              <a:spcBef>
                <a:spcPts val="0"/>
              </a:spcBef>
              <a:spcAft>
                <a:spcPts val="0"/>
              </a:spcAft>
              <a:buClr>
                <a:srgbClr val="000000"/>
              </a:buClr>
              <a:buSzPts val="1600"/>
              <a:buFont typeface="Arial"/>
              <a:buChar char="●"/>
            </a:pPr>
            <a:r>
              <a:rPr lang="en-US" sz="2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Racist policies and behaviors help create and reinforce inequities, including health inequities.</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127000" marR="0" lvl="0" indent="0" algn="l" rtl="0">
              <a:lnSpc>
                <a:spcPct val="100000"/>
              </a:lnSpc>
              <a:spcBef>
                <a:spcPts val="0"/>
              </a:spcBef>
              <a:spcAft>
                <a:spcPts val="0"/>
              </a:spcAft>
              <a:buNone/>
            </a:pPr>
            <a:endParaRPr lang="en-US" sz="2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C</a:t>
            </a:r>
            <a:r>
              <a:rPr lang="en-US" sz="2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auses are comprehensive, diverse, and systemic.</a:t>
            </a:r>
          </a:p>
          <a:p>
            <a:pPr marL="127000" marR="0" lvl="0" algn="l" rtl="0">
              <a:lnSpc>
                <a:spcPct val="100000"/>
              </a:lnSpc>
              <a:spcBef>
                <a:spcPts val="0"/>
              </a:spcBef>
              <a:spcAft>
                <a:spcPts val="0"/>
              </a:spcAft>
              <a:buClr>
                <a:srgbClr val="000000"/>
              </a:buClr>
              <a:buSzPts val="1600"/>
            </a:pPr>
            <a:endParaRPr lang="en-US" sz="2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457200" marR="0" lvl="0" indent="-330200" algn="l" rtl="0">
              <a:lnSpc>
                <a:spcPct val="100000"/>
              </a:lnSpc>
              <a:spcBef>
                <a:spcPts val="0"/>
              </a:spcBef>
              <a:spcAft>
                <a:spcPts val="0"/>
              </a:spcAft>
              <a:buClr>
                <a:srgbClr val="000000"/>
              </a:buClr>
              <a:buSzPts val="1600"/>
              <a:buFont typeface="Arial"/>
              <a:buChar char="●"/>
            </a:pPr>
            <a:r>
              <a:rPr lang="en-US" sz="24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Knowledge of inequities must be used to help us identify areas where bias may be present so that we can work to be aware and take countermeasures.</a:t>
            </a:r>
          </a:p>
          <a:p>
            <a:pPr lvl="1" algn="ctr">
              <a:lnSpc>
                <a:spcPct val="107000"/>
              </a:lnSpc>
              <a:buSzPts val="1200"/>
            </a:pPr>
            <a:endParaRPr lang="en-US" sz="2000" spc="-5"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grpSp>
        <p:nvGrpSpPr>
          <p:cNvPr id="12" name="Group 11" descr="Blue dancing human">
            <a:extLst>
              <a:ext uri="{FF2B5EF4-FFF2-40B4-BE49-F238E27FC236}">
                <a16:creationId xmlns:a16="http://schemas.microsoft.com/office/drawing/2014/main" id="{A0D06027-2A56-3AF6-F237-95FCC3AB0CED}"/>
              </a:ext>
            </a:extLst>
          </p:cNvPr>
          <p:cNvGrpSpPr/>
          <p:nvPr/>
        </p:nvGrpSpPr>
        <p:grpSpPr>
          <a:xfrm>
            <a:off x="9314824" y="2301522"/>
            <a:ext cx="2387959" cy="4329723"/>
            <a:chOff x="3509445" y="572295"/>
            <a:chExt cx="3445393" cy="5469731"/>
          </a:xfrm>
          <a:gradFill>
            <a:gsLst>
              <a:gs pos="0">
                <a:schemeClr val="accent2"/>
              </a:gs>
              <a:gs pos="100000">
                <a:schemeClr val="accent2">
                  <a:lumMod val="50000"/>
                </a:schemeClr>
              </a:gs>
            </a:gsLst>
            <a:lin ang="5400000" scaled="1"/>
          </a:gradFill>
        </p:grpSpPr>
        <p:sp>
          <p:nvSpPr>
            <p:cNvPr id="13" name="Freeform 8">
              <a:extLst>
                <a:ext uri="{FF2B5EF4-FFF2-40B4-BE49-F238E27FC236}">
                  <a16:creationId xmlns:a16="http://schemas.microsoft.com/office/drawing/2014/main" id="{FA044B1F-C00B-4C4D-2A8A-ACFD96E58452}"/>
                </a:ext>
              </a:extLst>
            </p:cNvPr>
            <p:cNvSpPr>
              <a:spLocks/>
            </p:cNvSpPr>
            <p:nvPr/>
          </p:nvSpPr>
          <p:spPr bwMode="auto">
            <a:xfrm>
              <a:off x="3509445" y="817563"/>
              <a:ext cx="3445393" cy="5224463"/>
            </a:xfrm>
            <a:custGeom>
              <a:avLst/>
              <a:gdLst>
                <a:gd name="T0" fmla="*/ 2450 w 2450"/>
                <a:gd name="T1" fmla="*/ 0 h 3416"/>
                <a:gd name="T2" fmla="*/ 1910 w 2450"/>
                <a:gd name="T3" fmla="*/ 297 h 3416"/>
                <a:gd name="T4" fmla="*/ 1466 w 2450"/>
                <a:gd name="T5" fmla="*/ 739 h 3416"/>
                <a:gd name="T6" fmla="*/ 883 w 2450"/>
                <a:gd name="T7" fmla="*/ 784 h 3416"/>
                <a:gd name="T8" fmla="*/ 303 w 2450"/>
                <a:gd name="T9" fmla="*/ 837 h 3416"/>
                <a:gd name="T10" fmla="*/ 0 w 2450"/>
                <a:gd name="T11" fmla="*/ 1024 h 3416"/>
                <a:gd name="T12" fmla="*/ 591 w 2450"/>
                <a:gd name="T13" fmla="*/ 941 h 3416"/>
                <a:gd name="T14" fmla="*/ 1050 w 2450"/>
                <a:gd name="T15" fmla="*/ 1197 h 3416"/>
                <a:gd name="T16" fmla="*/ 1299 w 2450"/>
                <a:gd name="T17" fmla="*/ 1782 h 3416"/>
                <a:gd name="T18" fmla="*/ 1208 w 2450"/>
                <a:gd name="T19" fmla="*/ 2575 h 3416"/>
                <a:gd name="T20" fmla="*/ 947 w 2450"/>
                <a:gd name="T21" fmla="*/ 2995 h 3416"/>
                <a:gd name="T22" fmla="*/ 1535 w 2450"/>
                <a:gd name="T23" fmla="*/ 2246 h 3416"/>
                <a:gd name="T24" fmla="*/ 1598 w 2450"/>
                <a:gd name="T25" fmla="*/ 2142 h 3416"/>
                <a:gd name="T26" fmla="*/ 1717 w 2450"/>
                <a:gd name="T27" fmla="*/ 2250 h 3416"/>
                <a:gd name="T28" fmla="*/ 1776 w 2450"/>
                <a:gd name="T29" fmla="*/ 2665 h 3416"/>
                <a:gd name="T30" fmla="*/ 1721 w 2450"/>
                <a:gd name="T31" fmla="*/ 3416 h 3416"/>
                <a:gd name="T32" fmla="*/ 1991 w 2450"/>
                <a:gd name="T33" fmla="*/ 2451 h 3416"/>
                <a:gd name="T34" fmla="*/ 1901 w 2450"/>
                <a:gd name="T35" fmla="*/ 1318 h 3416"/>
                <a:gd name="T36" fmla="*/ 2062 w 2450"/>
                <a:gd name="T37" fmla="*/ 397 h 3416"/>
                <a:gd name="T38" fmla="*/ 2450 w 2450"/>
                <a:gd name="T39" fmla="*/ 0 h 3416"/>
                <a:gd name="connsiteX0" fmla="*/ 10000 w 10000"/>
                <a:gd name="connsiteY0" fmla="*/ 0 h 10000"/>
                <a:gd name="connsiteX1" fmla="*/ 7796 w 10000"/>
                <a:gd name="connsiteY1" fmla="*/ 869 h 10000"/>
                <a:gd name="connsiteX2" fmla="*/ 5984 w 10000"/>
                <a:gd name="connsiteY2" fmla="*/ 2163 h 10000"/>
                <a:gd name="connsiteX3" fmla="*/ 3604 w 10000"/>
                <a:gd name="connsiteY3" fmla="*/ 2054 h 10000"/>
                <a:gd name="connsiteX4" fmla="*/ 1237 w 10000"/>
                <a:gd name="connsiteY4" fmla="*/ 2450 h 10000"/>
                <a:gd name="connsiteX5" fmla="*/ 0 w 10000"/>
                <a:gd name="connsiteY5" fmla="*/ 2998 h 10000"/>
                <a:gd name="connsiteX6" fmla="*/ 2412 w 10000"/>
                <a:gd name="connsiteY6" fmla="*/ 2755 h 10000"/>
                <a:gd name="connsiteX7" fmla="*/ 4286 w 10000"/>
                <a:gd name="connsiteY7" fmla="*/ 3504 h 10000"/>
                <a:gd name="connsiteX8" fmla="*/ 5302 w 10000"/>
                <a:gd name="connsiteY8" fmla="*/ 5217 h 10000"/>
                <a:gd name="connsiteX9" fmla="*/ 4931 w 10000"/>
                <a:gd name="connsiteY9" fmla="*/ 7538 h 10000"/>
                <a:gd name="connsiteX10" fmla="*/ 3865 w 10000"/>
                <a:gd name="connsiteY10" fmla="*/ 8768 h 10000"/>
                <a:gd name="connsiteX11" fmla="*/ 6265 w 10000"/>
                <a:gd name="connsiteY11" fmla="*/ 6575 h 10000"/>
                <a:gd name="connsiteX12" fmla="*/ 6522 w 10000"/>
                <a:gd name="connsiteY12" fmla="*/ 6270 h 10000"/>
                <a:gd name="connsiteX13" fmla="*/ 7008 w 10000"/>
                <a:gd name="connsiteY13" fmla="*/ 6587 h 10000"/>
                <a:gd name="connsiteX14" fmla="*/ 7249 w 10000"/>
                <a:gd name="connsiteY14" fmla="*/ 7802 h 10000"/>
                <a:gd name="connsiteX15" fmla="*/ 7024 w 10000"/>
                <a:gd name="connsiteY15" fmla="*/ 10000 h 10000"/>
                <a:gd name="connsiteX16" fmla="*/ 8127 w 10000"/>
                <a:gd name="connsiteY16" fmla="*/ 7175 h 10000"/>
                <a:gd name="connsiteX17" fmla="*/ 7759 w 10000"/>
                <a:gd name="connsiteY17" fmla="*/ 3858 h 10000"/>
                <a:gd name="connsiteX18" fmla="*/ 8416 w 10000"/>
                <a:gd name="connsiteY18" fmla="*/ 1162 h 10000"/>
                <a:gd name="connsiteX19" fmla="*/ 10000 w 10000"/>
                <a:gd name="connsiteY19" fmla="*/ 0 h 10000"/>
                <a:gd name="connsiteX0" fmla="*/ 10000 w 10000"/>
                <a:gd name="connsiteY0" fmla="*/ 0 h 10000"/>
                <a:gd name="connsiteX1" fmla="*/ 7796 w 10000"/>
                <a:gd name="connsiteY1" fmla="*/ 869 h 10000"/>
                <a:gd name="connsiteX2" fmla="*/ 5984 w 10000"/>
                <a:gd name="connsiteY2" fmla="*/ 2163 h 10000"/>
                <a:gd name="connsiteX3" fmla="*/ 3604 w 10000"/>
                <a:gd name="connsiteY3" fmla="*/ 2054 h 10000"/>
                <a:gd name="connsiteX4" fmla="*/ 1237 w 10000"/>
                <a:gd name="connsiteY4" fmla="*/ 2450 h 10000"/>
                <a:gd name="connsiteX5" fmla="*/ 0 w 10000"/>
                <a:gd name="connsiteY5" fmla="*/ 2998 h 10000"/>
                <a:gd name="connsiteX6" fmla="*/ 2412 w 10000"/>
                <a:gd name="connsiteY6" fmla="*/ 2755 h 10000"/>
                <a:gd name="connsiteX7" fmla="*/ 4286 w 10000"/>
                <a:gd name="connsiteY7" fmla="*/ 3504 h 10000"/>
                <a:gd name="connsiteX8" fmla="*/ 5302 w 10000"/>
                <a:gd name="connsiteY8" fmla="*/ 5217 h 10000"/>
                <a:gd name="connsiteX9" fmla="*/ 4931 w 10000"/>
                <a:gd name="connsiteY9" fmla="*/ 7538 h 10000"/>
                <a:gd name="connsiteX10" fmla="*/ 3865 w 10000"/>
                <a:gd name="connsiteY10" fmla="*/ 8768 h 10000"/>
                <a:gd name="connsiteX11" fmla="*/ 6265 w 10000"/>
                <a:gd name="connsiteY11" fmla="*/ 6575 h 10000"/>
                <a:gd name="connsiteX12" fmla="*/ 6522 w 10000"/>
                <a:gd name="connsiteY12" fmla="*/ 6270 h 10000"/>
                <a:gd name="connsiteX13" fmla="*/ 7008 w 10000"/>
                <a:gd name="connsiteY13" fmla="*/ 6587 h 10000"/>
                <a:gd name="connsiteX14" fmla="*/ 7249 w 10000"/>
                <a:gd name="connsiteY14" fmla="*/ 7802 h 10000"/>
                <a:gd name="connsiteX15" fmla="*/ 7024 w 10000"/>
                <a:gd name="connsiteY15" fmla="*/ 10000 h 10000"/>
                <a:gd name="connsiteX16" fmla="*/ 8127 w 10000"/>
                <a:gd name="connsiteY16" fmla="*/ 7175 h 10000"/>
                <a:gd name="connsiteX17" fmla="*/ 7759 w 10000"/>
                <a:gd name="connsiteY17" fmla="*/ 3858 h 10000"/>
                <a:gd name="connsiteX18" fmla="*/ 8416 w 10000"/>
                <a:gd name="connsiteY18" fmla="*/ 1162 h 10000"/>
                <a:gd name="connsiteX19" fmla="*/ 10000 w 10000"/>
                <a:gd name="connsiteY19"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9183 w 9183"/>
                <a:gd name="connsiteY0" fmla="*/ 0 h 10000"/>
                <a:gd name="connsiteX1" fmla="*/ 6979 w 9183"/>
                <a:gd name="connsiteY1" fmla="*/ 869 h 10000"/>
                <a:gd name="connsiteX2" fmla="*/ 4831 w 9183"/>
                <a:gd name="connsiteY2" fmla="*/ 2232 h 10000"/>
                <a:gd name="connsiteX3" fmla="*/ 2163 w 9183"/>
                <a:gd name="connsiteY3" fmla="*/ 1968 h 10000"/>
                <a:gd name="connsiteX4" fmla="*/ 23 w 9183"/>
                <a:gd name="connsiteY4" fmla="*/ 2826 h 10000"/>
                <a:gd name="connsiteX5" fmla="*/ 1595 w 9183"/>
                <a:gd name="connsiteY5" fmla="*/ 2755 h 10000"/>
                <a:gd name="connsiteX6" fmla="*/ 3469 w 9183"/>
                <a:gd name="connsiteY6" fmla="*/ 3504 h 10000"/>
                <a:gd name="connsiteX7" fmla="*/ 4485 w 9183"/>
                <a:gd name="connsiteY7" fmla="*/ 5217 h 10000"/>
                <a:gd name="connsiteX8" fmla="*/ 4114 w 9183"/>
                <a:gd name="connsiteY8" fmla="*/ 7538 h 10000"/>
                <a:gd name="connsiteX9" fmla="*/ 3048 w 9183"/>
                <a:gd name="connsiteY9" fmla="*/ 8768 h 10000"/>
                <a:gd name="connsiteX10" fmla="*/ 5448 w 9183"/>
                <a:gd name="connsiteY10" fmla="*/ 6575 h 10000"/>
                <a:gd name="connsiteX11" fmla="*/ 5705 w 9183"/>
                <a:gd name="connsiteY11" fmla="*/ 6270 h 10000"/>
                <a:gd name="connsiteX12" fmla="*/ 6191 w 9183"/>
                <a:gd name="connsiteY12" fmla="*/ 6587 h 10000"/>
                <a:gd name="connsiteX13" fmla="*/ 6432 w 9183"/>
                <a:gd name="connsiteY13" fmla="*/ 7802 h 10000"/>
                <a:gd name="connsiteX14" fmla="*/ 6207 w 9183"/>
                <a:gd name="connsiteY14" fmla="*/ 10000 h 10000"/>
                <a:gd name="connsiteX15" fmla="*/ 7310 w 9183"/>
                <a:gd name="connsiteY15" fmla="*/ 7175 h 10000"/>
                <a:gd name="connsiteX16" fmla="*/ 6942 w 9183"/>
                <a:gd name="connsiteY16" fmla="*/ 3858 h 10000"/>
                <a:gd name="connsiteX17" fmla="*/ 7599 w 9183"/>
                <a:gd name="connsiteY17" fmla="*/ 1162 h 10000"/>
                <a:gd name="connsiteX18" fmla="*/ 9183 w 9183"/>
                <a:gd name="connsiteY18" fmla="*/ 0 h 10000"/>
                <a:gd name="connsiteX0" fmla="*/ 10000 w 10000"/>
                <a:gd name="connsiteY0" fmla="*/ 0 h 10000"/>
                <a:gd name="connsiteX1" fmla="*/ 7600 w 10000"/>
                <a:gd name="connsiteY1" fmla="*/ 869 h 10000"/>
                <a:gd name="connsiteX2" fmla="*/ 5261 w 10000"/>
                <a:gd name="connsiteY2" fmla="*/ 2232 h 10000"/>
                <a:gd name="connsiteX3" fmla="*/ 2825 w 10000"/>
                <a:gd name="connsiteY3" fmla="*/ 2123 h 10000"/>
                <a:gd name="connsiteX4" fmla="*/ 25 w 10000"/>
                <a:gd name="connsiteY4" fmla="*/ 2826 h 10000"/>
                <a:gd name="connsiteX5" fmla="*/ 1737 w 10000"/>
                <a:gd name="connsiteY5" fmla="*/ 2755 h 10000"/>
                <a:gd name="connsiteX6" fmla="*/ 3778 w 10000"/>
                <a:gd name="connsiteY6" fmla="*/ 3504 h 10000"/>
                <a:gd name="connsiteX7" fmla="*/ 4884 w 10000"/>
                <a:gd name="connsiteY7" fmla="*/ 5217 h 10000"/>
                <a:gd name="connsiteX8" fmla="*/ 4480 w 10000"/>
                <a:gd name="connsiteY8" fmla="*/ 7538 h 10000"/>
                <a:gd name="connsiteX9" fmla="*/ 3319 w 10000"/>
                <a:gd name="connsiteY9" fmla="*/ 8768 h 10000"/>
                <a:gd name="connsiteX10" fmla="*/ 5933 w 10000"/>
                <a:gd name="connsiteY10" fmla="*/ 6575 h 10000"/>
                <a:gd name="connsiteX11" fmla="*/ 6213 w 10000"/>
                <a:gd name="connsiteY11" fmla="*/ 6270 h 10000"/>
                <a:gd name="connsiteX12" fmla="*/ 6742 w 10000"/>
                <a:gd name="connsiteY12" fmla="*/ 6587 h 10000"/>
                <a:gd name="connsiteX13" fmla="*/ 7004 w 10000"/>
                <a:gd name="connsiteY13" fmla="*/ 7802 h 10000"/>
                <a:gd name="connsiteX14" fmla="*/ 6759 w 10000"/>
                <a:gd name="connsiteY14" fmla="*/ 10000 h 10000"/>
                <a:gd name="connsiteX15" fmla="*/ 7960 w 10000"/>
                <a:gd name="connsiteY15" fmla="*/ 7175 h 10000"/>
                <a:gd name="connsiteX16" fmla="*/ 7560 w 10000"/>
                <a:gd name="connsiteY16" fmla="*/ 3858 h 10000"/>
                <a:gd name="connsiteX17" fmla="*/ 8275 w 10000"/>
                <a:gd name="connsiteY17" fmla="*/ 1162 h 10000"/>
                <a:gd name="connsiteX18" fmla="*/ 10000 w 10000"/>
                <a:gd name="connsiteY18" fmla="*/ 0 h 10000"/>
                <a:gd name="connsiteX0" fmla="*/ 10000 w 10000"/>
                <a:gd name="connsiteY0" fmla="*/ 0 h 10000"/>
                <a:gd name="connsiteX1" fmla="*/ 7600 w 10000"/>
                <a:gd name="connsiteY1" fmla="*/ 869 h 10000"/>
                <a:gd name="connsiteX2" fmla="*/ 5261 w 10000"/>
                <a:gd name="connsiteY2" fmla="*/ 2232 h 10000"/>
                <a:gd name="connsiteX3" fmla="*/ 2825 w 10000"/>
                <a:gd name="connsiteY3" fmla="*/ 2123 h 10000"/>
                <a:gd name="connsiteX4" fmla="*/ 25 w 10000"/>
                <a:gd name="connsiteY4" fmla="*/ 2826 h 10000"/>
                <a:gd name="connsiteX5" fmla="*/ 1737 w 10000"/>
                <a:gd name="connsiteY5" fmla="*/ 2755 h 10000"/>
                <a:gd name="connsiteX6" fmla="*/ 3778 w 10000"/>
                <a:gd name="connsiteY6" fmla="*/ 3504 h 10000"/>
                <a:gd name="connsiteX7" fmla="*/ 4884 w 10000"/>
                <a:gd name="connsiteY7" fmla="*/ 5217 h 10000"/>
                <a:gd name="connsiteX8" fmla="*/ 4480 w 10000"/>
                <a:gd name="connsiteY8" fmla="*/ 7538 h 10000"/>
                <a:gd name="connsiteX9" fmla="*/ 3319 w 10000"/>
                <a:gd name="connsiteY9" fmla="*/ 8768 h 10000"/>
                <a:gd name="connsiteX10" fmla="*/ 5933 w 10000"/>
                <a:gd name="connsiteY10" fmla="*/ 6575 h 10000"/>
                <a:gd name="connsiteX11" fmla="*/ 6213 w 10000"/>
                <a:gd name="connsiteY11" fmla="*/ 6270 h 10000"/>
                <a:gd name="connsiteX12" fmla="*/ 6742 w 10000"/>
                <a:gd name="connsiteY12" fmla="*/ 6587 h 10000"/>
                <a:gd name="connsiteX13" fmla="*/ 7004 w 10000"/>
                <a:gd name="connsiteY13" fmla="*/ 7802 h 10000"/>
                <a:gd name="connsiteX14" fmla="*/ 6759 w 10000"/>
                <a:gd name="connsiteY14" fmla="*/ 10000 h 10000"/>
                <a:gd name="connsiteX15" fmla="*/ 7960 w 10000"/>
                <a:gd name="connsiteY15" fmla="*/ 7175 h 10000"/>
                <a:gd name="connsiteX16" fmla="*/ 7560 w 10000"/>
                <a:gd name="connsiteY16" fmla="*/ 3858 h 10000"/>
                <a:gd name="connsiteX17" fmla="*/ 8275 w 10000"/>
                <a:gd name="connsiteY17" fmla="*/ 1162 h 10000"/>
                <a:gd name="connsiteX18" fmla="*/ 10000 w 10000"/>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55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55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89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06" h="10000">
                  <a:moveTo>
                    <a:pt x="10006" y="0"/>
                  </a:moveTo>
                  <a:cubicBezTo>
                    <a:pt x="10006" y="0"/>
                    <a:pt x="8395" y="497"/>
                    <a:pt x="7606" y="869"/>
                  </a:cubicBezTo>
                  <a:cubicBezTo>
                    <a:pt x="6816" y="1241"/>
                    <a:pt x="6063" y="2023"/>
                    <a:pt x="5267" y="2232"/>
                  </a:cubicBezTo>
                  <a:cubicBezTo>
                    <a:pt x="4471" y="2441"/>
                    <a:pt x="4226" y="2093"/>
                    <a:pt x="2831" y="2123"/>
                  </a:cubicBezTo>
                  <a:cubicBezTo>
                    <a:pt x="1436" y="2153"/>
                    <a:pt x="248" y="2709"/>
                    <a:pt x="31" y="2826"/>
                  </a:cubicBezTo>
                  <a:cubicBezTo>
                    <a:pt x="-186" y="2943"/>
                    <a:pt x="752" y="2710"/>
                    <a:pt x="1743" y="2789"/>
                  </a:cubicBezTo>
                  <a:cubicBezTo>
                    <a:pt x="2734" y="2868"/>
                    <a:pt x="3259" y="3099"/>
                    <a:pt x="3784" y="3504"/>
                  </a:cubicBezTo>
                  <a:cubicBezTo>
                    <a:pt x="4309" y="3909"/>
                    <a:pt x="4832" y="4300"/>
                    <a:pt x="4890" y="5217"/>
                  </a:cubicBezTo>
                  <a:cubicBezTo>
                    <a:pt x="4943" y="6133"/>
                    <a:pt x="4943" y="6950"/>
                    <a:pt x="4486" y="7538"/>
                  </a:cubicBezTo>
                  <a:cubicBezTo>
                    <a:pt x="4028" y="8126"/>
                    <a:pt x="3325" y="8768"/>
                    <a:pt x="3325" y="8768"/>
                  </a:cubicBezTo>
                  <a:cubicBezTo>
                    <a:pt x="3325" y="8768"/>
                    <a:pt x="5095" y="8012"/>
                    <a:pt x="5939" y="6575"/>
                  </a:cubicBezTo>
                  <a:cubicBezTo>
                    <a:pt x="5939" y="6575"/>
                    <a:pt x="6064" y="6265"/>
                    <a:pt x="6219" y="6270"/>
                  </a:cubicBezTo>
                  <a:cubicBezTo>
                    <a:pt x="6374" y="6276"/>
                    <a:pt x="6606" y="6373"/>
                    <a:pt x="6748" y="6587"/>
                  </a:cubicBezTo>
                  <a:cubicBezTo>
                    <a:pt x="6882" y="6792"/>
                    <a:pt x="6993" y="7359"/>
                    <a:pt x="7010" y="7802"/>
                  </a:cubicBezTo>
                  <a:cubicBezTo>
                    <a:pt x="7028" y="8246"/>
                    <a:pt x="7046" y="9508"/>
                    <a:pt x="6765" y="10000"/>
                  </a:cubicBezTo>
                  <a:cubicBezTo>
                    <a:pt x="6765" y="10000"/>
                    <a:pt x="8037" y="8413"/>
                    <a:pt x="7966" y="7175"/>
                  </a:cubicBezTo>
                  <a:cubicBezTo>
                    <a:pt x="7966" y="7175"/>
                    <a:pt x="8020" y="5281"/>
                    <a:pt x="7566" y="3858"/>
                  </a:cubicBezTo>
                  <a:cubicBezTo>
                    <a:pt x="7113" y="2433"/>
                    <a:pt x="8001" y="1470"/>
                    <a:pt x="8281" y="1162"/>
                  </a:cubicBezTo>
                  <a:cubicBezTo>
                    <a:pt x="8566" y="858"/>
                    <a:pt x="9353" y="181"/>
                    <a:pt x="1000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4" name="Freeform 9">
              <a:extLst>
                <a:ext uri="{FF2B5EF4-FFF2-40B4-BE49-F238E27FC236}">
                  <a16:creationId xmlns:a16="http://schemas.microsoft.com/office/drawing/2014/main" id="{A044B538-5F80-51A9-95EE-91A518BA5770}"/>
                </a:ext>
              </a:extLst>
            </p:cNvPr>
            <p:cNvSpPr>
              <a:spLocks/>
            </p:cNvSpPr>
            <p:nvPr/>
          </p:nvSpPr>
          <p:spPr bwMode="auto">
            <a:xfrm>
              <a:off x="4574657" y="572295"/>
              <a:ext cx="1101085" cy="1349374"/>
            </a:xfrm>
            <a:custGeom>
              <a:avLst/>
              <a:gdLst>
                <a:gd name="T0" fmla="*/ 495 w 546"/>
                <a:gd name="T1" fmla="*/ 278 h 689"/>
                <a:gd name="T2" fmla="*/ 365 w 546"/>
                <a:gd name="T3" fmla="*/ 652 h 689"/>
                <a:gd name="T4" fmla="*/ 51 w 546"/>
                <a:gd name="T5" fmla="*/ 411 h 689"/>
                <a:gd name="T6" fmla="*/ 181 w 546"/>
                <a:gd name="T7" fmla="*/ 36 h 689"/>
                <a:gd name="T8" fmla="*/ 495 w 546"/>
                <a:gd name="T9" fmla="*/ 278 h 689"/>
              </a:gdLst>
              <a:ahLst/>
              <a:cxnLst>
                <a:cxn ang="0">
                  <a:pos x="T0" y="T1"/>
                </a:cxn>
                <a:cxn ang="0">
                  <a:pos x="T2" y="T3"/>
                </a:cxn>
                <a:cxn ang="0">
                  <a:pos x="T4" y="T5"/>
                </a:cxn>
                <a:cxn ang="0">
                  <a:pos x="T6" y="T7"/>
                </a:cxn>
                <a:cxn ang="0">
                  <a:pos x="T8" y="T9"/>
                </a:cxn>
              </a:cxnLst>
              <a:rect l="0" t="0" r="r" b="b"/>
              <a:pathLst>
                <a:path w="546" h="689">
                  <a:moveTo>
                    <a:pt x="495" y="278"/>
                  </a:moveTo>
                  <a:cubicBezTo>
                    <a:pt x="546" y="448"/>
                    <a:pt x="488" y="615"/>
                    <a:pt x="365" y="652"/>
                  </a:cubicBezTo>
                  <a:cubicBezTo>
                    <a:pt x="243" y="689"/>
                    <a:pt x="102" y="581"/>
                    <a:pt x="51" y="411"/>
                  </a:cubicBezTo>
                  <a:cubicBezTo>
                    <a:pt x="0" y="241"/>
                    <a:pt x="58" y="73"/>
                    <a:pt x="181" y="36"/>
                  </a:cubicBezTo>
                  <a:cubicBezTo>
                    <a:pt x="303" y="0"/>
                    <a:pt x="444" y="108"/>
                    <a:pt x="495" y="27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2" name="Slide Number Placeholder 1">
            <a:extLst>
              <a:ext uri="{FF2B5EF4-FFF2-40B4-BE49-F238E27FC236}">
                <a16:creationId xmlns:a16="http://schemas.microsoft.com/office/drawing/2014/main" id="{BFB1073D-AF78-697E-C22D-410F62BDBCA4}"/>
              </a:ext>
            </a:extLst>
          </p:cNvPr>
          <p:cNvSpPr>
            <a:spLocks noGrp="1"/>
          </p:cNvSpPr>
          <p:nvPr>
            <p:ph type="sldNum" sz="quarter" idx="12"/>
          </p:nvPr>
        </p:nvSpPr>
        <p:spPr/>
        <p:txBody>
          <a:bodyPr/>
          <a:lstStyle/>
          <a:p>
            <a:fld id="{8E591227-F9EB-4B2B-9432-842143BA1678}" type="slidenum">
              <a:rPr lang="en-US" smtClean="0"/>
              <a:t>16</a:t>
            </a:fld>
            <a:endParaRPr lang="en-US" dirty="0"/>
          </a:p>
        </p:txBody>
      </p:sp>
      <p:sp>
        <p:nvSpPr>
          <p:cNvPr id="7" name="Date Placeholder 6">
            <a:extLst>
              <a:ext uri="{FF2B5EF4-FFF2-40B4-BE49-F238E27FC236}">
                <a16:creationId xmlns:a16="http://schemas.microsoft.com/office/drawing/2014/main" id="{3EE8BBF4-2DDC-EF47-7726-969DDEA616D5}"/>
              </a:ext>
            </a:extLst>
          </p:cNvPr>
          <p:cNvSpPr>
            <a:spLocks noGrp="1"/>
          </p:cNvSpPr>
          <p:nvPr>
            <p:ph type="dt" sz="half" idx="10"/>
          </p:nvPr>
        </p:nvSpPr>
        <p:spPr/>
        <p:txBody>
          <a:bodyPr/>
          <a:lstStyle/>
          <a:p>
            <a:r>
              <a:rPr lang="en-US"/>
              <a:t>DOH 530-261 June 2024 </a:t>
            </a:r>
            <a:endParaRPr lang="en-US" dirty="0"/>
          </a:p>
        </p:txBody>
      </p:sp>
      <p:pic>
        <p:nvPicPr>
          <p:cNvPr id="8" name="Picture 7" descr="Washington State Department of Health">
            <a:extLst>
              <a:ext uri="{FF2B5EF4-FFF2-40B4-BE49-F238E27FC236}">
                <a16:creationId xmlns:a16="http://schemas.microsoft.com/office/drawing/2014/main" id="{B53ECB67-C6B2-874D-68B2-421DF2681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98067"/>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54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accel="12000" decel="88000" fill="hold" nodeType="withEffect">
                                  <p:stCondLst>
                                    <p:cond delay="4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3023741" y="547678"/>
            <a:ext cx="4589475"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Overcoming Bias:</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406417" y="1095819"/>
            <a:ext cx="6404297" cy="5535426"/>
          </a:xfrm>
          <a:prstGeom prst="rect">
            <a:avLst/>
          </a:prstGeom>
          <a:noFill/>
        </p:spPr>
        <p:txBody>
          <a:bodyPr wrap="square" rtlCol="0">
            <a:spAutoFit/>
          </a:bodyPr>
          <a:lstStyle/>
          <a:p>
            <a:pPr marR="0" lvl="1">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Overcoming bias to provide better patient outcomes</a:t>
            </a:r>
          </a:p>
          <a:p>
            <a:pPr marR="0" lvl="1">
              <a:lnSpc>
                <a:spcPct val="107000"/>
              </a:lnSpc>
              <a:spcBef>
                <a:spcPts val="0"/>
              </a:spcBef>
              <a:spcAft>
                <a:spcPts val="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1714500" marR="0" lvl="3" indent="-342900">
              <a:lnSpc>
                <a:spcPct val="150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Awareness of health disparities</a:t>
            </a:r>
          </a:p>
          <a:p>
            <a:pPr marL="1714500" marR="0" lvl="3" indent="-342900">
              <a:lnSpc>
                <a:spcPct val="150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Awareness of provider’s own biases</a:t>
            </a:r>
          </a:p>
          <a:p>
            <a:pPr marL="1714500" marR="0" lvl="3" indent="-342900">
              <a:lnSpc>
                <a:spcPct val="150000"/>
              </a:lnSpc>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Intentional Education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1714500" marR="0" lvl="3" indent="-342900">
              <a:lnSpc>
                <a:spcPct val="150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Use of checklists / follow protocol </a:t>
            </a:r>
          </a:p>
          <a:p>
            <a:pPr marL="1714500" marR="0" lvl="3" indent="-342900">
              <a:lnSpc>
                <a:spcPct val="150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Consideration of use of communication tools for patient (picture board, interpreter, other)</a:t>
            </a:r>
          </a:p>
          <a:p>
            <a:endParaRPr lang="en-US" dirty="0"/>
          </a:p>
        </p:txBody>
      </p:sp>
      <p:pic>
        <p:nvPicPr>
          <p:cNvPr id="7" name="Picture 6" descr="Cartoon of a couple of doctors holding a puzzle piece&#10;&#10;">
            <a:extLst>
              <a:ext uri="{FF2B5EF4-FFF2-40B4-BE49-F238E27FC236}">
                <a16:creationId xmlns:a16="http://schemas.microsoft.com/office/drawing/2014/main" id="{D843AD5F-6994-9773-9F2F-514A04446F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7733" y="2561314"/>
            <a:ext cx="3273365" cy="3637072"/>
          </a:xfrm>
          <a:prstGeom prst="rect">
            <a:avLst/>
          </a:prstGeom>
        </p:spPr>
      </p:pic>
      <p:sp>
        <p:nvSpPr>
          <p:cNvPr id="2" name="Slide Number Placeholder 1">
            <a:extLst>
              <a:ext uri="{FF2B5EF4-FFF2-40B4-BE49-F238E27FC236}">
                <a16:creationId xmlns:a16="http://schemas.microsoft.com/office/drawing/2014/main" id="{13949100-7230-5AA3-EB0D-CC26ADF48662}"/>
              </a:ext>
            </a:extLst>
          </p:cNvPr>
          <p:cNvSpPr>
            <a:spLocks noGrp="1"/>
          </p:cNvSpPr>
          <p:nvPr>
            <p:ph type="sldNum" sz="quarter" idx="12"/>
          </p:nvPr>
        </p:nvSpPr>
        <p:spPr/>
        <p:txBody>
          <a:bodyPr/>
          <a:lstStyle/>
          <a:p>
            <a:fld id="{8E591227-F9EB-4B2B-9432-842143BA1678}" type="slidenum">
              <a:rPr lang="en-US" smtClean="0"/>
              <a:t>17</a:t>
            </a:fld>
            <a:endParaRPr lang="en-US" dirty="0"/>
          </a:p>
        </p:txBody>
      </p:sp>
      <p:sp>
        <p:nvSpPr>
          <p:cNvPr id="8" name="Date Placeholder 7">
            <a:extLst>
              <a:ext uri="{FF2B5EF4-FFF2-40B4-BE49-F238E27FC236}">
                <a16:creationId xmlns:a16="http://schemas.microsoft.com/office/drawing/2014/main" id="{E231C2D3-7313-C004-73F6-16BA31B80B64}"/>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415736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D44B0-C23A-3E7E-8D83-B90664A89A3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2721A5-FEDB-9146-5D24-1CFA5976954D}"/>
              </a:ext>
            </a:extLst>
          </p:cNvPr>
          <p:cNvSpPr txBox="1">
            <a:spLocks noGrp="1"/>
          </p:cNvSpPr>
          <p:nvPr>
            <p:ph type="title" idx="4294967295"/>
          </p:nvPr>
        </p:nvSpPr>
        <p:spPr>
          <a:xfrm>
            <a:off x="127221" y="844873"/>
            <a:ext cx="11744707"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Building a Foundation</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2A1BB0B-9EAE-7AD4-4E81-F287455955D7}"/>
              </a:ext>
            </a:extLst>
          </p:cNvPr>
          <p:cNvSpPr txBox="1"/>
          <p:nvPr/>
        </p:nvSpPr>
        <p:spPr>
          <a:xfrm>
            <a:off x="3840765" y="2074199"/>
            <a:ext cx="8065273" cy="3925883"/>
          </a:xfrm>
          <a:prstGeom prst="rect">
            <a:avLst/>
          </a:prstGeom>
          <a:noFill/>
        </p:spPr>
        <p:txBody>
          <a:bodyPr wrap="square" rtlCol="0">
            <a:spAutoFit/>
          </a:bodyPr>
          <a:lstStyle/>
          <a:p>
            <a:pPr marR="0" lvl="0">
              <a:lnSpc>
                <a:spcPct val="107000"/>
              </a:lnSpc>
              <a:spcBef>
                <a:spcPts val="0"/>
              </a:spcBef>
              <a:spcAft>
                <a:spcPts val="0"/>
              </a:spcAft>
            </a:pPr>
            <a:r>
              <a:rPr lang="en-US" sz="2400" b="1" dirty="0">
                <a:latin typeface="Calibri" panose="020F0502020204030204" pitchFamily="34" charset="0"/>
                <a:ea typeface="Calibri" panose="020F0502020204030204" pitchFamily="34" charset="0"/>
                <a:cs typeface="Calibri" panose="020F0502020204030204" pitchFamily="34" charset="0"/>
              </a:rPr>
              <a:t>Definitions:</a:t>
            </a:r>
          </a:p>
          <a:p>
            <a:pPr marR="0" lvl="0">
              <a:lnSpc>
                <a:spcPct val="107000"/>
              </a:lnSpc>
              <a:spcBef>
                <a:spcPts val="0"/>
              </a:spcBef>
              <a:spcAft>
                <a:spcPts val="0"/>
              </a:spcAft>
            </a:pP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p>
            <a:pPr lvl="1">
              <a:lnSpc>
                <a:spcPct val="107000"/>
              </a:lnSpc>
              <a:buSzPts val="1200"/>
            </a:pPr>
            <a:r>
              <a:rPr lang="en-US" sz="2400" spc="-5" dirty="0">
                <a:effectLst/>
                <a:latin typeface="Calibri" panose="020F0502020204030204" pitchFamily="34" charset="0"/>
                <a:ea typeface="Calibri" panose="020F0502020204030204" pitchFamily="34" charset="0"/>
                <a:cs typeface="Times New Roman" panose="02020603050405020304" pitchFamily="18" charset="0"/>
              </a:rPr>
              <a:t>Culture – </a:t>
            </a:r>
          </a:p>
          <a:p>
            <a:pPr lvl="1">
              <a:lnSpc>
                <a:spcPct val="107000"/>
              </a:lnSpc>
              <a:buSzPts val="1200"/>
            </a:pPr>
            <a:endParaRPr lang="en-US" sz="2400" spc="-5"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SzPct val="100000"/>
              <a:buFont typeface="Arial" panose="020B0604020202020204" pitchFamily="34" charset="0"/>
              <a:buChar char="•"/>
            </a:pPr>
            <a:r>
              <a:rPr lang="en-US" sz="2400" spc="-5" dirty="0">
                <a:effectLst/>
                <a:latin typeface="Calibri" panose="020F0502020204030204" pitchFamily="34" charset="0"/>
                <a:ea typeface="Calibri" panose="020F0502020204030204" pitchFamily="34" charset="0"/>
                <a:cs typeface="Times New Roman" panose="02020603050405020304" pitchFamily="18" charset="0"/>
              </a:rPr>
              <a:t>Cultural competence</a:t>
            </a:r>
          </a:p>
          <a:p>
            <a:pPr marL="800100" lvl="1" indent="-342900">
              <a:lnSpc>
                <a:spcPct val="107000"/>
              </a:lnSpc>
              <a:buSzPct val="100000"/>
              <a:buFont typeface="Arial" panose="020B0604020202020204" pitchFamily="34" charset="0"/>
              <a:buChar char="•"/>
            </a:pPr>
            <a:endParaRPr lang="en-US" sz="2400" spc="-5"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SzPct val="100000"/>
              <a:buFont typeface="Arial" panose="020B0604020202020204" pitchFamily="34" charset="0"/>
              <a:buChar char="•"/>
            </a:pPr>
            <a:r>
              <a:rPr lang="en-US" sz="2400" spc="-5" dirty="0">
                <a:latin typeface="Calibri" panose="020F0502020204030204" pitchFamily="34" charset="0"/>
                <a:ea typeface="Calibri" panose="020F0502020204030204" pitchFamily="34" charset="0"/>
                <a:cs typeface="Times New Roman" panose="02020603050405020304" pitchFamily="18" charset="0"/>
              </a:rPr>
              <a:t>C</a:t>
            </a:r>
            <a:r>
              <a:rPr lang="en-US" sz="2400" spc="-5" dirty="0">
                <a:effectLst/>
                <a:latin typeface="Calibri" panose="020F0502020204030204" pitchFamily="34" charset="0"/>
                <a:ea typeface="Calibri" panose="020F0502020204030204" pitchFamily="34" charset="0"/>
                <a:cs typeface="Times New Roman" panose="02020603050405020304" pitchFamily="18" charset="0"/>
              </a:rPr>
              <a:t>ultural humility</a:t>
            </a:r>
          </a:p>
          <a:p>
            <a:pPr marL="800100" lvl="1" indent="-342900">
              <a:lnSpc>
                <a:spcPct val="107000"/>
              </a:lnSpc>
              <a:buSzPct val="100000"/>
              <a:buFont typeface="Arial" panose="020B0604020202020204" pitchFamily="34" charset="0"/>
              <a:buChar char="•"/>
            </a:pPr>
            <a:endParaRPr lang="en-US" sz="2400" spc="-5"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SzPct val="100000"/>
              <a:buFont typeface="Arial" panose="020B0604020202020204" pitchFamily="34" charset="0"/>
              <a:buChar char="•"/>
            </a:pPr>
            <a:r>
              <a:rPr lang="en-US" sz="2400" spc="-5" dirty="0">
                <a:latin typeface="Calibri" panose="020F0502020204030204" pitchFamily="34" charset="0"/>
                <a:ea typeface="Calibri" panose="020F0502020204030204" pitchFamily="34" charset="0"/>
                <a:cs typeface="Times New Roman" panose="02020603050405020304" pitchFamily="18" charset="0"/>
              </a:rPr>
              <a:t>C</a:t>
            </a:r>
            <a:r>
              <a:rPr lang="en-US" sz="2400" spc="-5" dirty="0">
                <a:effectLst/>
                <a:latin typeface="Calibri" panose="020F0502020204030204" pitchFamily="34" charset="0"/>
                <a:ea typeface="Calibri" panose="020F0502020204030204" pitchFamily="34" charset="0"/>
                <a:cs typeface="Times New Roman" panose="02020603050405020304" pitchFamily="18" charset="0"/>
              </a:rPr>
              <a:t>ultural relativism</a:t>
            </a:r>
            <a:endParaRPr lang="en-US" sz="2400" spc="-5" dirty="0">
              <a:latin typeface="Calibri" panose="020F0502020204030204" pitchFamily="34" charset="0"/>
              <a:ea typeface="Calibri" panose="020F0502020204030204" pitchFamily="34" charset="0"/>
              <a:cs typeface="Times New Roman" panose="02020603050405020304" pitchFamily="18" charset="0"/>
            </a:endParaRPr>
          </a:p>
          <a:p>
            <a:r>
              <a:rPr lang="en-US" dirty="0"/>
              <a:t>                                             </a:t>
            </a:r>
          </a:p>
        </p:txBody>
      </p:sp>
      <p:pic>
        <p:nvPicPr>
          <p:cNvPr id="9" name="Picture 8" descr="A group of cartoon characters with puzzle pieces around them">
            <a:extLst>
              <a:ext uri="{FF2B5EF4-FFF2-40B4-BE49-F238E27FC236}">
                <a16:creationId xmlns:a16="http://schemas.microsoft.com/office/drawing/2014/main" id="{CA97B248-9327-84B2-281F-43464EBB50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1557" y="3376245"/>
            <a:ext cx="2998671" cy="2623837"/>
          </a:xfrm>
          <a:prstGeom prst="rect">
            <a:avLst/>
          </a:prstGeom>
        </p:spPr>
      </p:pic>
      <p:sp>
        <p:nvSpPr>
          <p:cNvPr id="2" name="Slide Number Placeholder 1">
            <a:extLst>
              <a:ext uri="{FF2B5EF4-FFF2-40B4-BE49-F238E27FC236}">
                <a16:creationId xmlns:a16="http://schemas.microsoft.com/office/drawing/2014/main" id="{9031F974-346A-335F-8C95-811AC16BA200}"/>
              </a:ext>
            </a:extLst>
          </p:cNvPr>
          <p:cNvSpPr>
            <a:spLocks noGrp="1"/>
          </p:cNvSpPr>
          <p:nvPr>
            <p:ph type="sldNum" sz="quarter" idx="12"/>
          </p:nvPr>
        </p:nvSpPr>
        <p:spPr/>
        <p:txBody>
          <a:bodyPr/>
          <a:lstStyle/>
          <a:p>
            <a:fld id="{8E591227-F9EB-4B2B-9432-842143BA1678}" type="slidenum">
              <a:rPr lang="en-US" smtClean="0"/>
              <a:t>18</a:t>
            </a:fld>
            <a:endParaRPr lang="en-US" dirty="0"/>
          </a:p>
        </p:txBody>
      </p:sp>
      <p:sp>
        <p:nvSpPr>
          <p:cNvPr id="7" name="Date Placeholder 6">
            <a:extLst>
              <a:ext uri="{FF2B5EF4-FFF2-40B4-BE49-F238E27FC236}">
                <a16:creationId xmlns:a16="http://schemas.microsoft.com/office/drawing/2014/main" id="{9855CA87-8117-0375-6D65-188BE69D784B}"/>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36588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38700-A449-CDE6-0FB3-843997F378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B35F3E0-350D-AAB3-BFFE-05BEC9204489}"/>
              </a:ext>
            </a:extLst>
          </p:cNvPr>
          <p:cNvSpPr txBox="1">
            <a:spLocks noGrp="1"/>
          </p:cNvSpPr>
          <p:nvPr>
            <p:ph type="title" idx="4294967295"/>
          </p:nvPr>
        </p:nvSpPr>
        <p:spPr>
          <a:xfrm>
            <a:off x="3340210" y="876135"/>
            <a:ext cx="5511579"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Building a Foundation</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E315CAC5-1986-3D6B-50C8-10FABFEF0962}"/>
              </a:ext>
            </a:extLst>
          </p:cNvPr>
          <p:cNvSpPr txBox="1"/>
          <p:nvPr/>
        </p:nvSpPr>
        <p:spPr>
          <a:xfrm>
            <a:off x="4237891" y="1973385"/>
            <a:ext cx="3716216" cy="4617418"/>
          </a:xfrm>
          <a:prstGeom prst="rect">
            <a:avLst/>
          </a:prstGeom>
          <a:noFill/>
        </p:spPr>
        <p:txBody>
          <a:bodyPr wrap="square" rtlCol="0">
            <a:spAutoFit/>
          </a:bodyPr>
          <a:lstStyle/>
          <a:p>
            <a:pPr marR="0" lvl="0">
              <a:lnSpc>
                <a:spcPct val="107000"/>
              </a:lnSpc>
              <a:spcBef>
                <a:spcPts val="0"/>
              </a:spcBef>
              <a:spcAft>
                <a:spcPts val="0"/>
              </a:spcAft>
            </a:pPr>
            <a:r>
              <a:rPr lang="en-US" sz="2400" b="1" dirty="0">
                <a:latin typeface="Calibri" panose="020F0502020204030204" pitchFamily="34" charset="0"/>
                <a:ea typeface="Calibri" panose="020F0502020204030204" pitchFamily="34" charset="0"/>
                <a:cs typeface="Calibri" panose="020F0502020204030204" pitchFamily="34" charset="0"/>
              </a:rPr>
              <a:t>Definitions:</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p>
            <a:pPr lvl="1">
              <a:lnSpc>
                <a:spcPct val="107000"/>
              </a:lnSpc>
              <a:buSzPts val="1200"/>
            </a:pPr>
            <a:endParaRPr lang="en-US" sz="1800" spc="-5"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buSzPts val="1200"/>
            </a:pPr>
            <a:r>
              <a:rPr lang="en-US" sz="2400" spc="-5" dirty="0">
                <a:effectLst/>
                <a:latin typeface="Calibri" panose="020F0502020204030204" pitchFamily="34" charset="0"/>
                <a:ea typeface="Calibri" panose="020F0502020204030204" pitchFamily="34" charset="0"/>
                <a:cs typeface="Times New Roman" panose="02020603050405020304" pitchFamily="18" charset="0"/>
              </a:rPr>
              <a:t>Culture – </a:t>
            </a:r>
          </a:p>
          <a:p>
            <a:pPr marL="800100" lvl="1" indent="-342900">
              <a:lnSpc>
                <a:spcPct val="107000"/>
              </a:lnSpc>
              <a:buSzPct val="100000"/>
              <a:buFont typeface="Arial" panose="020B0604020202020204" pitchFamily="34" charset="0"/>
              <a:buChar char="•"/>
            </a:pPr>
            <a:endParaRPr lang="en-US" sz="2400" spc="-5"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SzPct val="100000"/>
              <a:buFont typeface="Arial" panose="020B0604020202020204" pitchFamily="34" charset="0"/>
              <a:buChar char="•"/>
            </a:pPr>
            <a:r>
              <a:rPr lang="en-US" sz="2400" spc="-5" dirty="0">
                <a:effectLst/>
                <a:latin typeface="Calibri" panose="020F0502020204030204" pitchFamily="34" charset="0"/>
                <a:ea typeface="Calibri" panose="020F0502020204030204" pitchFamily="34" charset="0"/>
                <a:cs typeface="Times New Roman" panose="02020603050405020304" pitchFamily="18" charset="0"/>
              </a:rPr>
              <a:t>Acculturation</a:t>
            </a:r>
          </a:p>
          <a:p>
            <a:pPr marL="800100" lvl="1" indent="-342900">
              <a:lnSpc>
                <a:spcPct val="107000"/>
              </a:lnSpc>
              <a:buSzPct val="100000"/>
              <a:buFont typeface="Arial" panose="020B0604020202020204" pitchFamily="34" charset="0"/>
              <a:buChar char="•"/>
            </a:pPr>
            <a:endParaRPr lang="en-US" sz="2400" spc="-5"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SzPct val="100000"/>
              <a:buFont typeface="Arial" panose="020B0604020202020204" pitchFamily="34" charset="0"/>
              <a:buChar char="•"/>
            </a:pPr>
            <a:r>
              <a:rPr lang="en-US" sz="2400" spc="-5" dirty="0">
                <a:latin typeface="Calibri" panose="020F0502020204030204" pitchFamily="34" charset="0"/>
                <a:ea typeface="Calibri" panose="020F0502020204030204" pitchFamily="34" charset="0"/>
                <a:cs typeface="Times New Roman" panose="02020603050405020304" pitchFamily="18" charset="0"/>
              </a:rPr>
              <a:t>C</a:t>
            </a:r>
            <a:r>
              <a:rPr lang="en-US" sz="2400" spc="-5" dirty="0">
                <a:effectLst/>
                <a:latin typeface="Calibri" panose="020F0502020204030204" pitchFamily="34" charset="0"/>
                <a:ea typeface="Calibri" panose="020F0502020204030204" pitchFamily="34" charset="0"/>
                <a:cs typeface="Times New Roman" panose="02020603050405020304" pitchFamily="18" charset="0"/>
              </a:rPr>
              <a:t>ulture shock</a:t>
            </a:r>
          </a:p>
          <a:p>
            <a:pPr marL="800100" lvl="1" indent="-342900">
              <a:lnSpc>
                <a:spcPct val="107000"/>
              </a:lnSpc>
              <a:buSzPct val="100000"/>
              <a:buFont typeface="Arial" panose="020B0604020202020204" pitchFamily="34" charset="0"/>
              <a:buChar char="•"/>
            </a:pPr>
            <a:endParaRPr lang="en-US" sz="2400" spc="-5"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SzPct val="100000"/>
              <a:buFont typeface="Arial" panose="020B0604020202020204" pitchFamily="34" charset="0"/>
              <a:buChar char="•"/>
            </a:pPr>
            <a:r>
              <a:rPr lang="en-US" sz="2400" spc="-5" dirty="0">
                <a:effectLst/>
                <a:latin typeface="Calibri" panose="020F0502020204030204" pitchFamily="34" charset="0"/>
                <a:ea typeface="Calibri" panose="020F0502020204030204" pitchFamily="34" charset="0"/>
                <a:cs typeface="Times New Roman" panose="02020603050405020304" pitchFamily="18" charset="0"/>
              </a:rPr>
              <a:t>Ethnocentrism</a:t>
            </a:r>
          </a:p>
          <a:p>
            <a:pPr marL="800100" lvl="1" indent="-342900">
              <a:lnSpc>
                <a:spcPct val="107000"/>
              </a:lnSpc>
              <a:buSzPct val="100000"/>
              <a:buFont typeface="Arial" panose="020B0604020202020204" pitchFamily="34" charset="0"/>
              <a:buChar char="•"/>
            </a:pPr>
            <a:endParaRPr lang="en-US" sz="2400" spc="-5"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SzPct val="100000"/>
              <a:buFont typeface="Arial" panose="020B0604020202020204" pitchFamily="34" charset="0"/>
              <a:buChar char="•"/>
            </a:pPr>
            <a:r>
              <a:rPr lang="en-US" sz="2400" spc="-5" dirty="0">
                <a:latin typeface="Calibri" panose="020F0502020204030204" pitchFamily="34" charset="0"/>
                <a:ea typeface="Calibri" panose="020F0502020204030204" pitchFamily="34" charset="0"/>
                <a:cs typeface="Times New Roman" panose="02020603050405020304" pitchFamily="18" charset="0"/>
              </a:rPr>
              <a:t>R</a:t>
            </a:r>
            <a:r>
              <a:rPr lang="en-US" sz="2400" spc="-5" dirty="0">
                <a:effectLst/>
                <a:latin typeface="Calibri" panose="020F0502020204030204" pitchFamily="34" charset="0"/>
                <a:ea typeface="Calibri" panose="020F0502020204030204" pitchFamily="34" charset="0"/>
                <a:cs typeface="Times New Roman" panose="02020603050405020304" pitchFamily="18" charset="0"/>
              </a:rPr>
              <a:t>acism</a:t>
            </a:r>
          </a:p>
          <a:p>
            <a:endParaRPr lang="en-US" dirty="0"/>
          </a:p>
        </p:txBody>
      </p:sp>
      <p:grpSp>
        <p:nvGrpSpPr>
          <p:cNvPr id="9" name="Group 8" descr="Outline of blue human dancing">
            <a:extLst>
              <a:ext uri="{FF2B5EF4-FFF2-40B4-BE49-F238E27FC236}">
                <a16:creationId xmlns:a16="http://schemas.microsoft.com/office/drawing/2014/main" id="{B2D5E610-F581-AFA3-00D2-8CAC5291141D}"/>
              </a:ext>
            </a:extLst>
          </p:cNvPr>
          <p:cNvGrpSpPr/>
          <p:nvPr/>
        </p:nvGrpSpPr>
        <p:grpSpPr>
          <a:xfrm>
            <a:off x="9810782" y="2055177"/>
            <a:ext cx="2387959" cy="4329723"/>
            <a:chOff x="3509445" y="572295"/>
            <a:chExt cx="3445393" cy="5469731"/>
          </a:xfrm>
          <a:gradFill>
            <a:gsLst>
              <a:gs pos="0">
                <a:schemeClr val="accent2"/>
              </a:gs>
              <a:gs pos="100000">
                <a:schemeClr val="accent2">
                  <a:lumMod val="50000"/>
                </a:schemeClr>
              </a:gs>
            </a:gsLst>
            <a:lin ang="5400000" scaled="1"/>
          </a:gradFill>
        </p:grpSpPr>
        <p:sp>
          <p:nvSpPr>
            <p:cNvPr id="10" name="Freeform 8">
              <a:extLst>
                <a:ext uri="{FF2B5EF4-FFF2-40B4-BE49-F238E27FC236}">
                  <a16:creationId xmlns:a16="http://schemas.microsoft.com/office/drawing/2014/main" id="{3209A379-057B-FAA6-A303-9D47A7406CA5}"/>
                </a:ext>
              </a:extLst>
            </p:cNvPr>
            <p:cNvSpPr>
              <a:spLocks/>
            </p:cNvSpPr>
            <p:nvPr/>
          </p:nvSpPr>
          <p:spPr bwMode="auto">
            <a:xfrm>
              <a:off x="3509445" y="817563"/>
              <a:ext cx="3445393" cy="5224463"/>
            </a:xfrm>
            <a:custGeom>
              <a:avLst/>
              <a:gdLst>
                <a:gd name="T0" fmla="*/ 2450 w 2450"/>
                <a:gd name="T1" fmla="*/ 0 h 3416"/>
                <a:gd name="T2" fmla="*/ 1910 w 2450"/>
                <a:gd name="T3" fmla="*/ 297 h 3416"/>
                <a:gd name="T4" fmla="*/ 1466 w 2450"/>
                <a:gd name="T5" fmla="*/ 739 h 3416"/>
                <a:gd name="T6" fmla="*/ 883 w 2450"/>
                <a:gd name="T7" fmla="*/ 784 h 3416"/>
                <a:gd name="T8" fmla="*/ 303 w 2450"/>
                <a:gd name="T9" fmla="*/ 837 h 3416"/>
                <a:gd name="T10" fmla="*/ 0 w 2450"/>
                <a:gd name="T11" fmla="*/ 1024 h 3416"/>
                <a:gd name="T12" fmla="*/ 591 w 2450"/>
                <a:gd name="T13" fmla="*/ 941 h 3416"/>
                <a:gd name="T14" fmla="*/ 1050 w 2450"/>
                <a:gd name="T15" fmla="*/ 1197 h 3416"/>
                <a:gd name="T16" fmla="*/ 1299 w 2450"/>
                <a:gd name="T17" fmla="*/ 1782 h 3416"/>
                <a:gd name="T18" fmla="*/ 1208 w 2450"/>
                <a:gd name="T19" fmla="*/ 2575 h 3416"/>
                <a:gd name="T20" fmla="*/ 947 w 2450"/>
                <a:gd name="T21" fmla="*/ 2995 h 3416"/>
                <a:gd name="T22" fmla="*/ 1535 w 2450"/>
                <a:gd name="T23" fmla="*/ 2246 h 3416"/>
                <a:gd name="T24" fmla="*/ 1598 w 2450"/>
                <a:gd name="T25" fmla="*/ 2142 h 3416"/>
                <a:gd name="T26" fmla="*/ 1717 w 2450"/>
                <a:gd name="T27" fmla="*/ 2250 h 3416"/>
                <a:gd name="T28" fmla="*/ 1776 w 2450"/>
                <a:gd name="T29" fmla="*/ 2665 h 3416"/>
                <a:gd name="T30" fmla="*/ 1721 w 2450"/>
                <a:gd name="T31" fmla="*/ 3416 h 3416"/>
                <a:gd name="T32" fmla="*/ 1991 w 2450"/>
                <a:gd name="T33" fmla="*/ 2451 h 3416"/>
                <a:gd name="T34" fmla="*/ 1901 w 2450"/>
                <a:gd name="T35" fmla="*/ 1318 h 3416"/>
                <a:gd name="T36" fmla="*/ 2062 w 2450"/>
                <a:gd name="T37" fmla="*/ 397 h 3416"/>
                <a:gd name="T38" fmla="*/ 2450 w 2450"/>
                <a:gd name="T39" fmla="*/ 0 h 3416"/>
                <a:gd name="connsiteX0" fmla="*/ 10000 w 10000"/>
                <a:gd name="connsiteY0" fmla="*/ 0 h 10000"/>
                <a:gd name="connsiteX1" fmla="*/ 7796 w 10000"/>
                <a:gd name="connsiteY1" fmla="*/ 869 h 10000"/>
                <a:gd name="connsiteX2" fmla="*/ 5984 w 10000"/>
                <a:gd name="connsiteY2" fmla="*/ 2163 h 10000"/>
                <a:gd name="connsiteX3" fmla="*/ 3604 w 10000"/>
                <a:gd name="connsiteY3" fmla="*/ 2054 h 10000"/>
                <a:gd name="connsiteX4" fmla="*/ 1237 w 10000"/>
                <a:gd name="connsiteY4" fmla="*/ 2450 h 10000"/>
                <a:gd name="connsiteX5" fmla="*/ 0 w 10000"/>
                <a:gd name="connsiteY5" fmla="*/ 2998 h 10000"/>
                <a:gd name="connsiteX6" fmla="*/ 2412 w 10000"/>
                <a:gd name="connsiteY6" fmla="*/ 2755 h 10000"/>
                <a:gd name="connsiteX7" fmla="*/ 4286 w 10000"/>
                <a:gd name="connsiteY7" fmla="*/ 3504 h 10000"/>
                <a:gd name="connsiteX8" fmla="*/ 5302 w 10000"/>
                <a:gd name="connsiteY8" fmla="*/ 5217 h 10000"/>
                <a:gd name="connsiteX9" fmla="*/ 4931 w 10000"/>
                <a:gd name="connsiteY9" fmla="*/ 7538 h 10000"/>
                <a:gd name="connsiteX10" fmla="*/ 3865 w 10000"/>
                <a:gd name="connsiteY10" fmla="*/ 8768 h 10000"/>
                <a:gd name="connsiteX11" fmla="*/ 6265 w 10000"/>
                <a:gd name="connsiteY11" fmla="*/ 6575 h 10000"/>
                <a:gd name="connsiteX12" fmla="*/ 6522 w 10000"/>
                <a:gd name="connsiteY12" fmla="*/ 6270 h 10000"/>
                <a:gd name="connsiteX13" fmla="*/ 7008 w 10000"/>
                <a:gd name="connsiteY13" fmla="*/ 6587 h 10000"/>
                <a:gd name="connsiteX14" fmla="*/ 7249 w 10000"/>
                <a:gd name="connsiteY14" fmla="*/ 7802 h 10000"/>
                <a:gd name="connsiteX15" fmla="*/ 7024 w 10000"/>
                <a:gd name="connsiteY15" fmla="*/ 10000 h 10000"/>
                <a:gd name="connsiteX16" fmla="*/ 8127 w 10000"/>
                <a:gd name="connsiteY16" fmla="*/ 7175 h 10000"/>
                <a:gd name="connsiteX17" fmla="*/ 7759 w 10000"/>
                <a:gd name="connsiteY17" fmla="*/ 3858 h 10000"/>
                <a:gd name="connsiteX18" fmla="*/ 8416 w 10000"/>
                <a:gd name="connsiteY18" fmla="*/ 1162 h 10000"/>
                <a:gd name="connsiteX19" fmla="*/ 10000 w 10000"/>
                <a:gd name="connsiteY19" fmla="*/ 0 h 10000"/>
                <a:gd name="connsiteX0" fmla="*/ 10000 w 10000"/>
                <a:gd name="connsiteY0" fmla="*/ 0 h 10000"/>
                <a:gd name="connsiteX1" fmla="*/ 7796 w 10000"/>
                <a:gd name="connsiteY1" fmla="*/ 869 h 10000"/>
                <a:gd name="connsiteX2" fmla="*/ 5984 w 10000"/>
                <a:gd name="connsiteY2" fmla="*/ 2163 h 10000"/>
                <a:gd name="connsiteX3" fmla="*/ 3604 w 10000"/>
                <a:gd name="connsiteY3" fmla="*/ 2054 h 10000"/>
                <a:gd name="connsiteX4" fmla="*/ 1237 w 10000"/>
                <a:gd name="connsiteY4" fmla="*/ 2450 h 10000"/>
                <a:gd name="connsiteX5" fmla="*/ 0 w 10000"/>
                <a:gd name="connsiteY5" fmla="*/ 2998 h 10000"/>
                <a:gd name="connsiteX6" fmla="*/ 2412 w 10000"/>
                <a:gd name="connsiteY6" fmla="*/ 2755 h 10000"/>
                <a:gd name="connsiteX7" fmla="*/ 4286 w 10000"/>
                <a:gd name="connsiteY7" fmla="*/ 3504 h 10000"/>
                <a:gd name="connsiteX8" fmla="*/ 5302 w 10000"/>
                <a:gd name="connsiteY8" fmla="*/ 5217 h 10000"/>
                <a:gd name="connsiteX9" fmla="*/ 4931 w 10000"/>
                <a:gd name="connsiteY9" fmla="*/ 7538 h 10000"/>
                <a:gd name="connsiteX10" fmla="*/ 3865 w 10000"/>
                <a:gd name="connsiteY10" fmla="*/ 8768 h 10000"/>
                <a:gd name="connsiteX11" fmla="*/ 6265 w 10000"/>
                <a:gd name="connsiteY11" fmla="*/ 6575 h 10000"/>
                <a:gd name="connsiteX12" fmla="*/ 6522 w 10000"/>
                <a:gd name="connsiteY12" fmla="*/ 6270 h 10000"/>
                <a:gd name="connsiteX13" fmla="*/ 7008 w 10000"/>
                <a:gd name="connsiteY13" fmla="*/ 6587 h 10000"/>
                <a:gd name="connsiteX14" fmla="*/ 7249 w 10000"/>
                <a:gd name="connsiteY14" fmla="*/ 7802 h 10000"/>
                <a:gd name="connsiteX15" fmla="*/ 7024 w 10000"/>
                <a:gd name="connsiteY15" fmla="*/ 10000 h 10000"/>
                <a:gd name="connsiteX16" fmla="*/ 8127 w 10000"/>
                <a:gd name="connsiteY16" fmla="*/ 7175 h 10000"/>
                <a:gd name="connsiteX17" fmla="*/ 7759 w 10000"/>
                <a:gd name="connsiteY17" fmla="*/ 3858 h 10000"/>
                <a:gd name="connsiteX18" fmla="*/ 8416 w 10000"/>
                <a:gd name="connsiteY18" fmla="*/ 1162 h 10000"/>
                <a:gd name="connsiteX19" fmla="*/ 10000 w 10000"/>
                <a:gd name="connsiteY19"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9183 w 9183"/>
                <a:gd name="connsiteY0" fmla="*/ 0 h 10000"/>
                <a:gd name="connsiteX1" fmla="*/ 6979 w 9183"/>
                <a:gd name="connsiteY1" fmla="*/ 869 h 10000"/>
                <a:gd name="connsiteX2" fmla="*/ 4831 w 9183"/>
                <a:gd name="connsiteY2" fmla="*/ 2232 h 10000"/>
                <a:gd name="connsiteX3" fmla="*/ 2163 w 9183"/>
                <a:gd name="connsiteY3" fmla="*/ 1968 h 10000"/>
                <a:gd name="connsiteX4" fmla="*/ 23 w 9183"/>
                <a:gd name="connsiteY4" fmla="*/ 2826 h 10000"/>
                <a:gd name="connsiteX5" fmla="*/ 1595 w 9183"/>
                <a:gd name="connsiteY5" fmla="*/ 2755 h 10000"/>
                <a:gd name="connsiteX6" fmla="*/ 3469 w 9183"/>
                <a:gd name="connsiteY6" fmla="*/ 3504 h 10000"/>
                <a:gd name="connsiteX7" fmla="*/ 4485 w 9183"/>
                <a:gd name="connsiteY7" fmla="*/ 5217 h 10000"/>
                <a:gd name="connsiteX8" fmla="*/ 4114 w 9183"/>
                <a:gd name="connsiteY8" fmla="*/ 7538 h 10000"/>
                <a:gd name="connsiteX9" fmla="*/ 3048 w 9183"/>
                <a:gd name="connsiteY9" fmla="*/ 8768 h 10000"/>
                <a:gd name="connsiteX10" fmla="*/ 5448 w 9183"/>
                <a:gd name="connsiteY10" fmla="*/ 6575 h 10000"/>
                <a:gd name="connsiteX11" fmla="*/ 5705 w 9183"/>
                <a:gd name="connsiteY11" fmla="*/ 6270 h 10000"/>
                <a:gd name="connsiteX12" fmla="*/ 6191 w 9183"/>
                <a:gd name="connsiteY12" fmla="*/ 6587 h 10000"/>
                <a:gd name="connsiteX13" fmla="*/ 6432 w 9183"/>
                <a:gd name="connsiteY13" fmla="*/ 7802 h 10000"/>
                <a:gd name="connsiteX14" fmla="*/ 6207 w 9183"/>
                <a:gd name="connsiteY14" fmla="*/ 10000 h 10000"/>
                <a:gd name="connsiteX15" fmla="*/ 7310 w 9183"/>
                <a:gd name="connsiteY15" fmla="*/ 7175 h 10000"/>
                <a:gd name="connsiteX16" fmla="*/ 6942 w 9183"/>
                <a:gd name="connsiteY16" fmla="*/ 3858 h 10000"/>
                <a:gd name="connsiteX17" fmla="*/ 7599 w 9183"/>
                <a:gd name="connsiteY17" fmla="*/ 1162 h 10000"/>
                <a:gd name="connsiteX18" fmla="*/ 9183 w 9183"/>
                <a:gd name="connsiteY18" fmla="*/ 0 h 10000"/>
                <a:gd name="connsiteX0" fmla="*/ 10000 w 10000"/>
                <a:gd name="connsiteY0" fmla="*/ 0 h 10000"/>
                <a:gd name="connsiteX1" fmla="*/ 7600 w 10000"/>
                <a:gd name="connsiteY1" fmla="*/ 869 h 10000"/>
                <a:gd name="connsiteX2" fmla="*/ 5261 w 10000"/>
                <a:gd name="connsiteY2" fmla="*/ 2232 h 10000"/>
                <a:gd name="connsiteX3" fmla="*/ 2825 w 10000"/>
                <a:gd name="connsiteY3" fmla="*/ 2123 h 10000"/>
                <a:gd name="connsiteX4" fmla="*/ 25 w 10000"/>
                <a:gd name="connsiteY4" fmla="*/ 2826 h 10000"/>
                <a:gd name="connsiteX5" fmla="*/ 1737 w 10000"/>
                <a:gd name="connsiteY5" fmla="*/ 2755 h 10000"/>
                <a:gd name="connsiteX6" fmla="*/ 3778 w 10000"/>
                <a:gd name="connsiteY6" fmla="*/ 3504 h 10000"/>
                <a:gd name="connsiteX7" fmla="*/ 4884 w 10000"/>
                <a:gd name="connsiteY7" fmla="*/ 5217 h 10000"/>
                <a:gd name="connsiteX8" fmla="*/ 4480 w 10000"/>
                <a:gd name="connsiteY8" fmla="*/ 7538 h 10000"/>
                <a:gd name="connsiteX9" fmla="*/ 3319 w 10000"/>
                <a:gd name="connsiteY9" fmla="*/ 8768 h 10000"/>
                <a:gd name="connsiteX10" fmla="*/ 5933 w 10000"/>
                <a:gd name="connsiteY10" fmla="*/ 6575 h 10000"/>
                <a:gd name="connsiteX11" fmla="*/ 6213 w 10000"/>
                <a:gd name="connsiteY11" fmla="*/ 6270 h 10000"/>
                <a:gd name="connsiteX12" fmla="*/ 6742 w 10000"/>
                <a:gd name="connsiteY12" fmla="*/ 6587 h 10000"/>
                <a:gd name="connsiteX13" fmla="*/ 7004 w 10000"/>
                <a:gd name="connsiteY13" fmla="*/ 7802 h 10000"/>
                <a:gd name="connsiteX14" fmla="*/ 6759 w 10000"/>
                <a:gd name="connsiteY14" fmla="*/ 10000 h 10000"/>
                <a:gd name="connsiteX15" fmla="*/ 7960 w 10000"/>
                <a:gd name="connsiteY15" fmla="*/ 7175 h 10000"/>
                <a:gd name="connsiteX16" fmla="*/ 7560 w 10000"/>
                <a:gd name="connsiteY16" fmla="*/ 3858 h 10000"/>
                <a:gd name="connsiteX17" fmla="*/ 8275 w 10000"/>
                <a:gd name="connsiteY17" fmla="*/ 1162 h 10000"/>
                <a:gd name="connsiteX18" fmla="*/ 10000 w 10000"/>
                <a:gd name="connsiteY18" fmla="*/ 0 h 10000"/>
                <a:gd name="connsiteX0" fmla="*/ 10000 w 10000"/>
                <a:gd name="connsiteY0" fmla="*/ 0 h 10000"/>
                <a:gd name="connsiteX1" fmla="*/ 7600 w 10000"/>
                <a:gd name="connsiteY1" fmla="*/ 869 h 10000"/>
                <a:gd name="connsiteX2" fmla="*/ 5261 w 10000"/>
                <a:gd name="connsiteY2" fmla="*/ 2232 h 10000"/>
                <a:gd name="connsiteX3" fmla="*/ 2825 w 10000"/>
                <a:gd name="connsiteY3" fmla="*/ 2123 h 10000"/>
                <a:gd name="connsiteX4" fmla="*/ 25 w 10000"/>
                <a:gd name="connsiteY4" fmla="*/ 2826 h 10000"/>
                <a:gd name="connsiteX5" fmla="*/ 1737 w 10000"/>
                <a:gd name="connsiteY5" fmla="*/ 2755 h 10000"/>
                <a:gd name="connsiteX6" fmla="*/ 3778 w 10000"/>
                <a:gd name="connsiteY6" fmla="*/ 3504 h 10000"/>
                <a:gd name="connsiteX7" fmla="*/ 4884 w 10000"/>
                <a:gd name="connsiteY7" fmla="*/ 5217 h 10000"/>
                <a:gd name="connsiteX8" fmla="*/ 4480 w 10000"/>
                <a:gd name="connsiteY8" fmla="*/ 7538 h 10000"/>
                <a:gd name="connsiteX9" fmla="*/ 3319 w 10000"/>
                <a:gd name="connsiteY9" fmla="*/ 8768 h 10000"/>
                <a:gd name="connsiteX10" fmla="*/ 5933 w 10000"/>
                <a:gd name="connsiteY10" fmla="*/ 6575 h 10000"/>
                <a:gd name="connsiteX11" fmla="*/ 6213 w 10000"/>
                <a:gd name="connsiteY11" fmla="*/ 6270 h 10000"/>
                <a:gd name="connsiteX12" fmla="*/ 6742 w 10000"/>
                <a:gd name="connsiteY12" fmla="*/ 6587 h 10000"/>
                <a:gd name="connsiteX13" fmla="*/ 7004 w 10000"/>
                <a:gd name="connsiteY13" fmla="*/ 7802 h 10000"/>
                <a:gd name="connsiteX14" fmla="*/ 6759 w 10000"/>
                <a:gd name="connsiteY14" fmla="*/ 10000 h 10000"/>
                <a:gd name="connsiteX15" fmla="*/ 7960 w 10000"/>
                <a:gd name="connsiteY15" fmla="*/ 7175 h 10000"/>
                <a:gd name="connsiteX16" fmla="*/ 7560 w 10000"/>
                <a:gd name="connsiteY16" fmla="*/ 3858 h 10000"/>
                <a:gd name="connsiteX17" fmla="*/ 8275 w 10000"/>
                <a:gd name="connsiteY17" fmla="*/ 1162 h 10000"/>
                <a:gd name="connsiteX18" fmla="*/ 10000 w 10000"/>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55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55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89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06" h="10000">
                  <a:moveTo>
                    <a:pt x="10006" y="0"/>
                  </a:moveTo>
                  <a:cubicBezTo>
                    <a:pt x="10006" y="0"/>
                    <a:pt x="8395" y="497"/>
                    <a:pt x="7606" y="869"/>
                  </a:cubicBezTo>
                  <a:cubicBezTo>
                    <a:pt x="6816" y="1241"/>
                    <a:pt x="6063" y="2023"/>
                    <a:pt x="5267" y="2232"/>
                  </a:cubicBezTo>
                  <a:cubicBezTo>
                    <a:pt x="4471" y="2441"/>
                    <a:pt x="4226" y="2093"/>
                    <a:pt x="2831" y="2123"/>
                  </a:cubicBezTo>
                  <a:cubicBezTo>
                    <a:pt x="1436" y="2153"/>
                    <a:pt x="248" y="2709"/>
                    <a:pt x="31" y="2826"/>
                  </a:cubicBezTo>
                  <a:cubicBezTo>
                    <a:pt x="-186" y="2943"/>
                    <a:pt x="752" y="2710"/>
                    <a:pt x="1743" y="2789"/>
                  </a:cubicBezTo>
                  <a:cubicBezTo>
                    <a:pt x="2734" y="2868"/>
                    <a:pt x="3259" y="3099"/>
                    <a:pt x="3784" y="3504"/>
                  </a:cubicBezTo>
                  <a:cubicBezTo>
                    <a:pt x="4309" y="3909"/>
                    <a:pt x="4832" y="4300"/>
                    <a:pt x="4890" y="5217"/>
                  </a:cubicBezTo>
                  <a:cubicBezTo>
                    <a:pt x="4943" y="6133"/>
                    <a:pt x="4943" y="6950"/>
                    <a:pt x="4486" y="7538"/>
                  </a:cubicBezTo>
                  <a:cubicBezTo>
                    <a:pt x="4028" y="8126"/>
                    <a:pt x="3325" y="8768"/>
                    <a:pt x="3325" y="8768"/>
                  </a:cubicBezTo>
                  <a:cubicBezTo>
                    <a:pt x="3325" y="8768"/>
                    <a:pt x="5095" y="8012"/>
                    <a:pt x="5939" y="6575"/>
                  </a:cubicBezTo>
                  <a:cubicBezTo>
                    <a:pt x="5939" y="6575"/>
                    <a:pt x="6064" y="6265"/>
                    <a:pt x="6219" y="6270"/>
                  </a:cubicBezTo>
                  <a:cubicBezTo>
                    <a:pt x="6374" y="6276"/>
                    <a:pt x="6606" y="6373"/>
                    <a:pt x="6748" y="6587"/>
                  </a:cubicBezTo>
                  <a:cubicBezTo>
                    <a:pt x="6882" y="6792"/>
                    <a:pt x="6993" y="7359"/>
                    <a:pt x="7010" y="7802"/>
                  </a:cubicBezTo>
                  <a:cubicBezTo>
                    <a:pt x="7028" y="8246"/>
                    <a:pt x="7046" y="9508"/>
                    <a:pt x="6765" y="10000"/>
                  </a:cubicBezTo>
                  <a:cubicBezTo>
                    <a:pt x="6765" y="10000"/>
                    <a:pt x="8037" y="8413"/>
                    <a:pt x="7966" y="7175"/>
                  </a:cubicBezTo>
                  <a:cubicBezTo>
                    <a:pt x="7966" y="7175"/>
                    <a:pt x="8020" y="5281"/>
                    <a:pt x="7566" y="3858"/>
                  </a:cubicBezTo>
                  <a:cubicBezTo>
                    <a:pt x="7113" y="2433"/>
                    <a:pt x="8001" y="1470"/>
                    <a:pt x="8281" y="1162"/>
                  </a:cubicBezTo>
                  <a:cubicBezTo>
                    <a:pt x="8566" y="858"/>
                    <a:pt x="9353" y="181"/>
                    <a:pt x="1000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Freeform 9">
              <a:extLst>
                <a:ext uri="{FF2B5EF4-FFF2-40B4-BE49-F238E27FC236}">
                  <a16:creationId xmlns:a16="http://schemas.microsoft.com/office/drawing/2014/main" id="{03F8224D-0968-104B-D5EF-4A07F79FB15F}"/>
                </a:ext>
              </a:extLst>
            </p:cNvPr>
            <p:cNvSpPr>
              <a:spLocks/>
            </p:cNvSpPr>
            <p:nvPr/>
          </p:nvSpPr>
          <p:spPr bwMode="auto">
            <a:xfrm>
              <a:off x="4574657" y="572295"/>
              <a:ext cx="1101085" cy="1349374"/>
            </a:xfrm>
            <a:custGeom>
              <a:avLst/>
              <a:gdLst>
                <a:gd name="T0" fmla="*/ 495 w 546"/>
                <a:gd name="T1" fmla="*/ 278 h 689"/>
                <a:gd name="T2" fmla="*/ 365 w 546"/>
                <a:gd name="T3" fmla="*/ 652 h 689"/>
                <a:gd name="T4" fmla="*/ 51 w 546"/>
                <a:gd name="T5" fmla="*/ 411 h 689"/>
                <a:gd name="T6" fmla="*/ 181 w 546"/>
                <a:gd name="T7" fmla="*/ 36 h 689"/>
                <a:gd name="T8" fmla="*/ 495 w 546"/>
                <a:gd name="T9" fmla="*/ 278 h 689"/>
              </a:gdLst>
              <a:ahLst/>
              <a:cxnLst>
                <a:cxn ang="0">
                  <a:pos x="T0" y="T1"/>
                </a:cxn>
                <a:cxn ang="0">
                  <a:pos x="T2" y="T3"/>
                </a:cxn>
                <a:cxn ang="0">
                  <a:pos x="T4" y="T5"/>
                </a:cxn>
                <a:cxn ang="0">
                  <a:pos x="T6" y="T7"/>
                </a:cxn>
                <a:cxn ang="0">
                  <a:pos x="T8" y="T9"/>
                </a:cxn>
              </a:cxnLst>
              <a:rect l="0" t="0" r="r" b="b"/>
              <a:pathLst>
                <a:path w="546" h="689">
                  <a:moveTo>
                    <a:pt x="495" y="278"/>
                  </a:moveTo>
                  <a:cubicBezTo>
                    <a:pt x="546" y="448"/>
                    <a:pt x="488" y="615"/>
                    <a:pt x="365" y="652"/>
                  </a:cubicBezTo>
                  <a:cubicBezTo>
                    <a:pt x="243" y="689"/>
                    <a:pt x="102" y="581"/>
                    <a:pt x="51" y="411"/>
                  </a:cubicBezTo>
                  <a:cubicBezTo>
                    <a:pt x="0" y="241"/>
                    <a:pt x="58" y="73"/>
                    <a:pt x="181" y="36"/>
                  </a:cubicBezTo>
                  <a:cubicBezTo>
                    <a:pt x="303" y="0"/>
                    <a:pt x="444" y="108"/>
                    <a:pt x="495" y="27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12" name="Group 11" descr="Outline of pink human dancing">
            <a:extLst>
              <a:ext uri="{FF2B5EF4-FFF2-40B4-BE49-F238E27FC236}">
                <a16:creationId xmlns:a16="http://schemas.microsoft.com/office/drawing/2014/main" id="{4D2932CB-4116-A27D-1F94-98F4B31200E8}"/>
              </a:ext>
            </a:extLst>
          </p:cNvPr>
          <p:cNvGrpSpPr/>
          <p:nvPr/>
        </p:nvGrpSpPr>
        <p:grpSpPr>
          <a:xfrm>
            <a:off x="9489710" y="3696540"/>
            <a:ext cx="1166013" cy="2873026"/>
            <a:chOff x="6516140" y="1898651"/>
            <a:chExt cx="1380086" cy="3225800"/>
          </a:xfrm>
        </p:grpSpPr>
        <p:sp>
          <p:nvSpPr>
            <p:cNvPr id="13" name="Freeform 10">
              <a:extLst>
                <a:ext uri="{FF2B5EF4-FFF2-40B4-BE49-F238E27FC236}">
                  <a16:creationId xmlns:a16="http://schemas.microsoft.com/office/drawing/2014/main" id="{FD85A9F1-D391-971D-6CFE-1079813D676E}"/>
                </a:ext>
              </a:extLst>
            </p:cNvPr>
            <p:cNvSpPr>
              <a:spLocks/>
            </p:cNvSpPr>
            <p:nvPr/>
          </p:nvSpPr>
          <p:spPr bwMode="auto">
            <a:xfrm>
              <a:off x="6516140" y="1898651"/>
              <a:ext cx="1380086" cy="3225800"/>
            </a:xfrm>
            <a:custGeom>
              <a:avLst/>
              <a:gdLst>
                <a:gd name="T0" fmla="*/ 14 w 903"/>
                <a:gd name="T1" fmla="*/ 0 h 2109"/>
                <a:gd name="T2" fmla="*/ 126 w 903"/>
                <a:gd name="T3" fmla="*/ 578 h 2109"/>
                <a:gd name="T4" fmla="*/ 288 w 903"/>
                <a:gd name="T5" fmla="*/ 707 h 2109"/>
                <a:gd name="T6" fmla="*/ 489 w 903"/>
                <a:gd name="T7" fmla="*/ 681 h 2109"/>
                <a:gd name="T8" fmla="*/ 735 w 903"/>
                <a:gd name="T9" fmla="*/ 445 h 2109"/>
                <a:gd name="T10" fmla="*/ 903 w 903"/>
                <a:gd name="T11" fmla="*/ 356 h 2109"/>
                <a:gd name="T12" fmla="*/ 520 w 903"/>
                <a:gd name="T13" fmla="*/ 830 h 2109"/>
                <a:gd name="T14" fmla="*/ 420 w 903"/>
                <a:gd name="T15" fmla="*/ 1406 h 2109"/>
                <a:gd name="T16" fmla="*/ 548 w 903"/>
                <a:gd name="T17" fmla="*/ 2109 h 2109"/>
                <a:gd name="T18" fmla="*/ 316 w 903"/>
                <a:gd name="T19" fmla="*/ 1546 h 2109"/>
                <a:gd name="T20" fmla="*/ 288 w 903"/>
                <a:gd name="T21" fmla="*/ 1414 h 2109"/>
                <a:gd name="T22" fmla="*/ 213 w 903"/>
                <a:gd name="T23" fmla="*/ 1405 h 2109"/>
                <a:gd name="T24" fmla="*/ 210 w 903"/>
                <a:gd name="T25" fmla="*/ 1557 h 2109"/>
                <a:gd name="T26" fmla="*/ 322 w 903"/>
                <a:gd name="T27" fmla="*/ 2069 h 2109"/>
                <a:gd name="T28" fmla="*/ 52 w 903"/>
                <a:gd name="T29" fmla="*/ 1488 h 2109"/>
                <a:gd name="T30" fmla="*/ 3 w 903"/>
                <a:gd name="T31" fmla="*/ 665 h 2109"/>
                <a:gd name="T32" fmla="*/ 14 w 903"/>
                <a:gd name="T33" fmla="*/ 0 h 2109"/>
                <a:gd name="connsiteX0" fmla="*/ 136 w 9981"/>
                <a:gd name="connsiteY0" fmla="*/ 0 h 10000"/>
                <a:gd name="connsiteX1" fmla="*/ 1376 w 9981"/>
                <a:gd name="connsiteY1" fmla="*/ 2741 h 10000"/>
                <a:gd name="connsiteX2" fmla="*/ 3170 w 9981"/>
                <a:gd name="connsiteY2" fmla="*/ 3352 h 10000"/>
                <a:gd name="connsiteX3" fmla="*/ 5396 w 9981"/>
                <a:gd name="connsiteY3" fmla="*/ 3229 h 10000"/>
                <a:gd name="connsiteX4" fmla="*/ 8121 w 9981"/>
                <a:gd name="connsiteY4" fmla="*/ 2110 h 10000"/>
                <a:gd name="connsiteX5" fmla="*/ 9981 w 9981"/>
                <a:gd name="connsiteY5" fmla="*/ 1688 h 10000"/>
                <a:gd name="connsiteX6" fmla="*/ 5740 w 9981"/>
                <a:gd name="connsiteY6" fmla="*/ 3936 h 10000"/>
                <a:gd name="connsiteX7" fmla="*/ 4632 w 9981"/>
                <a:gd name="connsiteY7" fmla="*/ 6667 h 10000"/>
                <a:gd name="connsiteX8" fmla="*/ 6050 w 9981"/>
                <a:gd name="connsiteY8" fmla="*/ 10000 h 10000"/>
                <a:gd name="connsiteX9" fmla="*/ 3480 w 9981"/>
                <a:gd name="connsiteY9" fmla="*/ 7330 h 10000"/>
                <a:gd name="connsiteX10" fmla="*/ 3170 w 9981"/>
                <a:gd name="connsiteY10" fmla="*/ 6705 h 10000"/>
                <a:gd name="connsiteX11" fmla="*/ 2340 w 9981"/>
                <a:gd name="connsiteY11" fmla="*/ 6662 h 10000"/>
                <a:gd name="connsiteX12" fmla="*/ 2307 w 9981"/>
                <a:gd name="connsiteY12" fmla="*/ 7383 h 10000"/>
                <a:gd name="connsiteX13" fmla="*/ 3547 w 9981"/>
                <a:gd name="connsiteY13" fmla="*/ 9810 h 10000"/>
                <a:gd name="connsiteX14" fmla="*/ 557 w 9981"/>
                <a:gd name="connsiteY14" fmla="*/ 7055 h 10000"/>
                <a:gd name="connsiteX15" fmla="*/ 14 w 9981"/>
                <a:gd name="connsiteY15" fmla="*/ 3153 h 10000"/>
                <a:gd name="connsiteX16" fmla="*/ 136 w 9981"/>
                <a:gd name="connsiteY16" fmla="*/ 0 h 10000"/>
                <a:gd name="connsiteX0" fmla="*/ 136 w 10000"/>
                <a:gd name="connsiteY0" fmla="*/ 0 h 10000"/>
                <a:gd name="connsiteX1" fmla="*/ 1379 w 10000"/>
                <a:gd name="connsiteY1" fmla="*/ 2741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379 w 10000"/>
                <a:gd name="connsiteY1" fmla="*/ 2741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183 w 10000"/>
                <a:gd name="connsiteY1" fmla="*/ 2239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183 w 10000"/>
                <a:gd name="connsiteY1" fmla="*/ 2239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118 w 10000"/>
                <a:gd name="connsiteY1" fmla="*/ 2406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000">
                  <a:moveTo>
                    <a:pt x="136" y="0"/>
                  </a:moveTo>
                  <a:cubicBezTo>
                    <a:pt x="136" y="0"/>
                    <a:pt x="434" y="1535"/>
                    <a:pt x="1118" y="2406"/>
                  </a:cubicBezTo>
                  <a:cubicBezTo>
                    <a:pt x="1802" y="3277"/>
                    <a:pt x="2461" y="3215"/>
                    <a:pt x="3176" y="3352"/>
                  </a:cubicBezTo>
                  <a:cubicBezTo>
                    <a:pt x="3891" y="3489"/>
                    <a:pt x="5008" y="3395"/>
                    <a:pt x="5406" y="3229"/>
                  </a:cubicBezTo>
                  <a:cubicBezTo>
                    <a:pt x="5817" y="3063"/>
                    <a:pt x="7659" y="2252"/>
                    <a:pt x="8136" y="2110"/>
                  </a:cubicBezTo>
                  <a:cubicBezTo>
                    <a:pt x="8613" y="1963"/>
                    <a:pt x="9423" y="1745"/>
                    <a:pt x="10000" y="1688"/>
                  </a:cubicBezTo>
                  <a:cubicBezTo>
                    <a:pt x="10000" y="1688"/>
                    <a:pt x="6494" y="3125"/>
                    <a:pt x="5751" y="3936"/>
                  </a:cubicBezTo>
                  <a:cubicBezTo>
                    <a:pt x="5008" y="4742"/>
                    <a:pt x="4441" y="5306"/>
                    <a:pt x="4641" y="6667"/>
                  </a:cubicBezTo>
                  <a:cubicBezTo>
                    <a:pt x="4852" y="8028"/>
                    <a:pt x="5207" y="9360"/>
                    <a:pt x="6062" y="10000"/>
                  </a:cubicBezTo>
                  <a:cubicBezTo>
                    <a:pt x="6062" y="10000"/>
                    <a:pt x="3842" y="9066"/>
                    <a:pt x="3487" y="7330"/>
                  </a:cubicBezTo>
                  <a:cubicBezTo>
                    <a:pt x="3487" y="7330"/>
                    <a:pt x="3443" y="6946"/>
                    <a:pt x="3176" y="6705"/>
                  </a:cubicBezTo>
                  <a:cubicBezTo>
                    <a:pt x="2933" y="6477"/>
                    <a:pt x="2400" y="6543"/>
                    <a:pt x="2344" y="6662"/>
                  </a:cubicBezTo>
                  <a:cubicBezTo>
                    <a:pt x="2300" y="6776"/>
                    <a:pt x="2266" y="7022"/>
                    <a:pt x="2311" y="7383"/>
                  </a:cubicBezTo>
                  <a:cubicBezTo>
                    <a:pt x="2366" y="7738"/>
                    <a:pt x="2233" y="8805"/>
                    <a:pt x="3554" y="9810"/>
                  </a:cubicBezTo>
                  <a:cubicBezTo>
                    <a:pt x="3554" y="9810"/>
                    <a:pt x="946" y="8739"/>
                    <a:pt x="558" y="7055"/>
                  </a:cubicBezTo>
                  <a:cubicBezTo>
                    <a:pt x="169" y="5367"/>
                    <a:pt x="47" y="3983"/>
                    <a:pt x="14" y="3153"/>
                  </a:cubicBezTo>
                  <a:cubicBezTo>
                    <a:pt x="-19" y="2328"/>
                    <a:pt x="3" y="958"/>
                    <a:pt x="136" y="0"/>
                  </a:cubicBezTo>
                  <a:close/>
                </a:path>
              </a:pathLst>
            </a:custGeom>
            <a:gradFill>
              <a:gsLst>
                <a:gs pos="0">
                  <a:schemeClr val="accent1"/>
                </a:gs>
                <a:gs pos="100000">
                  <a:schemeClr val="accent1">
                    <a:lumMod val="50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en-GB" dirty="0"/>
            </a:p>
          </p:txBody>
        </p:sp>
        <p:sp>
          <p:nvSpPr>
            <p:cNvPr id="14" name="Freeform 11">
              <a:extLst>
                <a:ext uri="{FF2B5EF4-FFF2-40B4-BE49-F238E27FC236}">
                  <a16:creationId xmlns:a16="http://schemas.microsoft.com/office/drawing/2014/main" id="{B5C6A3CC-FC5C-8C0B-E3D6-C81B51B187ED}"/>
                </a:ext>
              </a:extLst>
            </p:cNvPr>
            <p:cNvSpPr>
              <a:spLocks/>
            </p:cNvSpPr>
            <p:nvPr/>
          </p:nvSpPr>
          <p:spPr bwMode="auto">
            <a:xfrm>
              <a:off x="6754564" y="2121352"/>
              <a:ext cx="562535" cy="756207"/>
            </a:xfrm>
            <a:custGeom>
              <a:avLst/>
              <a:gdLst>
                <a:gd name="T0" fmla="*/ 263 w 268"/>
                <a:gd name="T1" fmla="*/ 188 h 372"/>
                <a:gd name="T2" fmla="*/ 125 w 268"/>
                <a:gd name="T3" fmla="*/ 372 h 372"/>
                <a:gd name="T4" fmla="*/ 0 w 268"/>
                <a:gd name="T5" fmla="*/ 196 h 372"/>
                <a:gd name="T6" fmla="*/ 163 w 268"/>
                <a:gd name="T7" fmla="*/ 14 h 372"/>
                <a:gd name="T8" fmla="*/ 263 w 268"/>
                <a:gd name="T9" fmla="*/ 188 h 372"/>
                <a:gd name="connsiteX0" fmla="*/ 9813 w 9861"/>
                <a:gd name="connsiteY0" fmla="*/ 4711 h 9657"/>
                <a:gd name="connsiteX1" fmla="*/ 4664 w 9861"/>
                <a:gd name="connsiteY1" fmla="*/ 9657 h 9657"/>
                <a:gd name="connsiteX2" fmla="*/ 0 w 9861"/>
                <a:gd name="connsiteY2" fmla="*/ 4926 h 9657"/>
                <a:gd name="connsiteX3" fmla="*/ 6082 w 9861"/>
                <a:gd name="connsiteY3" fmla="*/ 33 h 9657"/>
                <a:gd name="connsiteX4" fmla="*/ 9813 w 9861"/>
                <a:gd name="connsiteY4" fmla="*/ 4711 h 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1" h="9657">
                  <a:moveTo>
                    <a:pt x="9813" y="4711"/>
                  </a:moveTo>
                  <a:cubicBezTo>
                    <a:pt x="9664" y="6754"/>
                    <a:pt x="6567" y="9657"/>
                    <a:pt x="4664" y="9657"/>
                  </a:cubicBezTo>
                  <a:cubicBezTo>
                    <a:pt x="2724" y="9657"/>
                    <a:pt x="0" y="8450"/>
                    <a:pt x="0" y="4926"/>
                  </a:cubicBezTo>
                  <a:cubicBezTo>
                    <a:pt x="0" y="2587"/>
                    <a:pt x="1194" y="-343"/>
                    <a:pt x="6082" y="33"/>
                  </a:cubicBezTo>
                  <a:cubicBezTo>
                    <a:pt x="9813" y="329"/>
                    <a:pt x="10000" y="2722"/>
                    <a:pt x="9813" y="471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2" name="Slide Number Placeholder 1">
            <a:extLst>
              <a:ext uri="{FF2B5EF4-FFF2-40B4-BE49-F238E27FC236}">
                <a16:creationId xmlns:a16="http://schemas.microsoft.com/office/drawing/2014/main" id="{53DD175F-2D71-B119-E259-2336905774AA}"/>
              </a:ext>
            </a:extLst>
          </p:cNvPr>
          <p:cNvSpPr>
            <a:spLocks noGrp="1"/>
          </p:cNvSpPr>
          <p:nvPr>
            <p:ph type="sldNum" sz="quarter" idx="12"/>
          </p:nvPr>
        </p:nvSpPr>
        <p:spPr/>
        <p:txBody>
          <a:bodyPr/>
          <a:lstStyle/>
          <a:p>
            <a:fld id="{8E591227-F9EB-4B2B-9432-842143BA1678}" type="slidenum">
              <a:rPr lang="en-US" smtClean="0"/>
              <a:t>19</a:t>
            </a:fld>
            <a:endParaRPr lang="en-US" dirty="0"/>
          </a:p>
        </p:txBody>
      </p:sp>
      <p:sp>
        <p:nvSpPr>
          <p:cNvPr id="7" name="Date Placeholder 6">
            <a:extLst>
              <a:ext uri="{FF2B5EF4-FFF2-40B4-BE49-F238E27FC236}">
                <a16:creationId xmlns:a16="http://schemas.microsoft.com/office/drawing/2014/main" id="{27F8E021-8107-9CA4-F4DE-D612D2A973D1}"/>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38444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accel="12000" decel="88000" fill="hold" nodeType="withEffect">
                                  <p:stCondLst>
                                    <p:cond delay="4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accel="12000" decel="88000"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2112451" y="1237165"/>
            <a:ext cx="6823791"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Training Frequency:</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pic>
        <p:nvPicPr>
          <p:cNvPr id="4" name="Picture 3" descr="Washington State Department of Health">
            <a:extLst>
              <a:ext uri="{FF2B5EF4-FFF2-40B4-BE49-F238E27FC236}">
                <a16:creationId xmlns:a16="http://schemas.microsoft.com/office/drawing/2014/main" id="{BBD32DDF-4DDB-F931-255F-57FEE6034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98067"/>
            <a:ext cx="2405136" cy="7087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43F234-0AF1-1699-041F-625C8A735464}"/>
              </a:ext>
            </a:extLst>
          </p:cNvPr>
          <p:cNvSpPr txBox="1"/>
          <p:nvPr/>
        </p:nvSpPr>
        <p:spPr>
          <a:xfrm>
            <a:off x="1824892" y="2544041"/>
            <a:ext cx="7398910" cy="2155205"/>
          </a:xfrm>
          <a:prstGeom prst="rect">
            <a:avLst/>
          </a:prstGeom>
          <a:noFill/>
        </p:spPr>
        <p:txBody>
          <a:bodyPr wrap="square" rtlCol="0">
            <a:spAutoFit/>
          </a:bodyPr>
          <a:lstStyle/>
          <a:p>
            <a:pPr marL="342900" marR="0" indent="-342900">
              <a:lnSpc>
                <a:spcPct val="107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Training must be completed during all initial EMS education EMR, EMT, AEMT, and Paramedic courses.</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indent="-342900">
              <a:lnSpc>
                <a:spcPct val="107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Training must be completed once every four years by all credentialed EMS providers.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grpSp>
        <p:nvGrpSpPr>
          <p:cNvPr id="6" name="Group 5" descr="Pink, gold, turquoise, and blue circular wreath symbol">
            <a:extLst>
              <a:ext uri="{FF2B5EF4-FFF2-40B4-BE49-F238E27FC236}">
                <a16:creationId xmlns:a16="http://schemas.microsoft.com/office/drawing/2014/main" id="{FB9CF6BE-1DDB-A1FB-A028-B6E12A8BF821}"/>
              </a:ext>
            </a:extLst>
          </p:cNvPr>
          <p:cNvGrpSpPr/>
          <p:nvPr/>
        </p:nvGrpSpPr>
        <p:grpSpPr>
          <a:xfrm>
            <a:off x="9859108" y="3868616"/>
            <a:ext cx="1885201" cy="1725914"/>
            <a:chOff x="152833" y="654515"/>
            <a:chExt cx="4100554" cy="4096330"/>
          </a:xfrm>
        </p:grpSpPr>
        <p:sp>
          <p:nvSpPr>
            <p:cNvPr id="8" name="Freeform 6">
              <a:hlinkClick r:id="rId4" action="ppaction://hlinksldjump"/>
              <a:extLst>
                <a:ext uri="{FF2B5EF4-FFF2-40B4-BE49-F238E27FC236}">
                  <a16:creationId xmlns:a16="http://schemas.microsoft.com/office/drawing/2014/main" id="{51010F94-1B4E-B147-048F-BB2E0CEA9B5C}"/>
                </a:ext>
              </a:extLst>
            </p:cNvPr>
            <p:cNvSpPr>
              <a:spLocks/>
            </p:cNvSpPr>
            <p:nvPr/>
          </p:nvSpPr>
          <p:spPr bwMode="auto">
            <a:xfrm>
              <a:off x="240461" y="658738"/>
              <a:ext cx="2392341" cy="1124379"/>
            </a:xfrm>
            <a:custGeom>
              <a:avLst/>
              <a:gdLst>
                <a:gd name="T0" fmla="*/ 52 w 1205"/>
                <a:gd name="T1" fmla="*/ 526 h 567"/>
                <a:gd name="T2" fmla="*/ 138 w 1205"/>
                <a:gd name="T3" fmla="*/ 507 h 567"/>
                <a:gd name="T4" fmla="*/ 772 w 1205"/>
                <a:gd name="T5" fmla="*/ 507 h 567"/>
                <a:gd name="T6" fmla="*/ 1205 w 1205"/>
                <a:gd name="T7" fmla="*/ 507 h 567"/>
                <a:gd name="T8" fmla="*/ 757 w 1205"/>
                <a:gd name="T9" fmla="*/ 59 h 567"/>
                <a:gd name="T10" fmla="*/ 683 w 1205"/>
                <a:gd name="T11" fmla="*/ 12 h 567"/>
                <a:gd name="T12" fmla="*/ 617 w 1205"/>
                <a:gd name="T13" fmla="*/ 4 h 567"/>
                <a:gd name="T14" fmla="*/ 482 w 1205"/>
                <a:gd name="T15" fmla="*/ 77 h 567"/>
                <a:gd name="T16" fmla="*/ 35 w 1205"/>
                <a:gd name="T17" fmla="*/ 524 h 567"/>
                <a:gd name="T18" fmla="*/ 0 w 1205"/>
                <a:gd name="T19" fmla="*/ 567 h 567"/>
                <a:gd name="T20" fmla="*/ 52 w 1205"/>
                <a:gd name="T21" fmla="*/ 526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5" h="567">
                  <a:moveTo>
                    <a:pt x="52" y="526"/>
                  </a:moveTo>
                  <a:cubicBezTo>
                    <a:pt x="96" y="506"/>
                    <a:pt x="138" y="507"/>
                    <a:pt x="138" y="507"/>
                  </a:cubicBezTo>
                  <a:cubicBezTo>
                    <a:pt x="772" y="507"/>
                    <a:pt x="772" y="507"/>
                    <a:pt x="772" y="507"/>
                  </a:cubicBezTo>
                  <a:cubicBezTo>
                    <a:pt x="1205" y="507"/>
                    <a:pt x="1205" y="507"/>
                    <a:pt x="1205" y="507"/>
                  </a:cubicBezTo>
                  <a:cubicBezTo>
                    <a:pt x="757" y="59"/>
                    <a:pt x="757" y="59"/>
                    <a:pt x="757" y="59"/>
                  </a:cubicBezTo>
                  <a:cubicBezTo>
                    <a:pt x="757" y="59"/>
                    <a:pt x="728" y="29"/>
                    <a:pt x="683" y="12"/>
                  </a:cubicBezTo>
                  <a:cubicBezTo>
                    <a:pt x="651" y="0"/>
                    <a:pt x="626" y="2"/>
                    <a:pt x="617" y="4"/>
                  </a:cubicBezTo>
                  <a:cubicBezTo>
                    <a:pt x="566" y="15"/>
                    <a:pt x="519" y="40"/>
                    <a:pt x="482" y="77"/>
                  </a:cubicBezTo>
                  <a:cubicBezTo>
                    <a:pt x="35" y="524"/>
                    <a:pt x="35" y="524"/>
                    <a:pt x="35" y="524"/>
                  </a:cubicBezTo>
                  <a:cubicBezTo>
                    <a:pt x="22" y="537"/>
                    <a:pt x="10" y="552"/>
                    <a:pt x="0" y="567"/>
                  </a:cubicBezTo>
                  <a:cubicBezTo>
                    <a:pt x="5" y="560"/>
                    <a:pt x="21" y="540"/>
                    <a:pt x="52" y="52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5">
              <a:hlinkClick r:id="rId5" action="ppaction://hlinksldjump"/>
              <a:extLst>
                <a:ext uri="{FF2B5EF4-FFF2-40B4-BE49-F238E27FC236}">
                  <a16:creationId xmlns:a16="http://schemas.microsoft.com/office/drawing/2014/main" id="{DAD7BABA-A63C-A7CB-16EE-BB9953B25F50}"/>
                </a:ext>
              </a:extLst>
            </p:cNvPr>
            <p:cNvSpPr>
              <a:spLocks/>
            </p:cNvSpPr>
            <p:nvPr/>
          </p:nvSpPr>
          <p:spPr bwMode="auto">
            <a:xfrm>
              <a:off x="1465137" y="654515"/>
              <a:ext cx="1780004" cy="1618473"/>
            </a:xfrm>
            <a:custGeom>
              <a:avLst/>
              <a:gdLst>
                <a:gd name="T0" fmla="*/ 66 w 896"/>
                <a:gd name="T1" fmla="*/ 14 h 816"/>
                <a:gd name="T2" fmla="*/ 140 w 896"/>
                <a:gd name="T3" fmla="*/ 61 h 816"/>
                <a:gd name="T4" fmla="*/ 588 w 896"/>
                <a:gd name="T5" fmla="*/ 509 h 816"/>
                <a:gd name="T6" fmla="*/ 895 w 896"/>
                <a:gd name="T7" fmla="*/ 816 h 816"/>
                <a:gd name="T8" fmla="*/ 895 w 896"/>
                <a:gd name="T9" fmla="*/ 181 h 816"/>
                <a:gd name="T10" fmla="*/ 876 w 896"/>
                <a:gd name="T11" fmla="*/ 96 h 816"/>
                <a:gd name="T12" fmla="*/ 835 w 896"/>
                <a:gd name="T13" fmla="*/ 44 h 816"/>
                <a:gd name="T14" fmla="*/ 688 w 896"/>
                <a:gd name="T15" fmla="*/ 0 h 816"/>
                <a:gd name="T16" fmla="*/ 55 w 896"/>
                <a:gd name="T17" fmla="*/ 0 h 816"/>
                <a:gd name="T18" fmla="*/ 0 w 896"/>
                <a:gd name="T19" fmla="*/ 6 h 816"/>
                <a:gd name="T20" fmla="*/ 66 w 896"/>
                <a:gd name="T21" fmla="*/ 14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6" h="816">
                  <a:moveTo>
                    <a:pt x="66" y="14"/>
                  </a:moveTo>
                  <a:cubicBezTo>
                    <a:pt x="111" y="31"/>
                    <a:pt x="140" y="61"/>
                    <a:pt x="140" y="61"/>
                  </a:cubicBezTo>
                  <a:cubicBezTo>
                    <a:pt x="588" y="509"/>
                    <a:pt x="588" y="509"/>
                    <a:pt x="588" y="509"/>
                  </a:cubicBezTo>
                  <a:cubicBezTo>
                    <a:pt x="895" y="816"/>
                    <a:pt x="895" y="816"/>
                    <a:pt x="895" y="816"/>
                  </a:cubicBezTo>
                  <a:cubicBezTo>
                    <a:pt x="895" y="181"/>
                    <a:pt x="895" y="181"/>
                    <a:pt x="895" y="181"/>
                  </a:cubicBezTo>
                  <a:cubicBezTo>
                    <a:pt x="895" y="181"/>
                    <a:pt x="896" y="140"/>
                    <a:pt x="876" y="96"/>
                  </a:cubicBezTo>
                  <a:cubicBezTo>
                    <a:pt x="862" y="65"/>
                    <a:pt x="842" y="49"/>
                    <a:pt x="835" y="44"/>
                  </a:cubicBezTo>
                  <a:cubicBezTo>
                    <a:pt x="791" y="16"/>
                    <a:pt x="740" y="0"/>
                    <a:pt x="688" y="0"/>
                  </a:cubicBezTo>
                  <a:cubicBezTo>
                    <a:pt x="55" y="0"/>
                    <a:pt x="55" y="0"/>
                    <a:pt x="55" y="0"/>
                  </a:cubicBezTo>
                  <a:cubicBezTo>
                    <a:pt x="37" y="0"/>
                    <a:pt x="18" y="2"/>
                    <a:pt x="0" y="6"/>
                  </a:cubicBezTo>
                  <a:cubicBezTo>
                    <a:pt x="9" y="4"/>
                    <a:pt x="34" y="2"/>
                    <a:pt x="66" y="1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eeform 7">
              <a:hlinkClick r:id="rId6" action="ppaction://hlinksldjump"/>
              <a:extLst>
                <a:ext uri="{FF2B5EF4-FFF2-40B4-BE49-F238E27FC236}">
                  <a16:creationId xmlns:a16="http://schemas.microsoft.com/office/drawing/2014/main" id="{AF790981-E000-BD3D-CC1A-531AD858F2C1}"/>
                </a:ext>
              </a:extLst>
            </p:cNvPr>
            <p:cNvSpPr>
              <a:spLocks/>
            </p:cNvSpPr>
            <p:nvPr/>
          </p:nvSpPr>
          <p:spPr bwMode="auto">
            <a:xfrm>
              <a:off x="3123729" y="742143"/>
              <a:ext cx="1125435" cy="2390229"/>
            </a:xfrm>
            <a:custGeom>
              <a:avLst/>
              <a:gdLst>
                <a:gd name="T0" fmla="*/ 41 w 567"/>
                <a:gd name="T1" fmla="*/ 52 h 1205"/>
                <a:gd name="T2" fmla="*/ 60 w 567"/>
                <a:gd name="T3" fmla="*/ 137 h 1205"/>
                <a:gd name="T4" fmla="*/ 60 w 567"/>
                <a:gd name="T5" fmla="*/ 772 h 1205"/>
                <a:gd name="T6" fmla="*/ 60 w 567"/>
                <a:gd name="T7" fmla="*/ 1205 h 1205"/>
                <a:gd name="T8" fmla="*/ 508 w 567"/>
                <a:gd name="T9" fmla="*/ 757 h 1205"/>
                <a:gd name="T10" fmla="*/ 555 w 567"/>
                <a:gd name="T11" fmla="*/ 683 h 1205"/>
                <a:gd name="T12" fmla="*/ 563 w 567"/>
                <a:gd name="T13" fmla="*/ 617 h 1205"/>
                <a:gd name="T14" fmla="*/ 490 w 567"/>
                <a:gd name="T15" fmla="*/ 482 h 1205"/>
                <a:gd name="T16" fmla="*/ 43 w 567"/>
                <a:gd name="T17" fmla="*/ 35 h 1205"/>
                <a:gd name="T18" fmla="*/ 0 w 567"/>
                <a:gd name="T19" fmla="*/ 0 h 1205"/>
                <a:gd name="T20" fmla="*/ 41 w 567"/>
                <a:gd name="T21" fmla="*/ 52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7" h="1205">
                  <a:moveTo>
                    <a:pt x="41" y="52"/>
                  </a:moveTo>
                  <a:cubicBezTo>
                    <a:pt x="61" y="96"/>
                    <a:pt x="60" y="137"/>
                    <a:pt x="60" y="137"/>
                  </a:cubicBezTo>
                  <a:cubicBezTo>
                    <a:pt x="60" y="772"/>
                    <a:pt x="60" y="772"/>
                    <a:pt x="60" y="772"/>
                  </a:cubicBezTo>
                  <a:cubicBezTo>
                    <a:pt x="60" y="1205"/>
                    <a:pt x="60" y="1205"/>
                    <a:pt x="60" y="1205"/>
                  </a:cubicBezTo>
                  <a:cubicBezTo>
                    <a:pt x="508" y="757"/>
                    <a:pt x="508" y="757"/>
                    <a:pt x="508" y="757"/>
                  </a:cubicBezTo>
                  <a:cubicBezTo>
                    <a:pt x="508" y="757"/>
                    <a:pt x="538" y="728"/>
                    <a:pt x="555" y="683"/>
                  </a:cubicBezTo>
                  <a:cubicBezTo>
                    <a:pt x="567" y="651"/>
                    <a:pt x="565" y="625"/>
                    <a:pt x="563" y="617"/>
                  </a:cubicBezTo>
                  <a:cubicBezTo>
                    <a:pt x="552" y="566"/>
                    <a:pt x="527" y="519"/>
                    <a:pt x="490" y="482"/>
                  </a:cubicBezTo>
                  <a:cubicBezTo>
                    <a:pt x="43" y="35"/>
                    <a:pt x="43" y="35"/>
                    <a:pt x="43" y="35"/>
                  </a:cubicBezTo>
                  <a:cubicBezTo>
                    <a:pt x="30" y="22"/>
                    <a:pt x="15" y="10"/>
                    <a:pt x="0" y="0"/>
                  </a:cubicBezTo>
                  <a:cubicBezTo>
                    <a:pt x="7" y="5"/>
                    <a:pt x="27" y="21"/>
                    <a:pt x="41" y="5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11">
              <a:hlinkClick r:id="rId7" action="ppaction://hlinksldjump"/>
              <a:extLst>
                <a:ext uri="{FF2B5EF4-FFF2-40B4-BE49-F238E27FC236}">
                  <a16:creationId xmlns:a16="http://schemas.microsoft.com/office/drawing/2014/main" id="{55D08015-95EE-6A3B-DDB2-31F3470031C8}"/>
                </a:ext>
              </a:extLst>
            </p:cNvPr>
            <p:cNvSpPr>
              <a:spLocks/>
            </p:cNvSpPr>
            <p:nvPr/>
          </p:nvSpPr>
          <p:spPr bwMode="auto">
            <a:xfrm>
              <a:off x="2632802" y="1965763"/>
              <a:ext cx="1620585" cy="1776836"/>
            </a:xfrm>
            <a:custGeom>
              <a:avLst/>
              <a:gdLst>
                <a:gd name="T0" fmla="*/ 802 w 816"/>
                <a:gd name="T1" fmla="*/ 66 h 896"/>
                <a:gd name="T2" fmla="*/ 755 w 816"/>
                <a:gd name="T3" fmla="*/ 140 h 896"/>
                <a:gd name="T4" fmla="*/ 307 w 816"/>
                <a:gd name="T5" fmla="*/ 588 h 896"/>
                <a:gd name="T6" fmla="*/ 0 w 816"/>
                <a:gd name="T7" fmla="*/ 895 h 896"/>
                <a:gd name="T8" fmla="*/ 635 w 816"/>
                <a:gd name="T9" fmla="*/ 895 h 896"/>
                <a:gd name="T10" fmla="*/ 720 w 816"/>
                <a:gd name="T11" fmla="*/ 876 h 896"/>
                <a:gd name="T12" fmla="*/ 772 w 816"/>
                <a:gd name="T13" fmla="*/ 835 h 896"/>
                <a:gd name="T14" fmla="*/ 816 w 816"/>
                <a:gd name="T15" fmla="*/ 688 h 896"/>
                <a:gd name="T16" fmla="*/ 816 w 816"/>
                <a:gd name="T17" fmla="*/ 55 h 896"/>
                <a:gd name="T18" fmla="*/ 810 w 816"/>
                <a:gd name="T19" fmla="*/ 0 h 896"/>
                <a:gd name="T20" fmla="*/ 802 w 816"/>
                <a:gd name="T21" fmla="*/ 6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6" h="896">
                  <a:moveTo>
                    <a:pt x="802" y="66"/>
                  </a:moveTo>
                  <a:cubicBezTo>
                    <a:pt x="785" y="111"/>
                    <a:pt x="755" y="140"/>
                    <a:pt x="755" y="140"/>
                  </a:cubicBezTo>
                  <a:cubicBezTo>
                    <a:pt x="307" y="588"/>
                    <a:pt x="307" y="588"/>
                    <a:pt x="307" y="588"/>
                  </a:cubicBezTo>
                  <a:cubicBezTo>
                    <a:pt x="0" y="895"/>
                    <a:pt x="0" y="895"/>
                    <a:pt x="0" y="895"/>
                  </a:cubicBezTo>
                  <a:cubicBezTo>
                    <a:pt x="635" y="895"/>
                    <a:pt x="635" y="895"/>
                    <a:pt x="635" y="895"/>
                  </a:cubicBezTo>
                  <a:cubicBezTo>
                    <a:pt x="635" y="895"/>
                    <a:pt x="676" y="896"/>
                    <a:pt x="720" y="876"/>
                  </a:cubicBezTo>
                  <a:cubicBezTo>
                    <a:pt x="751" y="862"/>
                    <a:pt x="767" y="842"/>
                    <a:pt x="772" y="835"/>
                  </a:cubicBezTo>
                  <a:cubicBezTo>
                    <a:pt x="800" y="791"/>
                    <a:pt x="816" y="740"/>
                    <a:pt x="816" y="688"/>
                  </a:cubicBezTo>
                  <a:cubicBezTo>
                    <a:pt x="816" y="55"/>
                    <a:pt x="816" y="55"/>
                    <a:pt x="816" y="55"/>
                  </a:cubicBezTo>
                  <a:cubicBezTo>
                    <a:pt x="816" y="37"/>
                    <a:pt x="814" y="18"/>
                    <a:pt x="810" y="0"/>
                  </a:cubicBezTo>
                  <a:cubicBezTo>
                    <a:pt x="812" y="8"/>
                    <a:pt x="814" y="34"/>
                    <a:pt x="802" y="6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9">
              <a:hlinkClick r:id="rId8" action="ppaction://hlinksldjump"/>
              <a:extLst>
                <a:ext uri="{FF2B5EF4-FFF2-40B4-BE49-F238E27FC236}">
                  <a16:creationId xmlns:a16="http://schemas.microsoft.com/office/drawing/2014/main" id="{C22A2CEC-C66B-A057-3A64-4CC967FE7174}"/>
                </a:ext>
              </a:extLst>
            </p:cNvPr>
            <p:cNvSpPr>
              <a:spLocks/>
            </p:cNvSpPr>
            <p:nvPr/>
          </p:nvSpPr>
          <p:spPr bwMode="auto">
            <a:xfrm>
              <a:off x="1773418" y="3622242"/>
              <a:ext cx="2392341" cy="1124379"/>
            </a:xfrm>
            <a:custGeom>
              <a:avLst/>
              <a:gdLst>
                <a:gd name="T0" fmla="*/ 1153 w 1205"/>
                <a:gd name="T1" fmla="*/ 41 h 567"/>
                <a:gd name="T2" fmla="*/ 1068 w 1205"/>
                <a:gd name="T3" fmla="*/ 60 h 567"/>
                <a:gd name="T4" fmla="*/ 433 w 1205"/>
                <a:gd name="T5" fmla="*/ 60 h 567"/>
                <a:gd name="T6" fmla="*/ 0 w 1205"/>
                <a:gd name="T7" fmla="*/ 60 h 567"/>
                <a:gd name="T8" fmla="*/ 448 w 1205"/>
                <a:gd name="T9" fmla="*/ 508 h 567"/>
                <a:gd name="T10" fmla="*/ 522 w 1205"/>
                <a:gd name="T11" fmla="*/ 555 h 567"/>
                <a:gd name="T12" fmla="*/ 588 w 1205"/>
                <a:gd name="T13" fmla="*/ 563 h 567"/>
                <a:gd name="T14" fmla="*/ 723 w 1205"/>
                <a:gd name="T15" fmla="*/ 490 h 567"/>
                <a:gd name="T16" fmla="*/ 1170 w 1205"/>
                <a:gd name="T17" fmla="*/ 43 h 567"/>
                <a:gd name="T18" fmla="*/ 1205 w 1205"/>
                <a:gd name="T19" fmla="*/ 0 h 567"/>
                <a:gd name="T20" fmla="*/ 1153 w 1205"/>
                <a:gd name="T21" fmla="*/ 41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5" h="567">
                  <a:moveTo>
                    <a:pt x="1153" y="41"/>
                  </a:moveTo>
                  <a:cubicBezTo>
                    <a:pt x="1109" y="61"/>
                    <a:pt x="1068" y="60"/>
                    <a:pt x="1068" y="60"/>
                  </a:cubicBezTo>
                  <a:cubicBezTo>
                    <a:pt x="433" y="60"/>
                    <a:pt x="433" y="60"/>
                    <a:pt x="433" y="60"/>
                  </a:cubicBezTo>
                  <a:cubicBezTo>
                    <a:pt x="0" y="60"/>
                    <a:pt x="0" y="60"/>
                    <a:pt x="0" y="60"/>
                  </a:cubicBezTo>
                  <a:cubicBezTo>
                    <a:pt x="448" y="508"/>
                    <a:pt x="448" y="508"/>
                    <a:pt x="448" y="508"/>
                  </a:cubicBezTo>
                  <a:cubicBezTo>
                    <a:pt x="448" y="508"/>
                    <a:pt x="477" y="538"/>
                    <a:pt x="522" y="555"/>
                  </a:cubicBezTo>
                  <a:cubicBezTo>
                    <a:pt x="554" y="567"/>
                    <a:pt x="580" y="564"/>
                    <a:pt x="588" y="563"/>
                  </a:cubicBezTo>
                  <a:cubicBezTo>
                    <a:pt x="639" y="552"/>
                    <a:pt x="686" y="527"/>
                    <a:pt x="723" y="490"/>
                  </a:cubicBezTo>
                  <a:cubicBezTo>
                    <a:pt x="1170" y="43"/>
                    <a:pt x="1170" y="43"/>
                    <a:pt x="1170" y="43"/>
                  </a:cubicBezTo>
                  <a:cubicBezTo>
                    <a:pt x="1183" y="30"/>
                    <a:pt x="1195" y="15"/>
                    <a:pt x="1205" y="0"/>
                  </a:cubicBezTo>
                  <a:cubicBezTo>
                    <a:pt x="1200" y="7"/>
                    <a:pt x="1184" y="27"/>
                    <a:pt x="1153" y="4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12">
              <a:hlinkClick r:id="rId9" action="ppaction://hlinksldjump"/>
              <a:extLst>
                <a:ext uri="{FF2B5EF4-FFF2-40B4-BE49-F238E27FC236}">
                  <a16:creationId xmlns:a16="http://schemas.microsoft.com/office/drawing/2014/main" id="{2A63C32C-1733-FD47-9081-73585CE67E47}"/>
                </a:ext>
              </a:extLst>
            </p:cNvPr>
            <p:cNvSpPr>
              <a:spLocks/>
            </p:cNvSpPr>
            <p:nvPr/>
          </p:nvSpPr>
          <p:spPr bwMode="auto">
            <a:xfrm>
              <a:off x="1161080" y="3132372"/>
              <a:ext cx="1780004" cy="1618473"/>
            </a:xfrm>
            <a:custGeom>
              <a:avLst/>
              <a:gdLst>
                <a:gd name="T0" fmla="*/ 830 w 896"/>
                <a:gd name="T1" fmla="*/ 802 h 816"/>
                <a:gd name="T2" fmla="*/ 756 w 896"/>
                <a:gd name="T3" fmla="*/ 755 h 816"/>
                <a:gd name="T4" fmla="*/ 308 w 896"/>
                <a:gd name="T5" fmla="*/ 307 h 816"/>
                <a:gd name="T6" fmla="*/ 1 w 896"/>
                <a:gd name="T7" fmla="*/ 0 h 816"/>
                <a:gd name="T8" fmla="*/ 1 w 896"/>
                <a:gd name="T9" fmla="*/ 0 h 816"/>
                <a:gd name="T10" fmla="*/ 1 w 896"/>
                <a:gd name="T11" fmla="*/ 0 h 816"/>
                <a:gd name="T12" fmla="*/ 1 w 896"/>
                <a:gd name="T13" fmla="*/ 634 h 816"/>
                <a:gd name="T14" fmla="*/ 20 w 896"/>
                <a:gd name="T15" fmla="*/ 720 h 816"/>
                <a:gd name="T16" fmla="*/ 61 w 896"/>
                <a:gd name="T17" fmla="*/ 772 h 816"/>
                <a:gd name="T18" fmla="*/ 208 w 896"/>
                <a:gd name="T19" fmla="*/ 816 h 816"/>
                <a:gd name="T20" fmla="*/ 841 w 896"/>
                <a:gd name="T21" fmla="*/ 816 h 816"/>
                <a:gd name="T22" fmla="*/ 896 w 896"/>
                <a:gd name="T23" fmla="*/ 810 h 816"/>
                <a:gd name="T24" fmla="*/ 830 w 896"/>
                <a:gd name="T25" fmla="*/ 802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6" h="816">
                  <a:moveTo>
                    <a:pt x="830" y="802"/>
                  </a:moveTo>
                  <a:cubicBezTo>
                    <a:pt x="785" y="785"/>
                    <a:pt x="756" y="755"/>
                    <a:pt x="756" y="755"/>
                  </a:cubicBezTo>
                  <a:cubicBezTo>
                    <a:pt x="308" y="307"/>
                    <a:pt x="308" y="307"/>
                    <a:pt x="308" y="307"/>
                  </a:cubicBezTo>
                  <a:cubicBezTo>
                    <a:pt x="1" y="0"/>
                    <a:pt x="1" y="0"/>
                    <a:pt x="1" y="0"/>
                  </a:cubicBezTo>
                  <a:cubicBezTo>
                    <a:pt x="1" y="0"/>
                    <a:pt x="1" y="0"/>
                    <a:pt x="1" y="0"/>
                  </a:cubicBezTo>
                  <a:cubicBezTo>
                    <a:pt x="1" y="0"/>
                    <a:pt x="1" y="0"/>
                    <a:pt x="1" y="0"/>
                  </a:cubicBezTo>
                  <a:cubicBezTo>
                    <a:pt x="1" y="634"/>
                    <a:pt x="1" y="634"/>
                    <a:pt x="1" y="634"/>
                  </a:cubicBezTo>
                  <a:cubicBezTo>
                    <a:pt x="1" y="634"/>
                    <a:pt x="0" y="676"/>
                    <a:pt x="20" y="720"/>
                  </a:cubicBezTo>
                  <a:cubicBezTo>
                    <a:pt x="34" y="751"/>
                    <a:pt x="54" y="767"/>
                    <a:pt x="61" y="772"/>
                  </a:cubicBezTo>
                  <a:cubicBezTo>
                    <a:pt x="105" y="800"/>
                    <a:pt x="156" y="816"/>
                    <a:pt x="208" y="816"/>
                  </a:cubicBezTo>
                  <a:cubicBezTo>
                    <a:pt x="841" y="816"/>
                    <a:pt x="841" y="816"/>
                    <a:pt x="841" y="816"/>
                  </a:cubicBezTo>
                  <a:cubicBezTo>
                    <a:pt x="859" y="816"/>
                    <a:pt x="878" y="814"/>
                    <a:pt x="896" y="810"/>
                  </a:cubicBezTo>
                  <a:cubicBezTo>
                    <a:pt x="888" y="811"/>
                    <a:pt x="862" y="814"/>
                    <a:pt x="830" y="80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10">
              <a:hlinkClick r:id="rId10" action="ppaction://hlinksldjump"/>
              <a:extLst>
                <a:ext uri="{FF2B5EF4-FFF2-40B4-BE49-F238E27FC236}">
                  <a16:creationId xmlns:a16="http://schemas.microsoft.com/office/drawing/2014/main" id="{C8F913E1-E16E-0502-5592-333F03FD0835}"/>
                </a:ext>
              </a:extLst>
            </p:cNvPr>
            <p:cNvSpPr>
              <a:spLocks/>
            </p:cNvSpPr>
            <p:nvPr/>
          </p:nvSpPr>
          <p:spPr bwMode="auto">
            <a:xfrm>
              <a:off x="157056" y="2272988"/>
              <a:ext cx="1125435" cy="2390229"/>
            </a:xfrm>
            <a:custGeom>
              <a:avLst/>
              <a:gdLst>
                <a:gd name="T0" fmla="*/ 526 w 567"/>
                <a:gd name="T1" fmla="*/ 1153 h 1205"/>
                <a:gd name="T2" fmla="*/ 507 w 567"/>
                <a:gd name="T3" fmla="*/ 1067 h 1205"/>
                <a:gd name="T4" fmla="*/ 507 w 567"/>
                <a:gd name="T5" fmla="*/ 433 h 1205"/>
                <a:gd name="T6" fmla="*/ 507 w 567"/>
                <a:gd name="T7" fmla="*/ 433 h 1205"/>
                <a:gd name="T8" fmla="*/ 507 w 567"/>
                <a:gd name="T9" fmla="*/ 0 h 1205"/>
                <a:gd name="T10" fmla="*/ 507 w 567"/>
                <a:gd name="T11" fmla="*/ 0 h 1205"/>
                <a:gd name="T12" fmla="*/ 59 w 567"/>
                <a:gd name="T13" fmla="*/ 448 h 1205"/>
                <a:gd name="T14" fmla="*/ 12 w 567"/>
                <a:gd name="T15" fmla="*/ 522 h 1205"/>
                <a:gd name="T16" fmla="*/ 4 w 567"/>
                <a:gd name="T17" fmla="*/ 588 h 1205"/>
                <a:gd name="T18" fmla="*/ 77 w 567"/>
                <a:gd name="T19" fmla="*/ 723 h 1205"/>
                <a:gd name="T20" fmla="*/ 524 w 567"/>
                <a:gd name="T21" fmla="*/ 1170 h 1205"/>
                <a:gd name="T22" fmla="*/ 567 w 567"/>
                <a:gd name="T23" fmla="*/ 1205 h 1205"/>
                <a:gd name="T24" fmla="*/ 526 w 567"/>
                <a:gd name="T25" fmla="*/ 1153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7" h="1205">
                  <a:moveTo>
                    <a:pt x="526" y="1153"/>
                  </a:moveTo>
                  <a:cubicBezTo>
                    <a:pt x="506" y="1109"/>
                    <a:pt x="507" y="1067"/>
                    <a:pt x="507" y="1067"/>
                  </a:cubicBezTo>
                  <a:cubicBezTo>
                    <a:pt x="507" y="433"/>
                    <a:pt x="507" y="433"/>
                    <a:pt x="507" y="433"/>
                  </a:cubicBezTo>
                  <a:cubicBezTo>
                    <a:pt x="507" y="433"/>
                    <a:pt x="507" y="433"/>
                    <a:pt x="507" y="433"/>
                  </a:cubicBezTo>
                  <a:cubicBezTo>
                    <a:pt x="507" y="0"/>
                    <a:pt x="507" y="0"/>
                    <a:pt x="507" y="0"/>
                  </a:cubicBezTo>
                  <a:cubicBezTo>
                    <a:pt x="507" y="0"/>
                    <a:pt x="507" y="0"/>
                    <a:pt x="507" y="0"/>
                  </a:cubicBezTo>
                  <a:cubicBezTo>
                    <a:pt x="59" y="448"/>
                    <a:pt x="59" y="448"/>
                    <a:pt x="59" y="448"/>
                  </a:cubicBezTo>
                  <a:cubicBezTo>
                    <a:pt x="59" y="448"/>
                    <a:pt x="29" y="477"/>
                    <a:pt x="12" y="522"/>
                  </a:cubicBezTo>
                  <a:cubicBezTo>
                    <a:pt x="0" y="554"/>
                    <a:pt x="3" y="579"/>
                    <a:pt x="4" y="588"/>
                  </a:cubicBezTo>
                  <a:cubicBezTo>
                    <a:pt x="15" y="639"/>
                    <a:pt x="40" y="686"/>
                    <a:pt x="77" y="723"/>
                  </a:cubicBezTo>
                  <a:cubicBezTo>
                    <a:pt x="524" y="1170"/>
                    <a:pt x="524" y="1170"/>
                    <a:pt x="524" y="1170"/>
                  </a:cubicBezTo>
                  <a:cubicBezTo>
                    <a:pt x="537" y="1183"/>
                    <a:pt x="552" y="1195"/>
                    <a:pt x="567" y="1205"/>
                  </a:cubicBezTo>
                  <a:cubicBezTo>
                    <a:pt x="560" y="1200"/>
                    <a:pt x="540" y="1184"/>
                    <a:pt x="526" y="115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8">
              <a:hlinkClick r:id="rId11" action="ppaction://hlinksldjump"/>
              <a:extLst>
                <a:ext uri="{FF2B5EF4-FFF2-40B4-BE49-F238E27FC236}">
                  <a16:creationId xmlns:a16="http://schemas.microsoft.com/office/drawing/2014/main" id="{3E4E4287-8202-ABAB-5CC1-72C41330FC8E}"/>
                </a:ext>
              </a:extLst>
            </p:cNvPr>
            <p:cNvSpPr>
              <a:spLocks/>
            </p:cNvSpPr>
            <p:nvPr/>
          </p:nvSpPr>
          <p:spPr bwMode="auto">
            <a:xfrm>
              <a:off x="152833" y="1661705"/>
              <a:ext cx="1620585" cy="1777891"/>
            </a:xfrm>
            <a:custGeom>
              <a:avLst/>
              <a:gdLst>
                <a:gd name="T0" fmla="*/ 14 w 816"/>
                <a:gd name="T1" fmla="*/ 830 h 896"/>
                <a:gd name="T2" fmla="*/ 61 w 816"/>
                <a:gd name="T3" fmla="*/ 756 h 896"/>
                <a:gd name="T4" fmla="*/ 509 w 816"/>
                <a:gd name="T5" fmla="*/ 308 h 896"/>
                <a:gd name="T6" fmla="*/ 509 w 816"/>
                <a:gd name="T7" fmla="*/ 308 h 896"/>
                <a:gd name="T8" fmla="*/ 509 w 816"/>
                <a:gd name="T9" fmla="*/ 308 h 896"/>
                <a:gd name="T10" fmla="*/ 816 w 816"/>
                <a:gd name="T11" fmla="*/ 1 h 896"/>
                <a:gd name="T12" fmla="*/ 182 w 816"/>
                <a:gd name="T13" fmla="*/ 1 h 896"/>
                <a:gd name="T14" fmla="*/ 96 w 816"/>
                <a:gd name="T15" fmla="*/ 20 h 896"/>
                <a:gd name="T16" fmla="*/ 44 w 816"/>
                <a:gd name="T17" fmla="*/ 61 h 896"/>
                <a:gd name="T18" fmla="*/ 0 w 816"/>
                <a:gd name="T19" fmla="*/ 208 h 896"/>
                <a:gd name="T20" fmla="*/ 0 w 816"/>
                <a:gd name="T21" fmla="*/ 841 h 896"/>
                <a:gd name="T22" fmla="*/ 6 w 816"/>
                <a:gd name="T23" fmla="*/ 896 h 896"/>
                <a:gd name="T24" fmla="*/ 14 w 816"/>
                <a:gd name="T25" fmla="*/ 83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6" h="896">
                  <a:moveTo>
                    <a:pt x="14" y="830"/>
                  </a:moveTo>
                  <a:cubicBezTo>
                    <a:pt x="31" y="785"/>
                    <a:pt x="61" y="756"/>
                    <a:pt x="61" y="756"/>
                  </a:cubicBezTo>
                  <a:cubicBezTo>
                    <a:pt x="509" y="308"/>
                    <a:pt x="509" y="308"/>
                    <a:pt x="509" y="308"/>
                  </a:cubicBezTo>
                  <a:cubicBezTo>
                    <a:pt x="509" y="308"/>
                    <a:pt x="509" y="308"/>
                    <a:pt x="509" y="308"/>
                  </a:cubicBezTo>
                  <a:cubicBezTo>
                    <a:pt x="509" y="308"/>
                    <a:pt x="509" y="308"/>
                    <a:pt x="509" y="308"/>
                  </a:cubicBezTo>
                  <a:cubicBezTo>
                    <a:pt x="816" y="1"/>
                    <a:pt x="816" y="1"/>
                    <a:pt x="816" y="1"/>
                  </a:cubicBezTo>
                  <a:cubicBezTo>
                    <a:pt x="182" y="1"/>
                    <a:pt x="182" y="1"/>
                    <a:pt x="182" y="1"/>
                  </a:cubicBezTo>
                  <a:cubicBezTo>
                    <a:pt x="182" y="1"/>
                    <a:pt x="140" y="0"/>
                    <a:pt x="96" y="20"/>
                  </a:cubicBezTo>
                  <a:cubicBezTo>
                    <a:pt x="65" y="34"/>
                    <a:pt x="49" y="54"/>
                    <a:pt x="44" y="61"/>
                  </a:cubicBezTo>
                  <a:cubicBezTo>
                    <a:pt x="16" y="105"/>
                    <a:pt x="0" y="156"/>
                    <a:pt x="0" y="208"/>
                  </a:cubicBezTo>
                  <a:cubicBezTo>
                    <a:pt x="0" y="841"/>
                    <a:pt x="0" y="841"/>
                    <a:pt x="0" y="841"/>
                  </a:cubicBezTo>
                  <a:cubicBezTo>
                    <a:pt x="0" y="859"/>
                    <a:pt x="2" y="878"/>
                    <a:pt x="6" y="896"/>
                  </a:cubicBezTo>
                  <a:cubicBezTo>
                    <a:pt x="5" y="887"/>
                    <a:pt x="2" y="862"/>
                    <a:pt x="14" y="83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7" name="Slide Number Placeholder 6">
            <a:extLst>
              <a:ext uri="{FF2B5EF4-FFF2-40B4-BE49-F238E27FC236}">
                <a16:creationId xmlns:a16="http://schemas.microsoft.com/office/drawing/2014/main" id="{6B724CB5-FF45-6C31-0E90-D59DE135235E}"/>
              </a:ext>
            </a:extLst>
          </p:cNvPr>
          <p:cNvSpPr>
            <a:spLocks noGrp="1"/>
          </p:cNvSpPr>
          <p:nvPr>
            <p:ph type="sldNum" sz="quarter" idx="12"/>
          </p:nvPr>
        </p:nvSpPr>
        <p:spPr/>
        <p:txBody>
          <a:bodyPr/>
          <a:lstStyle/>
          <a:p>
            <a:fld id="{8E591227-F9EB-4B2B-9432-842143BA1678}" type="slidenum">
              <a:rPr lang="en-US" smtClean="0"/>
              <a:t>2</a:t>
            </a:fld>
            <a:endParaRPr lang="en-US" dirty="0"/>
          </a:p>
        </p:txBody>
      </p:sp>
      <p:sp>
        <p:nvSpPr>
          <p:cNvPr id="16" name="Date Placeholder 15">
            <a:extLst>
              <a:ext uri="{FF2B5EF4-FFF2-40B4-BE49-F238E27FC236}">
                <a16:creationId xmlns:a16="http://schemas.microsoft.com/office/drawing/2014/main" id="{93CE4D9F-86B3-7C99-CC1E-0A987EF940B3}"/>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175030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90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6" presetClass="emph" presetSubtype="0" decel="58571" autoRev="1" fill="hold" nodeType="withEffect">
                                  <p:stCondLst>
                                    <p:cond delay="1300"/>
                                  </p:stCondLst>
                                  <p:childTnLst>
                                    <p:animScale>
                                      <p:cBhvr>
                                        <p:cTn id="15" dur="250" fill="hold"/>
                                        <p:tgtEl>
                                          <p:spTgt spid="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3745212" y="1086002"/>
            <a:ext cx="3833887"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Culture:</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1838752" y="1817817"/>
            <a:ext cx="7646809" cy="3860031"/>
          </a:xfrm>
          <a:prstGeom prst="rect">
            <a:avLst/>
          </a:prstGeom>
          <a:noFill/>
        </p:spPr>
        <p:txBody>
          <a:bodyPr wrap="square" rtlCol="0">
            <a:spAutoFit/>
          </a:bodyPr>
          <a:lstStyle/>
          <a:p>
            <a:pPr marR="0" lvl="0">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pPr>
            <a:r>
              <a:rPr lang="en-US" sz="2400" dirty="0">
                <a:effectLst/>
                <a:latin typeface="Calibri" panose="020F0502020204030204" pitchFamily="34" charset="0"/>
                <a:ea typeface="Calibri" panose="020F0502020204030204" pitchFamily="34" charset="0"/>
                <a:cs typeface="Calibri" panose="020F0502020204030204" pitchFamily="34" charset="0"/>
              </a:rPr>
              <a:t>Many things shape our personal culture including gender, race, age, sexual orientation, nationality, ethnicity, religious and political associations, physical ability, socioeconomic class, current realities, and life experiences.</a:t>
            </a:r>
          </a:p>
          <a:p>
            <a:pPr lvl="1">
              <a:lnSpc>
                <a:spcPct val="107000"/>
              </a:lnSpc>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pPr>
            <a:r>
              <a:rPr lang="en-US" sz="2400" dirty="0">
                <a:effectLst/>
                <a:latin typeface="Calibri" panose="020F0502020204030204" pitchFamily="34" charset="0"/>
                <a:ea typeface="Calibri" panose="020F0502020204030204" pitchFamily="34" charset="0"/>
                <a:cs typeface="Calibri" panose="020F0502020204030204" pitchFamily="34" charset="0"/>
              </a:rPr>
              <a:t>Being culturally competent does not mean that you must be an expert on every culture.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grpSp>
        <p:nvGrpSpPr>
          <p:cNvPr id="9" name="Group 8" descr="Pink, gold, turquoise, and blue circular wreath symbol">
            <a:extLst>
              <a:ext uri="{FF2B5EF4-FFF2-40B4-BE49-F238E27FC236}">
                <a16:creationId xmlns:a16="http://schemas.microsoft.com/office/drawing/2014/main" id="{282548F7-B27F-A0D8-4802-7595083A2631}"/>
              </a:ext>
            </a:extLst>
          </p:cNvPr>
          <p:cNvGrpSpPr/>
          <p:nvPr/>
        </p:nvGrpSpPr>
        <p:grpSpPr>
          <a:xfrm>
            <a:off x="10325885" y="4606184"/>
            <a:ext cx="1664546" cy="1642099"/>
            <a:chOff x="152833" y="654515"/>
            <a:chExt cx="4100554" cy="4096330"/>
          </a:xfrm>
        </p:grpSpPr>
        <p:sp>
          <p:nvSpPr>
            <p:cNvPr id="10" name="Freeform 6">
              <a:hlinkClick r:id="rId3" action="ppaction://hlinksldjump"/>
              <a:extLst>
                <a:ext uri="{FF2B5EF4-FFF2-40B4-BE49-F238E27FC236}">
                  <a16:creationId xmlns:a16="http://schemas.microsoft.com/office/drawing/2014/main" id="{CB7DAD9E-CBCF-7F93-7218-E8DA802F2629}"/>
                </a:ext>
              </a:extLst>
            </p:cNvPr>
            <p:cNvSpPr>
              <a:spLocks/>
            </p:cNvSpPr>
            <p:nvPr/>
          </p:nvSpPr>
          <p:spPr bwMode="auto">
            <a:xfrm>
              <a:off x="240461" y="658738"/>
              <a:ext cx="2392341" cy="1124379"/>
            </a:xfrm>
            <a:custGeom>
              <a:avLst/>
              <a:gdLst>
                <a:gd name="T0" fmla="*/ 52 w 1205"/>
                <a:gd name="T1" fmla="*/ 526 h 567"/>
                <a:gd name="T2" fmla="*/ 138 w 1205"/>
                <a:gd name="T3" fmla="*/ 507 h 567"/>
                <a:gd name="T4" fmla="*/ 772 w 1205"/>
                <a:gd name="T5" fmla="*/ 507 h 567"/>
                <a:gd name="T6" fmla="*/ 1205 w 1205"/>
                <a:gd name="T7" fmla="*/ 507 h 567"/>
                <a:gd name="T8" fmla="*/ 757 w 1205"/>
                <a:gd name="T9" fmla="*/ 59 h 567"/>
                <a:gd name="T10" fmla="*/ 683 w 1205"/>
                <a:gd name="T11" fmla="*/ 12 h 567"/>
                <a:gd name="T12" fmla="*/ 617 w 1205"/>
                <a:gd name="T13" fmla="*/ 4 h 567"/>
                <a:gd name="T14" fmla="*/ 482 w 1205"/>
                <a:gd name="T15" fmla="*/ 77 h 567"/>
                <a:gd name="T16" fmla="*/ 35 w 1205"/>
                <a:gd name="T17" fmla="*/ 524 h 567"/>
                <a:gd name="T18" fmla="*/ 0 w 1205"/>
                <a:gd name="T19" fmla="*/ 567 h 567"/>
                <a:gd name="T20" fmla="*/ 52 w 1205"/>
                <a:gd name="T21" fmla="*/ 526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5" h="567">
                  <a:moveTo>
                    <a:pt x="52" y="526"/>
                  </a:moveTo>
                  <a:cubicBezTo>
                    <a:pt x="96" y="506"/>
                    <a:pt x="138" y="507"/>
                    <a:pt x="138" y="507"/>
                  </a:cubicBezTo>
                  <a:cubicBezTo>
                    <a:pt x="772" y="507"/>
                    <a:pt x="772" y="507"/>
                    <a:pt x="772" y="507"/>
                  </a:cubicBezTo>
                  <a:cubicBezTo>
                    <a:pt x="1205" y="507"/>
                    <a:pt x="1205" y="507"/>
                    <a:pt x="1205" y="507"/>
                  </a:cubicBezTo>
                  <a:cubicBezTo>
                    <a:pt x="757" y="59"/>
                    <a:pt x="757" y="59"/>
                    <a:pt x="757" y="59"/>
                  </a:cubicBezTo>
                  <a:cubicBezTo>
                    <a:pt x="757" y="59"/>
                    <a:pt x="728" y="29"/>
                    <a:pt x="683" y="12"/>
                  </a:cubicBezTo>
                  <a:cubicBezTo>
                    <a:pt x="651" y="0"/>
                    <a:pt x="626" y="2"/>
                    <a:pt x="617" y="4"/>
                  </a:cubicBezTo>
                  <a:cubicBezTo>
                    <a:pt x="566" y="15"/>
                    <a:pt x="519" y="40"/>
                    <a:pt x="482" y="77"/>
                  </a:cubicBezTo>
                  <a:cubicBezTo>
                    <a:pt x="35" y="524"/>
                    <a:pt x="35" y="524"/>
                    <a:pt x="35" y="524"/>
                  </a:cubicBezTo>
                  <a:cubicBezTo>
                    <a:pt x="22" y="537"/>
                    <a:pt x="10" y="552"/>
                    <a:pt x="0" y="567"/>
                  </a:cubicBezTo>
                  <a:cubicBezTo>
                    <a:pt x="5" y="560"/>
                    <a:pt x="21" y="540"/>
                    <a:pt x="52" y="52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5">
              <a:hlinkClick r:id="rId4" action="ppaction://hlinksldjump"/>
              <a:extLst>
                <a:ext uri="{FF2B5EF4-FFF2-40B4-BE49-F238E27FC236}">
                  <a16:creationId xmlns:a16="http://schemas.microsoft.com/office/drawing/2014/main" id="{230414A7-66D6-AE1F-4B85-CC85ECAA857D}"/>
                </a:ext>
              </a:extLst>
            </p:cNvPr>
            <p:cNvSpPr>
              <a:spLocks/>
            </p:cNvSpPr>
            <p:nvPr/>
          </p:nvSpPr>
          <p:spPr bwMode="auto">
            <a:xfrm>
              <a:off x="1465137" y="654515"/>
              <a:ext cx="1780004" cy="1618473"/>
            </a:xfrm>
            <a:custGeom>
              <a:avLst/>
              <a:gdLst>
                <a:gd name="T0" fmla="*/ 66 w 896"/>
                <a:gd name="T1" fmla="*/ 14 h 816"/>
                <a:gd name="T2" fmla="*/ 140 w 896"/>
                <a:gd name="T3" fmla="*/ 61 h 816"/>
                <a:gd name="T4" fmla="*/ 588 w 896"/>
                <a:gd name="T5" fmla="*/ 509 h 816"/>
                <a:gd name="T6" fmla="*/ 895 w 896"/>
                <a:gd name="T7" fmla="*/ 816 h 816"/>
                <a:gd name="T8" fmla="*/ 895 w 896"/>
                <a:gd name="T9" fmla="*/ 181 h 816"/>
                <a:gd name="T10" fmla="*/ 876 w 896"/>
                <a:gd name="T11" fmla="*/ 96 h 816"/>
                <a:gd name="T12" fmla="*/ 835 w 896"/>
                <a:gd name="T13" fmla="*/ 44 h 816"/>
                <a:gd name="T14" fmla="*/ 688 w 896"/>
                <a:gd name="T15" fmla="*/ 0 h 816"/>
                <a:gd name="T16" fmla="*/ 55 w 896"/>
                <a:gd name="T17" fmla="*/ 0 h 816"/>
                <a:gd name="T18" fmla="*/ 0 w 896"/>
                <a:gd name="T19" fmla="*/ 6 h 816"/>
                <a:gd name="T20" fmla="*/ 66 w 896"/>
                <a:gd name="T21" fmla="*/ 14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6" h="816">
                  <a:moveTo>
                    <a:pt x="66" y="14"/>
                  </a:moveTo>
                  <a:cubicBezTo>
                    <a:pt x="111" y="31"/>
                    <a:pt x="140" y="61"/>
                    <a:pt x="140" y="61"/>
                  </a:cubicBezTo>
                  <a:cubicBezTo>
                    <a:pt x="588" y="509"/>
                    <a:pt x="588" y="509"/>
                    <a:pt x="588" y="509"/>
                  </a:cubicBezTo>
                  <a:cubicBezTo>
                    <a:pt x="895" y="816"/>
                    <a:pt x="895" y="816"/>
                    <a:pt x="895" y="816"/>
                  </a:cubicBezTo>
                  <a:cubicBezTo>
                    <a:pt x="895" y="181"/>
                    <a:pt x="895" y="181"/>
                    <a:pt x="895" y="181"/>
                  </a:cubicBezTo>
                  <a:cubicBezTo>
                    <a:pt x="895" y="181"/>
                    <a:pt x="896" y="140"/>
                    <a:pt x="876" y="96"/>
                  </a:cubicBezTo>
                  <a:cubicBezTo>
                    <a:pt x="862" y="65"/>
                    <a:pt x="842" y="49"/>
                    <a:pt x="835" y="44"/>
                  </a:cubicBezTo>
                  <a:cubicBezTo>
                    <a:pt x="791" y="16"/>
                    <a:pt x="740" y="0"/>
                    <a:pt x="688" y="0"/>
                  </a:cubicBezTo>
                  <a:cubicBezTo>
                    <a:pt x="55" y="0"/>
                    <a:pt x="55" y="0"/>
                    <a:pt x="55" y="0"/>
                  </a:cubicBezTo>
                  <a:cubicBezTo>
                    <a:pt x="37" y="0"/>
                    <a:pt x="18" y="2"/>
                    <a:pt x="0" y="6"/>
                  </a:cubicBezTo>
                  <a:cubicBezTo>
                    <a:pt x="9" y="4"/>
                    <a:pt x="34" y="2"/>
                    <a:pt x="66" y="1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7">
              <a:hlinkClick r:id="rId5" action="ppaction://hlinksldjump"/>
              <a:extLst>
                <a:ext uri="{FF2B5EF4-FFF2-40B4-BE49-F238E27FC236}">
                  <a16:creationId xmlns:a16="http://schemas.microsoft.com/office/drawing/2014/main" id="{C9885BAF-94A0-4B3B-DBDA-EE93797EBE2F}"/>
                </a:ext>
              </a:extLst>
            </p:cNvPr>
            <p:cNvSpPr>
              <a:spLocks/>
            </p:cNvSpPr>
            <p:nvPr/>
          </p:nvSpPr>
          <p:spPr bwMode="auto">
            <a:xfrm>
              <a:off x="3123729" y="742143"/>
              <a:ext cx="1125435" cy="2390229"/>
            </a:xfrm>
            <a:custGeom>
              <a:avLst/>
              <a:gdLst>
                <a:gd name="T0" fmla="*/ 41 w 567"/>
                <a:gd name="T1" fmla="*/ 52 h 1205"/>
                <a:gd name="T2" fmla="*/ 60 w 567"/>
                <a:gd name="T3" fmla="*/ 137 h 1205"/>
                <a:gd name="T4" fmla="*/ 60 w 567"/>
                <a:gd name="T5" fmla="*/ 772 h 1205"/>
                <a:gd name="T6" fmla="*/ 60 w 567"/>
                <a:gd name="T7" fmla="*/ 1205 h 1205"/>
                <a:gd name="T8" fmla="*/ 508 w 567"/>
                <a:gd name="T9" fmla="*/ 757 h 1205"/>
                <a:gd name="T10" fmla="*/ 555 w 567"/>
                <a:gd name="T11" fmla="*/ 683 h 1205"/>
                <a:gd name="T12" fmla="*/ 563 w 567"/>
                <a:gd name="T13" fmla="*/ 617 h 1205"/>
                <a:gd name="T14" fmla="*/ 490 w 567"/>
                <a:gd name="T15" fmla="*/ 482 h 1205"/>
                <a:gd name="T16" fmla="*/ 43 w 567"/>
                <a:gd name="T17" fmla="*/ 35 h 1205"/>
                <a:gd name="T18" fmla="*/ 0 w 567"/>
                <a:gd name="T19" fmla="*/ 0 h 1205"/>
                <a:gd name="T20" fmla="*/ 41 w 567"/>
                <a:gd name="T21" fmla="*/ 52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7" h="1205">
                  <a:moveTo>
                    <a:pt x="41" y="52"/>
                  </a:moveTo>
                  <a:cubicBezTo>
                    <a:pt x="61" y="96"/>
                    <a:pt x="60" y="137"/>
                    <a:pt x="60" y="137"/>
                  </a:cubicBezTo>
                  <a:cubicBezTo>
                    <a:pt x="60" y="772"/>
                    <a:pt x="60" y="772"/>
                    <a:pt x="60" y="772"/>
                  </a:cubicBezTo>
                  <a:cubicBezTo>
                    <a:pt x="60" y="1205"/>
                    <a:pt x="60" y="1205"/>
                    <a:pt x="60" y="1205"/>
                  </a:cubicBezTo>
                  <a:cubicBezTo>
                    <a:pt x="508" y="757"/>
                    <a:pt x="508" y="757"/>
                    <a:pt x="508" y="757"/>
                  </a:cubicBezTo>
                  <a:cubicBezTo>
                    <a:pt x="508" y="757"/>
                    <a:pt x="538" y="728"/>
                    <a:pt x="555" y="683"/>
                  </a:cubicBezTo>
                  <a:cubicBezTo>
                    <a:pt x="567" y="651"/>
                    <a:pt x="565" y="625"/>
                    <a:pt x="563" y="617"/>
                  </a:cubicBezTo>
                  <a:cubicBezTo>
                    <a:pt x="552" y="566"/>
                    <a:pt x="527" y="519"/>
                    <a:pt x="490" y="482"/>
                  </a:cubicBezTo>
                  <a:cubicBezTo>
                    <a:pt x="43" y="35"/>
                    <a:pt x="43" y="35"/>
                    <a:pt x="43" y="35"/>
                  </a:cubicBezTo>
                  <a:cubicBezTo>
                    <a:pt x="30" y="22"/>
                    <a:pt x="15" y="10"/>
                    <a:pt x="0" y="0"/>
                  </a:cubicBezTo>
                  <a:cubicBezTo>
                    <a:pt x="7" y="5"/>
                    <a:pt x="27" y="21"/>
                    <a:pt x="41" y="5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11">
              <a:hlinkClick r:id="rId6" action="ppaction://hlinksldjump"/>
              <a:extLst>
                <a:ext uri="{FF2B5EF4-FFF2-40B4-BE49-F238E27FC236}">
                  <a16:creationId xmlns:a16="http://schemas.microsoft.com/office/drawing/2014/main" id="{E8B2740C-0687-6B5A-2270-A2081BA848B5}"/>
                </a:ext>
              </a:extLst>
            </p:cNvPr>
            <p:cNvSpPr>
              <a:spLocks/>
            </p:cNvSpPr>
            <p:nvPr/>
          </p:nvSpPr>
          <p:spPr bwMode="auto">
            <a:xfrm>
              <a:off x="2632802" y="1965763"/>
              <a:ext cx="1620585" cy="1776836"/>
            </a:xfrm>
            <a:custGeom>
              <a:avLst/>
              <a:gdLst>
                <a:gd name="T0" fmla="*/ 802 w 816"/>
                <a:gd name="T1" fmla="*/ 66 h 896"/>
                <a:gd name="T2" fmla="*/ 755 w 816"/>
                <a:gd name="T3" fmla="*/ 140 h 896"/>
                <a:gd name="T4" fmla="*/ 307 w 816"/>
                <a:gd name="T5" fmla="*/ 588 h 896"/>
                <a:gd name="T6" fmla="*/ 0 w 816"/>
                <a:gd name="T7" fmla="*/ 895 h 896"/>
                <a:gd name="T8" fmla="*/ 635 w 816"/>
                <a:gd name="T9" fmla="*/ 895 h 896"/>
                <a:gd name="T10" fmla="*/ 720 w 816"/>
                <a:gd name="T11" fmla="*/ 876 h 896"/>
                <a:gd name="T12" fmla="*/ 772 w 816"/>
                <a:gd name="T13" fmla="*/ 835 h 896"/>
                <a:gd name="T14" fmla="*/ 816 w 816"/>
                <a:gd name="T15" fmla="*/ 688 h 896"/>
                <a:gd name="T16" fmla="*/ 816 w 816"/>
                <a:gd name="T17" fmla="*/ 55 h 896"/>
                <a:gd name="T18" fmla="*/ 810 w 816"/>
                <a:gd name="T19" fmla="*/ 0 h 896"/>
                <a:gd name="T20" fmla="*/ 802 w 816"/>
                <a:gd name="T21" fmla="*/ 6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6" h="896">
                  <a:moveTo>
                    <a:pt x="802" y="66"/>
                  </a:moveTo>
                  <a:cubicBezTo>
                    <a:pt x="785" y="111"/>
                    <a:pt x="755" y="140"/>
                    <a:pt x="755" y="140"/>
                  </a:cubicBezTo>
                  <a:cubicBezTo>
                    <a:pt x="307" y="588"/>
                    <a:pt x="307" y="588"/>
                    <a:pt x="307" y="588"/>
                  </a:cubicBezTo>
                  <a:cubicBezTo>
                    <a:pt x="0" y="895"/>
                    <a:pt x="0" y="895"/>
                    <a:pt x="0" y="895"/>
                  </a:cubicBezTo>
                  <a:cubicBezTo>
                    <a:pt x="635" y="895"/>
                    <a:pt x="635" y="895"/>
                    <a:pt x="635" y="895"/>
                  </a:cubicBezTo>
                  <a:cubicBezTo>
                    <a:pt x="635" y="895"/>
                    <a:pt x="676" y="896"/>
                    <a:pt x="720" y="876"/>
                  </a:cubicBezTo>
                  <a:cubicBezTo>
                    <a:pt x="751" y="862"/>
                    <a:pt x="767" y="842"/>
                    <a:pt x="772" y="835"/>
                  </a:cubicBezTo>
                  <a:cubicBezTo>
                    <a:pt x="800" y="791"/>
                    <a:pt x="816" y="740"/>
                    <a:pt x="816" y="688"/>
                  </a:cubicBezTo>
                  <a:cubicBezTo>
                    <a:pt x="816" y="55"/>
                    <a:pt x="816" y="55"/>
                    <a:pt x="816" y="55"/>
                  </a:cubicBezTo>
                  <a:cubicBezTo>
                    <a:pt x="816" y="37"/>
                    <a:pt x="814" y="18"/>
                    <a:pt x="810" y="0"/>
                  </a:cubicBezTo>
                  <a:cubicBezTo>
                    <a:pt x="812" y="8"/>
                    <a:pt x="814" y="34"/>
                    <a:pt x="802" y="6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9">
              <a:hlinkClick r:id="rId7" action="ppaction://hlinksldjump"/>
              <a:extLst>
                <a:ext uri="{FF2B5EF4-FFF2-40B4-BE49-F238E27FC236}">
                  <a16:creationId xmlns:a16="http://schemas.microsoft.com/office/drawing/2014/main" id="{5B2D606C-E9CF-2F3C-474D-240CD3219F65}"/>
                </a:ext>
              </a:extLst>
            </p:cNvPr>
            <p:cNvSpPr>
              <a:spLocks/>
            </p:cNvSpPr>
            <p:nvPr/>
          </p:nvSpPr>
          <p:spPr bwMode="auto">
            <a:xfrm>
              <a:off x="1773418" y="3622242"/>
              <a:ext cx="2392341" cy="1124379"/>
            </a:xfrm>
            <a:custGeom>
              <a:avLst/>
              <a:gdLst>
                <a:gd name="T0" fmla="*/ 1153 w 1205"/>
                <a:gd name="T1" fmla="*/ 41 h 567"/>
                <a:gd name="T2" fmla="*/ 1068 w 1205"/>
                <a:gd name="T3" fmla="*/ 60 h 567"/>
                <a:gd name="T4" fmla="*/ 433 w 1205"/>
                <a:gd name="T5" fmla="*/ 60 h 567"/>
                <a:gd name="T6" fmla="*/ 0 w 1205"/>
                <a:gd name="T7" fmla="*/ 60 h 567"/>
                <a:gd name="T8" fmla="*/ 448 w 1205"/>
                <a:gd name="T9" fmla="*/ 508 h 567"/>
                <a:gd name="T10" fmla="*/ 522 w 1205"/>
                <a:gd name="T11" fmla="*/ 555 h 567"/>
                <a:gd name="T12" fmla="*/ 588 w 1205"/>
                <a:gd name="T13" fmla="*/ 563 h 567"/>
                <a:gd name="T14" fmla="*/ 723 w 1205"/>
                <a:gd name="T15" fmla="*/ 490 h 567"/>
                <a:gd name="T16" fmla="*/ 1170 w 1205"/>
                <a:gd name="T17" fmla="*/ 43 h 567"/>
                <a:gd name="T18" fmla="*/ 1205 w 1205"/>
                <a:gd name="T19" fmla="*/ 0 h 567"/>
                <a:gd name="T20" fmla="*/ 1153 w 1205"/>
                <a:gd name="T21" fmla="*/ 41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5" h="567">
                  <a:moveTo>
                    <a:pt x="1153" y="41"/>
                  </a:moveTo>
                  <a:cubicBezTo>
                    <a:pt x="1109" y="61"/>
                    <a:pt x="1068" y="60"/>
                    <a:pt x="1068" y="60"/>
                  </a:cubicBezTo>
                  <a:cubicBezTo>
                    <a:pt x="433" y="60"/>
                    <a:pt x="433" y="60"/>
                    <a:pt x="433" y="60"/>
                  </a:cubicBezTo>
                  <a:cubicBezTo>
                    <a:pt x="0" y="60"/>
                    <a:pt x="0" y="60"/>
                    <a:pt x="0" y="60"/>
                  </a:cubicBezTo>
                  <a:cubicBezTo>
                    <a:pt x="448" y="508"/>
                    <a:pt x="448" y="508"/>
                    <a:pt x="448" y="508"/>
                  </a:cubicBezTo>
                  <a:cubicBezTo>
                    <a:pt x="448" y="508"/>
                    <a:pt x="477" y="538"/>
                    <a:pt x="522" y="555"/>
                  </a:cubicBezTo>
                  <a:cubicBezTo>
                    <a:pt x="554" y="567"/>
                    <a:pt x="580" y="564"/>
                    <a:pt x="588" y="563"/>
                  </a:cubicBezTo>
                  <a:cubicBezTo>
                    <a:pt x="639" y="552"/>
                    <a:pt x="686" y="527"/>
                    <a:pt x="723" y="490"/>
                  </a:cubicBezTo>
                  <a:cubicBezTo>
                    <a:pt x="1170" y="43"/>
                    <a:pt x="1170" y="43"/>
                    <a:pt x="1170" y="43"/>
                  </a:cubicBezTo>
                  <a:cubicBezTo>
                    <a:pt x="1183" y="30"/>
                    <a:pt x="1195" y="15"/>
                    <a:pt x="1205" y="0"/>
                  </a:cubicBezTo>
                  <a:cubicBezTo>
                    <a:pt x="1200" y="7"/>
                    <a:pt x="1184" y="27"/>
                    <a:pt x="1153" y="4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12">
              <a:hlinkClick r:id="rId8" action="ppaction://hlinksldjump"/>
              <a:extLst>
                <a:ext uri="{FF2B5EF4-FFF2-40B4-BE49-F238E27FC236}">
                  <a16:creationId xmlns:a16="http://schemas.microsoft.com/office/drawing/2014/main" id="{68A9B392-8F79-C35B-3FCA-3A3489A84E4C}"/>
                </a:ext>
              </a:extLst>
            </p:cNvPr>
            <p:cNvSpPr>
              <a:spLocks/>
            </p:cNvSpPr>
            <p:nvPr/>
          </p:nvSpPr>
          <p:spPr bwMode="auto">
            <a:xfrm>
              <a:off x="1161080" y="3132372"/>
              <a:ext cx="1780004" cy="1618473"/>
            </a:xfrm>
            <a:custGeom>
              <a:avLst/>
              <a:gdLst>
                <a:gd name="T0" fmla="*/ 830 w 896"/>
                <a:gd name="T1" fmla="*/ 802 h 816"/>
                <a:gd name="T2" fmla="*/ 756 w 896"/>
                <a:gd name="T3" fmla="*/ 755 h 816"/>
                <a:gd name="T4" fmla="*/ 308 w 896"/>
                <a:gd name="T5" fmla="*/ 307 h 816"/>
                <a:gd name="T6" fmla="*/ 1 w 896"/>
                <a:gd name="T7" fmla="*/ 0 h 816"/>
                <a:gd name="T8" fmla="*/ 1 w 896"/>
                <a:gd name="T9" fmla="*/ 0 h 816"/>
                <a:gd name="T10" fmla="*/ 1 w 896"/>
                <a:gd name="T11" fmla="*/ 0 h 816"/>
                <a:gd name="T12" fmla="*/ 1 w 896"/>
                <a:gd name="T13" fmla="*/ 634 h 816"/>
                <a:gd name="T14" fmla="*/ 20 w 896"/>
                <a:gd name="T15" fmla="*/ 720 h 816"/>
                <a:gd name="T16" fmla="*/ 61 w 896"/>
                <a:gd name="T17" fmla="*/ 772 h 816"/>
                <a:gd name="T18" fmla="*/ 208 w 896"/>
                <a:gd name="T19" fmla="*/ 816 h 816"/>
                <a:gd name="T20" fmla="*/ 841 w 896"/>
                <a:gd name="T21" fmla="*/ 816 h 816"/>
                <a:gd name="T22" fmla="*/ 896 w 896"/>
                <a:gd name="T23" fmla="*/ 810 h 816"/>
                <a:gd name="T24" fmla="*/ 830 w 896"/>
                <a:gd name="T25" fmla="*/ 802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6" h="816">
                  <a:moveTo>
                    <a:pt x="830" y="802"/>
                  </a:moveTo>
                  <a:cubicBezTo>
                    <a:pt x="785" y="785"/>
                    <a:pt x="756" y="755"/>
                    <a:pt x="756" y="755"/>
                  </a:cubicBezTo>
                  <a:cubicBezTo>
                    <a:pt x="308" y="307"/>
                    <a:pt x="308" y="307"/>
                    <a:pt x="308" y="307"/>
                  </a:cubicBezTo>
                  <a:cubicBezTo>
                    <a:pt x="1" y="0"/>
                    <a:pt x="1" y="0"/>
                    <a:pt x="1" y="0"/>
                  </a:cubicBezTo>
                  <a:cubicBezTo>
                    <a:pt x="1" y="0"/>
                    <a:pt x="1" y="0"/>
                    <a:pt x="1" y="0"/>
                  </a:cubicBezTo>
                  <a:cubicBezTo>
                    <a:pt x="1" y="0"/>
                    <a:pt x="1" y="0"/>
                    <a:pt x="1" y="0"/>
                  </a:cubicBezTo>
                  <a:cubicBezTo>
                    <a:pt x="1" y="634"/>
                    <a:pt x="1" y="634"/>
                    <a:pt x="1" y="634"/>
                  </a:cubicBezTo>
                  <a:cubicBezTo>
                    <a:pt x="1" y="634"/>
                    <a:pt x="0" y="676"/>
                    <a:pt x="20" y="720"/>
                  </a:cubicBezTo>
                  <a:cubicBezTo>
                    <a:pt x="34" y="751"/>
                    <a:pt x="54" y="767"/>
                    <a:pt x="61" y="772"/>
                  </a:cubicBezTo>
                  <a:cubicBezTo>
                    <a:pt x="105" y="800"/>
                    <a:pt x="156" y="816"/>
                    <a:pt x="208" y="816"/>
                  </a:cubicBezTo>
                  <a:cubicBezTo>
                    <a:pt x="841" y="816"/>
                    <a:pt x="841" y="816"/>
                    <a:pt x="841" y="816"/>
                  </a:cubicBezTo>
                  <a:cubicBezTo>
                    <a:pt x="859" y="816"/>
                    <a:pt x="878" y="814"/>
                    <a:pt x="896" y="810"/>
                  </a:cubicBezTo>
                  <a:cubicBezTo>
                    <a:pt x="888" y="811"/>
                    <a:pt x="862" y="814"/>
                    <a:pt x="830" y="80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10">
              <a:hlinkClick r:id="rId9" action="ppaction://hlinksldjump"/>
              <a:extLst>
                <a:ext uri="{FF2B5EF4-FFF2-40B4-BE49-F238E27FC236}">
                  <a16:creationId xmlns:a16="http://schemas.microsoft.com/office/drawing/2014/main" id="{4C222579-3F35-8FA0-6C87-15C49377FD18}"/>
                </a:ext>
              </a:extLst>
            </p:cNvPr>
            <p:cNvSpPr>
              <a:spLocks/>
            </p:cNvSpPr>
            <p:nvPr/>
          </p:nvSpPr>
          <p:spPr bwMode="auto">
            <a:xfrm>
              <a:off x="157056" y="2272988"/>
              <a:ext cx="1125435" cy="2390229"/>
            </a:xfrm>
            <a:custGeom>
              <a:avLst/>
              <a:gdLst>
                <a:gd name="T0" fmla="*/ 526 w 567"/>
                <a:gd name="T1" fmla="*/ 1153 h 1205"/>
                <a:gd name="T2" fmla="*/ 507 w 567"/>
                <a:gd name="T3" fmla="*/ 1067 h 1205"/>
                <a:gd name="T4" fmla="*/ 507 w 567"/>
                <a:gd name="T5" fmla="*/ 433 h 1205"/>
                <a:gd name="T6" fmla="*/ 507 w 567"/>
                <a:gd name="T7" fmla="*/ 433 h 1205"/>
                <a:gd name="T8" fmla="*/ 507 w 567"/>
                <a:gd name="T9" fmla="*/ 0 h 1205"/>
                <a:gd name="T10" fmla="*/ 507 w 567"/>
                <a:gd name="T11" fmla="*/ 0 h 1205"/>
                <a:gd name="T12" fmla="*/ 59 w 567"/>
                <a:gd name="T13" fmla="*/ 448 h 1205"/>
                <a:gd name="T14" fmla="*/ 12 w 567"/>
                <a:gd name="T15" fmla="*/ 522 h 1205"/>
                <a:gd name="T16" fmla="*/ 4 w 567"/>
                <a:gd name="T17" fmla="*/ 588 h 1205"/>
                <a:gd name="T18" fmla="*/ 77 w 567"/>
                <a:gd name="T19" fmla="*/ 723 h 1205"/>
                <a:gd name="T20" fmla="*/ 524 w 567"/>
                <a:gd name="T21" fmla="*/ 1170 h 1205"/>
                <a:gd name="T22" fmla="*/ 567 w 567"/>
                <a:gd name="T23" fmla="*/ 1205 h 1205"/>
                <a:gd name="T24" fmla="*/ 526 w 567"/>
                <a:gd name="T25" fmla="*/ 1153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7" h="1205">
                  <a:moveTo>
                    <a:pt x="526" y="1153"/>
                  </a:moveTo>
                  <a:cubicBezTo>
                    <a:pt x="506" y="1109"/>
                    <a:pt x="507" y="1067"/>
                    <a:pt x="507" y="1067"/>
                  </a:cubicBezTo>
                  <a:cubicBezTo>
                    <a:pt x="507" y="433"/>
                    <a:pt x="507" y="433"/>
                    <a:pt x="507" y="433"/>
                  </a:cubicBezTo>
                  <a:cubicBezTo>
                    <a:pt x="507" y="433"/>
                    <a:pt x="507" y="433"/>
                    <a:pt x="507" y="433"/>
                  </a:cubicBezTo>
                  <a:cubicBezTo>
                    <a:pt x="507" y="0"/>
                    <a:pt x="507" y="0"/>
                    <a:pt x="507" y="0"/>
                  </a:cubicBezTo>
                  <a:cubicBezTo>
                    <a:pt x="507" y="0"/>
                    <a:pt x="507" y="0"/>
                    <a:pt x="507" y="0"/>
                  </a:cubicBezTo>
                  <a:cubicBezTo>
                    <a:pt x="59" y="448"/>
                    <a:pt x="59" y="448"/>
                    <a:pt x="59" y="448"/>
                  </a:cubicBezTo>
                  <a:cubicBezTo>
                    <a:pt x="59" y="448"/>
                    <a:pt x="29" y="477"/>
                    <a:pt x="12" y="522"/>
                  </a:cubicBezTo>
                  <a:cubicBezTo>
                    <a:pt x="0" y="554"/>
                    <a:pt x="3" y="579"/>
                    <a:pt x="4" y="588"/>
                  </a:cubicBezTo>
                  <a:cubicBezTo>
                    <a:pt x="15" y="639"/>
                    <a:pt x="40" y="686"/>
                    <a:pt x="77" y="723"/>
                  </a:cubicBezTo>
                  <a:cubicBezTo>
                    <a:pt x="524" y="1170"/>
                    <a:pt x="524" y="1170"/>
                    <a:pt x="524" y="1170"/>
                  </a:cubicBezTo>
                  <a:cubicBezTo>
                    <a:pt x="537" y="1183"/>
                    <a:pt x="552" y="1195"/>
                    <a:pt x="567" y="1205"/>
                  </a:cubicBezTo>
                  <a:cubicBezTo>
                    <a:pt x="560" y="1200"/>
                    <a:pt x="540" y="1184"/>
                    <a:pt x="526" y="115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8">
              <a:hlinkClick r:id="rId10" action="ppaction://hlinksldjump"/>
              <a:extLst>
                <a:ext uri="{FF2B5EF4-FFF2-40B4-BE49-F238E27FC236}">
                  <a16:creationId xmlns:a16="http://schemas.microsoft.com/office/drawing/2014/main" id="{B1193878-9259-B6D0-B018-DCC555AD69BA}"/>
                </a:ext>
              </a:extLst>
            </p:cNvPr>
            <p:cNvSpPr>
              <a:spLocks/>
            </p:cNvSpPr>
            <p:nvPr/>
          </p:nvSpPr>
          <p:spPr bwMode="auto">
            <a:xfrm>
              <a:off x="152833" y="1661705"/>
              <a:ext cx="1620585" cy="1777891"/>
            </a:xfrm>
            <a:custGeom>
              <a:avLst/>
              <a:gdLst>
                <a:gd name="T0" fmla="*/ 14 w 816"/>
                <a:gd name="T1" fmla="*/ 830 h 896"/>
                <a:gd name="T2" fmla="*/ 61 w 816"/>
                <a:gd name="T3" fmla="*/ 756 h 896"/>
                <a:gd name="T4" fmla="*/ 509 w 816"/>
                <a:gd name="T5" fmla="*/ 308 h 896"/>
                <a:gd name="T6" fmla="*/ 509 w 816"/>
                <a:gd name="T7" fmla="*/ 308 h 896"/>
                <a:gd name="T8" fmla="*/ 509 w 816"/>
                <a:gd name="T9" fmla="*/ 308 h 896"/>
                <a:gd name="T10" fmla="*/ 816 w 816"/>
                <a:gd name="T11" fmla="*/ 1 h 896"/>
                <a:gd name="T12" fmla="*/ 182 w 816"/>
                <a:gd name="T13" fmla="*/ 1 h 896"/>
                <a:gd name="T14" fmla="*/ 96 w 816"/>
                <a:gd name="T15" fmla="*/ 20 h 896"/>
                <a:gd name="T16" fmla="*/ 44 w 816"/>
                <a:gd name="T17" fmla="*/ 61 h 896"/>
                <a:gd name="T18" fmla="*/ 0 w 816"/>
                <a:gd name="T19" fmla="*/ 208 h 896"/>
                <a:gd name="T20" fmla="*/ 0 w 816"/>
                <a:gd name="T21" fmla="*/ 841 h 896"/>
                <a:gd name="T22" fmla="*/ 6 w 816"/>
                <a:gd name="T23" fmla="*/ 896 h 896"/>
                <a:gd name="T24" fmla="*/ 14 w 816"/>
                <a:gd name="T25" fmla="*/ 83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6" h="896">
                  <a:moveTo>
                    <a:pt x="14" y="830"/>
                  </a:moveTo>
                  <a:cubicBezTo>
                    <a:pt x="31" y="785"/>
                    <a:pt x="61" y="756"/>
                    <a:pt x="61" y="756"/>
                  </a:cubicBezTo>
                  <a:cubicBezTo>
                    <a:pt x="509" y="308"/>
                    <a:pt x="509" y="308"/>
                    <a:pt x="509" y="308"/>
                  </a:cubicBezTo>
                  <a:cubicBezTo>
                    <a:pt x="509" y="308"/>
                    <a:pt x="509" y="308"/>
                    <a:pt x="509" y="308"/>
                  </a:cubicBezTo>
                  <a:cubicBezTo>
                    <a:pt x="509" y="308"/>
                    <a:pt x="509" y="308"/>
                    <a:pt x="509" y="308"/>
                  </a:cubicBezTo>
                  <a:cubicBezTo>
                    <a:pt x="816" y="1"/>
                    <a:pt x="816" y="1"/>
                    <a:pt x="816" y="1"/>
                  </a:cubicBezTo>
                  <a:cubicBezTo>
                    <a:pt x="182" y="1"/>
                    <a:pt x="182" y="1"/>
                    <a:pt x="182" y="1"/>
                  </a:cubicBezTo>
                  <a:cubicBezTo>
                    <a:pt x="182" y="1"/>
                    <a:pt x="140" y="0"/>
                    <a:pt x="96" y="20"/>
                  </a:cubicBezTo>
                  <a:cubicBezTo>
                    <a:pt x="65" y="34"/>
                    <a:pt x="49" y="54"/>
                    <a:pt x="44" y="61"/>
                  </a:cubicBezTo>
                  <a:cubicBezTo>
                    <a:pt x="16" y="105"/>
                    <a:pt x="0" y="156"/>
                    <a:pt x="0" y="208"/>
                  </a:cubicBezTo>
                  <a:cubicBezTo>
                    <a:pt x="0" y="841"/>
                    <a:pt x="0" y="841"/>
                    <a:pt x="0" y="841"/>
                  </a:cubicBezTo>
                  <a:cubicBezTo>
                    <a:pt x="0" y="859"/>
                    <a:pt x="2" y="878"/>
                    <a:pt x="6" y="896"/>
                  </a:cubicBezTo>
                  <a:cubicBezTo>
                    <a:pt x="5" y="887"/>
                    <a:pt x="2" y="862"/>
                    <a:pt x="14" y="83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6" name="Slide Number Placeholder 5">
            <a:extLst>
              <a:ext uri="{FF2B5EF4-FFF2-40B4-BE49-F238E27FC236}">
                <a16:creationId xmlns:a16="http://schemas.microsoft.com/office/drawing/2014/main" id="{943F8B4A-6C36-BC60-00B1-93E39DCD1D93}"/>
              </a:ext>
            </a:extLst>
          </p:cNvPr>
          <p:cNvSpPr>
            <a:spLocks noGrp="1"/>
          </p:cNvSpPr>
          <p:nvPr>
            <p:ph type="sldNum" sz="quarter" idx="12"/>
          </p:nvPr>
        </p:nvSpPr>
        <p:spPr/>
        <p:txBody>
          <a:bodyPr/>
          <a:lstStyle/>
          <a:p>
            <a:fld id="{8E591227-F9EB-4B2B-9432-842143BA1678}" type="slidenum">
              <a:rPr lang="en-US" smtClean="0"/>
              <a:t>20</a:t>
            </a:fld>
            <a:endParaRPr lang="en-US" dirty="0"/>
          </a:p>
        </p:txBody>
      </p:sp>
      <p:sp>
        <p:nvSpPr>
          <p:cNvPr id="7" name="Date Placeholder 6">
            <a:extLst>
              <a:ext uri="{FF2B5EF4-FFF2-40B4-BE49-F238E27FC236}">
                <a16:creationId xmlns:a16="http://schemas.microsoft.com/office/drawing/2014/main" id="{C4461E7E-520E-F402-FC54-A36EC61D5EF0}"/>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385144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9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6" presetClass="emph" presetSubtype="0" decel="58571" autoRev="1" fill="hold" nodeType="withEffect">
                                  <p:stCondLst>
                                    <p:cond delay="1300"/>
                                  </p:stCondLst>
                                  <p:childTnLst>
                                    <p:animScale>
                                      <p:cBhvr>
                                        <p:cTn id="15" dur="25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3463728" y="330419"/>
            <a:ext cx="5264544"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Cultural Competence:</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846294" y="1014378"/>
            <a:ext cx="6167626" cy="6004336"/>
          </a:xfrm>
          <a:prstGeom prst="rect">
            <a:avLst/>
          </a:prstGeom>
          <a:noFill/>
        </p:spPr>
        <p:txBody>
          <a:bodyPr wrap="square" rtlCol="0">
            <a:spAutoFit/>
          </a:bodyPr>
          <a:lstStyle/>
          <a:p>
            <a:pPr marR="0" lvl="0" algn="just">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How can I provide quality care if every person has different views, different experiences, and may speak a different language than me?</a:t>
            </a:r>
          </a:p>
          <a:p>
            <a:pPr marR="0" lvl="0">
              <a:lnSpc>
                <a:spcPct val="107000"/>
              </a:lnSpc>
              <a:spcBef>
                <a:spcPts val="0"/>
              </a:spcBef>
              <a:spcAft>
                <a:spcPts val="0"/>
              </a:spcAft>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R="0" lvl="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Cultural Competence: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It is the ability to function effectively in the context of cultural and social differences.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It asks us to be aware of our own cultural worldview and respectfully engaging others with cultural dimensions and perceptions different from our own and recognizing that none is superior to another.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descr="A globe with flags on it">
            <a:extLst>
              <a:ext uri="{FF2B5EF4-FFF2-40B4-BE49-F238E27FC236}">
                <a16:creationId xmlns:a16="http://schemas.microsoft.com/office/drawing/2014/main" id="{00A71D0A-D13D-4778-86EE-7797940BCC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5706" y="4016546"/>
            <a:ext cx="2636313" cy="2471543"/>
          </a:xfrm>
          <a:prstGeom prst="rect">
            <a:avLst/>
          </a:prstGeom>
        </p:spPr>
      </p:pic>
      <p:sp>
        <p:nvSpPr>
          <p:cNvPr id="7" name="Slide Number Placeholder 6">
            <a:extLst>
              <a:ext uri="{FF2B5EF4-FFF2-40B4-BE49-F238E27FC236}">
                <a16:creationId xmlns:a16="http://schemas.microsoft.com/office/drawing/2014/main" id="{2106C23E-3582-C119-398F-E2FE5D5524A5}"/>
              </a:ext>
            </a:extLst>
          </p:cNvPr>
          <p:cNvSpPr>
            <a:spLocks noGrp="1"/>
          </p:cNvSpPr>
          <p:nvPr>
            <p:ph type="sldNum" sz="quarter" idx="12"/>
          </p:nvPr>
        </p:nvSpPr>
        <p:spPr/>
        <p:txBody>
          <a:bodyPr/>
          <a:lstStyle/>
          <a:p>
            <a:fld id="{8E591227-F9EB-4B2B-9432-842143BA1678}" type="slidenum">
              <a:rPr lang="en-US" smtClean="0"/>
              <a:t>21</a:t>
            </a:fld>
            <a:endParaRPr lang="en-US" dirty="0"/>
          </a:p>
        </p:txBody>
      </p:sp>
      <p:sp>
        <p:nvSpPr>
          <p:cNvPr id="8" name="Date Placeholder 7">
            <a:extLst>
              <a:ext uri="{FF2B5EF4-FFF2-40B4-BE49-F238E27FC236}">
                <a16:creationId xmlns:a16="http://schemas.microsoft.com/office/drawing/2014/main" id="{CB93C4EC-C425-FA39-DB96-E3447CE88119}"/>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262461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2936840" y="400918"/>
            <a:ext cx="6318319"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Steps To Cultural Competence:</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pic>
        <p:nvPicPr>
          <p:cNvPr id="4" name="Picture 3" descr="Washington State Department of Health">
            <a:extLst>
              <a:ext uri="{FF2B5EF4-FFF2-40B4-BE49-F238E27FC236}">
                <a16:creationId xmlns:a16="http://schemas.microsoft.com/office/drawing/2014/main" id="{BBD32DDF-4DDB-F931-255F-57FEE6034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19237"/>
            <a:ext cx="2846294" cy="8387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43F234-0AF1-1699-041F-625C8A735464}"/>
              </a:ext>
            </a:extLst>
          </p:cNvPr>
          <p:cNvSpPr txBox="1"/>
          <p:nvPr/>
        </p:nvSpPr>
        <p:spPr>
          <a:xfrm>
            <a:off x="2466703" y="1083471"/>
            <a:ext cx="6754209" cy="5213991"/>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Ask yourself the following questions:</a:t>
            </a:r>
          </a:p>
          <a:p>
            <a:pPr marR="0" lvl="0">
              <a:lnSpc>
                <a:spcPct val="107000"/>
              </a:lnSpc>
              <a:spcBef>
                <a:spcPts val="0"/>
              </a:spcBef>
              <a:spcAft>
                <a:spcPts val="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Awareness – Awareness of self includes information sharing about issues, positions, interests, and needs.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What are my values?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What are my personal biases and assumptions about people who are different from me?</a:t>
            </a:r>
          </a:p>
          <a:p>
            <a:pPr marL="800100" lvl="1" indent="-342900">
              <a:lnSpc>
                <a:spcPct val="107000"/>
              </a:lnSpc>
              <a:buFont typeface="+mj-lt"/>
              <a:buAutoNum type="arabicPeriod"/>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Acknowledgement</a:t>
            </a:r>
            <a:r>
              <a:rPr lang="en-US" sz="2400" dirty="0">
                <a:effectLst/>
                <a:latin typeface="Calibri" panose="020F0502020204030204" pitchFamily="34" charset="0"/>
                <a:ea typeface="Calibri" panose="020F0502020204030204" pitchFamily="34" charset="0"/>
                <a:cs typeface="Calibri" panose="020F0502020204030204" pitchFamily="34" charset="0"/>
              </a:rPr>
              <a:t> – means exploring differing values, not making assumptions, and shaping uninformed expectations of others.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descr="A colorful puzzle ball">
            <a:extLst>
              <a:ext uri="{FF2B5EF4-FFF2-40B4-BE49-F238E27FC236}">
                <a16:creationId xmlns:a16="http://schemas.microsoft.com/office/drawing/2014/main" id="{3248E4DD-E243-55DE-F592-156B2EE480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6829" y="3426479"/>
            <a:ext cx="2938072" cy="2938072"/>
          </a:xfrm>
          <a:prstGeom prst="rect">
            <a:avLst/>
          </a:prstGeom>
        </p:spPr>
      </p:pic>
      <p:sp>
        <p:nvSpPr>
          <p:cNvPr id="7" name="Slide Number Placeholder 6">
            <a:extLst>
              <a:ext uri="{FF2B5EF4-FFF2-40B4-BE49-F238E27FC236}">
                <a16:creationId xmlns:a16="http://schemas.microsoft.com/office/drawing/2014/main" id="{B22A54AE-7927-6DC0-DEE2-2A3102B1289B}"/>
              </a:ext>
            </a:extLst>
          </p:cNvPr>
          <p:cNvSpPr>
            <a:spLocks noGrp="1"/>
          </p:cNvSpPr>
          <p:nvPr>
            <p:ph type="sldNum" sz="quarter" idx="12"/>
          </p:nvPr>
        </p:nvSpPr>
        <p:spPr/>
        <p:txBody>
          <a:bodyPr/>
          <a:lstStyle/>
          <a:p>
            <a:fld id="{8E591227-F9EB-4B2B-9432-842143BA1678}" type="slidenum">
              <a:rPr lang="en-US" smtClean="0"/>
              <a:t>22</a:t>
            </a:fld>
            <a:endParaRPr lang="en-US" dirty="0"/>
          </a:p>
        </p:txBody>
      </p:sp>
      <p:sp>
        <p:nvSpPr>
          <p:cNvPr id="8" name="Date Placeholder 7">
            <a:extLst>
              <a:ext uri="{FF2B5EF4-FFF2-40B4-BE49-F238E27FC236}">
                <a16:creationId xmlns:a16="http://schemas.microsoft.com/office/drawing/2014/main" id="{1C5DD830-975B-1598-1C7A-E216021053CC}"/>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254655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2379722" y="162420"/>
            <a:ext cx="7432555"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Steps To Cultural Competence:</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887526D0-573E-5AC3-BBD9-21A344A0A470}"/>
              </a:ext>
            </a:extLst>
          </p:cNvPr>
          <p:cNvSpPr txBox="1"/>
          <p:nvPr/>
        </p:nvSpPr>
        <p:spPr>
          <a:xfrm>
            <a:off x="1791074" y="625200"/>
            <a:ext cx="7177738" cy="6070380"/>
          </a:xfrm>
          <a:prstGeom prst="rect">
            <a:avLst/>
          </a:prstGeom>
          <a:noFill/>
        </p:spPr>
        <p:txBody>
          <a:bodyPr wrap="square" rtlCol="0">
            <a:spAutoFit/>
          </a:bodyPr>
          <a:lstStyle/>
          <a:p>
            <a:pPr marR="0" lvl="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Ask yourself the following questions: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Honest validation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Am I willing to learn more about a belief that is different from mine?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Can I see the importance of a value that may be different from one I hold?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 Negotiation –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Are my values/viewpoints threatened by learning about a value/viewpoint that is different?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Do I want to share information about my values with someone who does not share my experiences?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 Acting  –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Can I challenge myself to see that different viewpoints/values contribute to my experiences and my self-awareness?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Do I have enough information about my patient’s experiences to understand my patient’s health care needs?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grpSp>
        <p:nvGrpSpPr>
          <p:cNvPr id="8" name="Group 7" descr="dark pink outline of a human with arms up ">
            <a:extLst>
              <a:ext uri="{FF2B5EF4-FFF2-40B4-BE49-F238E27FC236}">
                <a16:creationId xmlns:a16="http://schemas.microsoft.com/office/drawing/2014/main" id="{21D58ECC-9861-0A88-0B19-B64F02B99816}"/>
              </a:ext>
            </a:extLst>
          </p:cNvPr>
          <p:cNvGrpSpPr/>
          <p:nvPr/>
        </p:nvGrpSpPr>
        <p:grpSpPr>
          <a:xfrm>
            <a:off x="10236172" y="2968480"/>
            <a:ext cx="1415326" cy="3308168"/>
            <a:chOff x="6516140" y="1898651"/>
            <a:chExt cx="1380086" cy="3225800"/>
          </a:xfrm>
          <a:solidFill>
            <a:schemeClr val="accent1">
              <a:lumMod val="75000"/>
            </a:schemeClr>
          </a:solidFill>
        </p:grpSpPr>
        <p:sp>
          <p:nvSpPr>
            <p:cNvPr id="9" name="Freeform 10">
              <a:extLst>
                <a:ext uri="{FF2B5EF4-FFF2-40B4-BE49-F238E27FC236}">
                  <a16:creationId xmlns:a16="http://schemas.microsoft.com/office/drawing/2014/main" id="{2BC5B2BC-80C9-BA54-4DB8-993687F43A84}"/>
                </a:ext>
              </a:extLst>
            </p:cNvPr>
            <p:cNvSpPr>
              <a:spLocks/>
            </p:cNvSpPr>
            <p:nvPr/>
          </p:nvSpPr>
          <p:spPr bwMode="auto">
            <a:xfrm>
              <a:off x="6516140" y="1898651"/>
              <a:ext cx="1380086" cy="3225800"/>
            </a:xfrm>
            <a:custGeom>
              <a:avLst/>
              <a:gdLst>
                <a:gd name="T0" fmla="*/ 14 w 903"/>
                <a:gd name="T1" fmla="*/ 0 h 2109"/>
                <a:gd name="T2" fmla="*/ 126 w 903"/>
                <a:gd name="T3" fmla="*/ 578 h 2109"/>
                <a:gd name="T4" fmla="*/ 288 w 903"/>
                <a:gd name="T5" fmla="*/ 707 h 2109"/>
                <a:gd name="T6" fmla="*/ 489 w 903"/>
                <a:gd name="T7" fmla="*/ 681 h 2109"/>
                <a:gd name="T8" fmla="*/ 735 w 903"/>
                <a:gd name="T9" fmla="*/ 445 h 2109"/>
                <a:gd name="T10" fmla="*/ 903 w 903"/>
                <a:gd name="T11" fmla="*/ 356 h 2109"/>
                <a:gd name="T12" fmla="*/ 520 w 903"/>
                <a:gd name="T13" fmla="*/ 830 h 2109"/>
                <a:gd name="T14" fmla="*/ 420 w 903"/>
                <a:gd name="T15" fmla="*/ 1406 h 2109"/>
                <a:gd name="T16" fmla="*/ 548 w 903"/>
                <a:gd name="T17" fmla="*/ 2109 h 2109"/>
                <a:gd name="T18" fmla="*/ 316 w 903"/>
                <a:gd name="T19" fmla="*/ 1546 h 2109"/>
                <a:gd name="T20" fmla="*/ 288 w 903"/>
                <a:gd name="T21" fmla="*/ 1414 h 2109"/>
                <a:gd name="T22" fmla="*/ 213 w 903"/>
                <a:gd name="T23" fmla="*/ 1405 h 2109"/>
                <a:gd name="T24" fmla="*/ 210 w 903"/>
                <a:gd name="T25" fmla="*/ 1557 h 2109"/>
                <a:gd name="T26" fmla="*/ 322 w 903"/>
                <a:gd name="T27" fmla="*/ 2069 h 2109"/>
                <a:gd name="T28" fmla="*/ 52 w 903"/>
                <a:gd name="T29" fmla="*/ 1488 h 2109"/>
                <a:gd name="T30" fmla="*/ 3 w 903"/>
                <a:gd name="T31" fmla="*/ 665 h 2109"/>
                <a:gd name="T32" fmla="*/ 14 w 903"/>
                <a:gd name="T33" fmla="*/ 0 h 2109"/>
                <a:gd name="connsiteX0" fmla="*/ 136 w 9981"/>
                <a:gd name="connsiteY0" fmla="*/ 0 h 10000"/>
                <a:gd name="connsiteX1" fmla="*/ 1376 w 9981"/>
                <a:gd name="connsiteY1" fmla="*/ 2741 h 10000"/>
                <a:gd name="connsiteX2" fmla="*/ 3170 w 9981"/>
                <a:gd name="connsiteY2" fmla="*/ 3352 h 10000"/>
                <a:gd name="connsiteX3" fmla="*/ 5396 w 9981"/>
                <a:gd name="connsiteY3" fmla="*/ 3229 h 10000"/>
                <a:gd name="connsiteX4" fmla="*/ 8121 w 9981"/>
                <a:gd name="connsiteY4" fmla="*/ 2110 h 10000"/>
                <a:gd name="connsiteX5" fmla="*/ 9981 w 9981"/>
                <a:gd name="connsiteY5" fmla="*/ 1688 h 10000"/>
                <a:gd name="connsiteX6" fmla="*/ 5740 w 9981"/>
                <a:gd name="connsiteY6" fmla="*/ 3936 h 10000"/>
                <a:gd name="connsiteX7" fmla="*/ 4632 w 9981"/>
                <a:gd name="connsiteY7" fmla="*/ 6667 h 10000"/>
                <a:gd name="connsiteX8" fmla="*/ 6050 w 9981"/>
                <a:gd name="connsiteY8" fmla="*/ 10000 h 10000"/>
                <a:gd name="connsiteX9" fmla="*/ 3480 w 9981"/>
                <a:gd name="connsiteY9" fmla="*/ 7330 h 10000"/>
                <a:gd name="connsiteX10" fmla="*/ 3170 w 9981"/>
                <a:gd name="connsiteY10" fmla="*/ 6705 h 10000"/>
                <a:gd name="connsiteX11" fmla="*/ 2340 w 9981"/>
                <a:gd name="connsiteY11" fmla="*/ 6662 h 10000"/>
                <a:gd name="connsiteX12" fmla="*/ 2307 w 9981"/>
                <a:gd name="connsiteY12" fmla="*/ 7383 h 10000"/>
                <a:gd name="connsiteX13" fmla="*/ 3547 w 9981"/>
                <a:gd name="connsiteY13" fmla="*/ 9810 h 10000"/>
                <a:gd name="connsiteX14" fmla="*/ 557 w 9981"/>
                <a:gd name="connsiteY14" fmla="*/ 7055 h 10000"/>
                <a:gd name="connsiteX15" fmla="*/ 14 w 9981"/>
                <a:gd name="connsiteY15" fmla="*/ 3153 h 10000"/>
                <a:gd name="connsiteX16" fmla="*/ 136 w 9981"/>
                <a:gd name="connsiteY16" fmla="*/ 0 h 10000"/>
                <a:gd name="connsiteX0" fmla="*/ 136 w 10000"/>
                <a:gd name="connsiteY0" fmla="*/ 0 h 10000"/>
                <a:gd name="connsiteX1" fmla="*/ 1379 w 10000"/>
                <a:gd name="connsiteY1" fmla="*/ 2741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379 w 10000"/>
                <a:gd name="connsiteY1" fmla="*/ 2741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183 w 10000"/>
                <a:gd name="connsiteY1" fmla="*/ 2239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183 w 10000"/>
                <a:gd name="connsiteY1" fmla="*/ 2239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118 w 10000"/>
                <a:gd name="connsiteY1" fmla="*/ 2406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000">
                  <a:moveTo>
                    <a:pt x="136" y="0"/>
                  </a:moveTo>
                  <a:cubicBezTo>
                    <a:pt x="136" y="0"/>
                    <a:pt x="434" y="1535"/>
                    <a:pt x="1118" y="2406"/>
                  </a:cubicBezTo>
                  <a:cubicBezTo>
                    <a:pt x="1802" y="3277"/>
                    <a:pt x="2461" y="3215"/>
                    <a:pt x="3176" y="3352"/>
                  </a:cubicBezTo>
                  <a:cubicBezTo>
                    <a:pt x="3891" y="3489"/>
                    <a:pt x="5008" y="3395"/>
                    <a:pt x="5406" y="3229"/>
                  </a:cubicBezTo>
                  <a:cubicBezTo>
                    <a:pt x="5817" y="3063"/>
                    <a:pt x="7659" y="2252"/>
                    <a:pt x="8136" y="2110"/>
                  </a:cubicBezTo>
                  <a:cubicBezTo>
                    <a:pt x="8613" y="1963"/>
                    <a:pt x="9423" y="1745"/>
                    <a:pt x="10000" y="1688"/>
                  </a:cubicBezTo>
                  <a:cubicBezTo>
                    <a:pt x="10000" y="1688"/>
                    <a:pt x="6494" y="3125"/>
                    <a:pt x="5751" y="3936"/>
                  </a:cubicBezTo>
                  <a:cubicBezTo>
                    <a:pt x="5008" y="4742"/>
                    <a:pt x="4441" y="5306"/>
                    <a:pt x="4641" y="6667"/>
                  </a:cubicBezTo>
                  <a:cubicBezTo>
                    <a:pt x="4852" y="8028"/>
                    <a:pt x="5207" y="9360"/>
                    <a:pt x="6062" y="10000"/>
                  </a:cubicBezTo>
                  <a:cubicBezTo>
                    <a:pt x="6062" y="10000"/>
                    <a:pt x="3842" y="9066"/>
                    <a:pt x="3487" y="7330"/>
                  </a:cubicBezTo>
                  <a:cubicBezTo>
                    <a:pt x="3487" y="7330"/>
                    <a:pt x="3443" y="6946"/>
                    <a:pt x="3176" y="6705"/>
                  </a:cubicBezTo>
                  <a:cubicBezTo>
                    <a:pt x="2933" y="6477"/>
                    <a:pt x="2400" y="6543"/>
                    <a:pt x="2344" y="6662"/>
                  </a:cubicBezTo>
                  <a:cubicBezTo>
                    <a:pt x="2300" y="6776"/>
                    <a:pt x="2266" y="7022"/>
                    <a:pt x="2311" y="7383"/>
                  </a:cubicBezTo>
                  <a:cubicBezTo>
                    <a:pt x="2366" y="7738"/>
                    <a:pt x="2233" y="8805"/>
                    <a:pt x="3554" y="9810"/>
                  </a:cubicBezTo>
                  <a:cubicBezTo>
                    <a:pt x="3554" y="9810"/>
                    <a:pt x="946" y="8739"/>
                    <a:pt x="558" y="7055"/>
                  </a:cubicBezTo>
                  <a:cubicBezTo>
                    <a:pt x="169" y="5367"/>
                    <a:pt x="47" y="3983"/>
                    <a:pt x="14" y="3153"/>
                  </a:cubicBezTo>
                  <a:cubicBezTo>
                    <a:pt x="-19" y="2328"/>
                    <a:pt x="3" y="958"/>
                    <a:pt x="13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eeform 11">
              <a:extLst>
                <a:ext uri="{FF2B5EF4-FFF2-40B4-BE49-F238E27FC236}">
                  <a16:creationId xmlns:a16="http://schemas.microsoft.com/office/drawing/2014/main" id="{99E799A6-DC78-55A4-AD5D-91162BDD4ECE}"/>
                </a:ext>
              </a:extLst>
            </p:cNvPr>
            <p:cNvSpPr>
              <a:spLocks/>
            </p:cNvSpPr>
            <p:nvPr/>
          </p:nvSpPr>
          <p:spPr bwMode="auto">
            <a:xfrm>
              <a:off x="6754564" y="2121352"/>
              <a:ext cx="562535" cy="756207"/>
            </a:xfrm>
            <a:custGeom>
              <a:avLst/>
              <a:gdLst>
                <a:gd name="T0" fmla="*/ 263 w 268"/>
                <a:gd name="T1" fmla="*/ 188 h 372"/>
                <a:gd name="T2" fmla="*/ 125 w 268"/>
                <a:gd name="T3" fmla="*/ 372 h 372"/>
                <a:gd name="T4" fmla="*/ 0 w 268"/>
                <a:gd name="T5" fmla="*/ 196 h 372"/>
                <a:gd name="T6" fmla="*/ 163 w 268"/>
                <a:gd name="T7" fmla="*/ 14 h 372"/>
                <a:gd name="T8" fmla="*/ 263 w 268"/>
                <a:gd name="T9" fmla="*/ 188 h 372"/>
                <a:gd name="connsiteX0" fmla="*/ 9813 w 9861"/>
                <a:gd name="connsiteY0" fmla="*/ 4711 h 9657"/>
                <a:gd name="connsiteX1" fmla="*/ 4664 w 9861"/>
                <a:gd name="connsiteY1" fmla="*/ 9657 h 9657"/>
                <a:gd name="connsiteX2" fmla="*/ 0 w 9861"/>
                <a:gd name="connsiteY2" fmla="*/ 4926 h 9657"/>
                <a:gd name="connsiteX3" fmla="*/ 6082 w 9861"/>
                <a:gd name="connsiteY3" fmla="*/ 33 h 9657"/>
                <a:gd name="connsiteX4" fmla="*/ 9813 w 9861"/>
                <a:gd name="connsiteY4" fmla="*/ 4711 h 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1" h="9657">
                  <a:moveTo>
                    <a:pt x="9813" y="4711"/>
                  </a:moveTo>
                  <a:cubicBezTo>
                    <a:pt x="9664" y="6754"/>
                    <a:pt x="6567" y="9657"/>
                    <a:pt x="4664" y="9657"/>
                  </a:cubicBezTo>
                  <a:cubicBezTo>
                    <a:pt x="2724" y="9657"/>
                    <a:pt x="0" y="8450"/>
                    <a:pt x="0" y="4926"/>
                  </a:cubicBezTo>
                  <a:cubicBezTo>
                    <a:pt x="0" y="2587"/>
                    <a:pt x="1194" y="-343"/>
                    <a:pt x="6082" y="33"/>
                  </a:cubicBezTo>
                  <a:cubicBezTo>
                    <a:pt x="9813" y="329"/>
                    <a:pt x="10000" y="2722"/>
                    <a:pt x="9813" y="47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5" name="Slide Number Placeholder 4">
            <a:extLst>
              <a:ext uri="{FF2B5EF4-FFF2-40B4-BE49-F238E27FC236}">
                <a16:creationId xmlns:a16="http://schemas.microsoft.com/office/drawing/2014/main" id="{0104349D-F218-F751-50FB-300E13B4D256}"/>
              </a:ext>
            </a:extLst>
          </p:cNvPr>
          <p:cNvSpPr>
            <a:spLocks noGrp="1"/>
          </p:cNvSpPr>
          <p:nvPr>
            <p:ph type="sldNum" sz="quarter" idx="12"/>
          </p:nvPr>
        </p:nvSpPr>
        <p:spPr/>
        <p:txBody>
          <a:bodyPr/>
          <a:lstStyle/>
          <a:p>
            <a:fld id="{8E591227-F9EB-4B2B-9432-842143BA1678}" type="slidenum">
              <a:rPr lang="en-US" smtClean="0"/>
              <a:t>23</a:t>
            </a:fld>
            <a:endParaRPr lang="en-US" dirty="0"/>
          </a:p>
        </p:txBody>
      </p:sp>
      <p:sp>
        <p:nvSpPr>
          <p:cNvPr id="7" name="Date Placeholder 6">
            <a:extLst>
              <a:ext uri="{FF2B5EF4-FFF2-40B4-BE49-F238E27FC236}">
                <a16:creationId xmlns:a16="http://schemas.microsoft.com/office/drawing/2014/main" id="{3527B7FA-CB2F-8C16-8B75-24D9207D5692}"/>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417696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accel="12000" decel="88000"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43FBB2-7CFF-699D-C92C-97D835FCA44D}"/>
              </a:ext>
            </a:extLst>
          </p:cNvPr>
          <p:cNvSpPr txBox="1">
            <a:spLocks noGrp="1"/>
          </p:cNvSpPr>
          <p:nvPr>
            <p:ph type="title" idx="4294967295"/>
          </p:nvPr>
        </p:nvSpPr>
        <p:spPr>
          <a:xfrm>
            <a:off x="1479619" y="501862"/>
            <a:ext cx="9232761"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Comparing Cultural Norms and Values:</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graphicFrame>
        <p:nvGraphicFramePr>
          <p:cNvPr id="10" name="Table 9">
            <a:extLst>
              <a:ext uri="{FF2B5EF4-FFF2-40B4-BE49-F238E27FC236}">
                <a16:creationId xmlns:a16="http://schemas.microsoft.com/office/drawing/2014/main" id="{FBA328E0-84AA-7F90-63CD-198BACBF5D50}"/>
              </a:ext>
            </a:extLst>
          </p:cNvPr>
          <p:cNvGraphicFramePr>
            <a:graphicFrameLocks noGrp="1"/>
          </p:cNvGraphicFramePr>
          <p:nvPr>
            <p:extLst>
              <p:ext uri="{D42A27DB-BD31-4B8C-83A1-F6EECF244321}">
                <p14:modId xmlns:p14="http://schemas.microsoft.com/office/powerpoint/2010/main" val="3849234078"/>
              </p:ext>
            </p:extLst>
          </p:nvPr>
        </p:nvGraphicFramePr>
        <p:xfrm>
          <a:off x="0" y="1030705"/>
          <a:ext cx="12143874" cy="3701596"/>
        </p:xfrm>
        <a:graphic>
          <a:graphicData uri="http://schemas.openxmlformats.org/drawingml/2006/table">
            <a:tbl>
              <a:tblPr firstRow="1" bandRow="1">
                <a:tableStyleId>{21E4AEA4-8DFA-4A89-87EB-49C32662AFE0}</a:tableStyleId>
              </a:tblPr>
              <a:tblGrid>
                <a:gridCol w="2544035">
                  <a:extLst>
                    <a:ext uri="{9D8B030D-6E8A-4147-A177-3AD203B41FA5}">
                      <a16:colId xmlns:a16="http://schemas.microsoft.com/office/drawing/2014/main" val="21389576"/>
                    </a:ext>
                  </a:extLst>
                </a:gridCol>
                <a:gridCol w="5247061">
                  <a:extLst>
                    <a:ext uri="{9D8B030D-6E8A-4147-A177-3AD203B41FA5}">
                      <a16:colId xmlns:a16="http://schemas.microsoft.com/office/drawing/2014/main" val="1153124115"/>
                    </a:ext>
                  </a:extLst>
                </a:gridCol>
                <a:gridCol w="4352778">
                  <a:extLst>
                    <a:ext uri="{9D8B030D-6E8A-4147-A177-3AD203B41FA5}">
                      <a16:colId xmlns:a16="http://schemas.microsoft.com/office/drawing/2014/main" val="26794418"/>
                    </a:ext>
                  </a:extLst>
                </a:gridCol>
              </a:tblGrid>
              <a:tr h="658676">
                <a:tc>
                  <a:txBody>
                    <a:bodyPr/>
                    <a:lstStyle/>
                    <a:p>
                      <a:pPr marL="16510" marR="0">
                        <a:lnSpc>
                          <a:spcPct val="107000"/>
                        </a:lnSpc>
                        <a:spcBef>
                          <a:spcPts val="0"/>
                        </a:spcBef>
                        <a:spcAft>
                          <a:spcPts val="0"/>
                        </a:spcAft>
                      </a:pPr>
                      <a:r>
                        <a:rPr lang="en-US" sz="1800" b="1">
                          <a:solidFill>
                            <a:schemeClr val="bg1"/>
                          </a:solidFill>
                          <a:effectLst/>
                          <a:latin typeface="Arial" panose="020B0604020202020204" pitchFamily="34" charset="0"/>
                          <a:ea typeface="Arial" panose="020B0604020202020204" pitchFamily="34" charset="0"/>
                          <a:cs typeface="Times New Roman" panose="02020603050405020304" pitchFamily="18" charset="0"/>
                        </a:rPr>
                        <a:t>  Aspects</a:t>
                      </a:r>
                      <a:r>
                        <a:rPr lang="en-US" sz="1800" b="1" spc="-25">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a:solidFill>
                            <a:schemeClr val="bg1"/>
                          </a:solidFill>
                          <a:effectLst/>
                          <a:latin typeface="Arial" panose="020B0604020202020204" pitchFamily="34" charset="0"/>
                          <a:ea typeface="Arial" panose="020B0604020202020204" pitchFamily="34" charset="0"/>
                          <a:cs typeface="Times New Roman" panose="02020603050405020304" pitchFamily="18" charset="0"/>
                        </a:rPr>
                        <a:t>of</a:t>
                      </a:r>
                      <a:r>
                        <a:rPr lang="en-US" sz="1800" b="1" spc="-2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spc="-10">
                          <a:solidFill>
                            <a:schemeClr val="bg1"/>
                          </a:solidFill>
                          <a:effectLst/>
                          <a:latin typeface="Arial" panose="020B0604020202020204" pitchFamily="34" charset="0"/>
                          <a:ea typeface="Arial" panose="020B0604020202020204" pitchFamily="34" charset="0"/>
                          <a:cs typeface="Times New Roman" panose="02020603050405020304" pitchFamily="18" charset="0"/>
                        </a:rPr>
                        <a:t>Culture</a:t>
                      </a:r>
                      <a:endParaRPr lang="en-US" sz="18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0" marR="0">
                        <a:lnSpc>
                          <a:spcPct val="107000"/>
                        </a:lnSpc>
                        <a:spcBef>
                          <a:spcPts val="0"/>
                        </a:spcBef>
                        <a:spcAft>
                          <a:spcPts val="0"/>
                        </a:spcAft>
                      </a:pPr>
                      <a:r>
                        <a:rPr lang="en-US" sz="1800" b="1">
                          <a:solidFill>
                            <a:schemeClr val="bg1"/>
                          </a:solidFill>
                          <a:effectLst/>
                          <a:latin typeface="Arial" panose="020B0604020202020204" pitchFamily="34" charset="0"/>
                          <a:ea typeface="Arial" panose="020B0604020202020204" pitchFamily="34" charset="0"/>
                          <a:cs typeface="Times New Roman" panose="02020603050405020304" pitchFamily="18" charset="0"/>
                        </a:rPr>
                        <a:t>    U.S.</a:t>
                      </a:r>
                      <a:r>
                        <a:rPr lang="en-US" sz="1800" b="1" spc="-5">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a:solidFill>
                            <a:schemeClr val="bg1"/>
                          </a:solidFill>
                          <a:effectLst/>
                          <a:latin typeface="Arial" panose="020B0604020202020204" pitchFamily="34" charset="0"/>
                          <a:ea typeface="Arial" panose="020B0604020202020204" pitchFamily="34" charset="0"/>
                          <a:cs typeface="Times New Roman" panose="02020603050405020304" pitchFamily="18" charset="0"/>
                        </a:rPr>
                        <a:t>Health</a:t>
                      </a:r>
                      <a:r>
                        <a:rPr lang="en-US" sz="1800" b="1" spc="-1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a:solidFill>
                            <a:schemeClr val="bg1"/>
                          </a:solidFill>
                          <a:effectLst/>
                          <a:latin typeface="Arial" panose="020B0604020202020204" pitchFamily="34" charset="0"/>
                          <a:ea typeface="Arial" panose="020B0604020202020204" pitchFamily="34" charset="0"/>
                          <a:cs typeface="Times New Roman" panose="02020603050405020304" pitchFamily="18" charset="0"/>
                        </a:rPr>
                        <a:t>Care</a:t>
                      </a:r>
                      <a:r>
                        <a:rPr lang="en-US" sz="1800" b="1" spc="-10">
                          <a:solidFill>
                            <a:schemeClr val="bg1"/>
                          </a:solidFill>
                          <a:effectLst/>
                          <a:latin typeface="Arial" panose="020B0604020202020204" pitchFamily="34" charset="0"/>
                          <a:ea typeface="Arial" panose="020B0604020202020204" pitchFamily="34" charset="0"/>
                          <a:cs typeface="Times New Roman" panose="02020603050405020304" pitchFamily="18" charset="0"/>
                        </a:rPr>
                        <a:t> Culture</a:t>
                      </a:r>
                      <a:endParaRPr lang="en-US" sz="18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tc>
                  <a:txBody>
                    <a:bodyPr/>
                    <a:lstStyle/>
                    <a:p>
                      <a:pPr marL="16510" marR="0">
                        <a:lnSpc>
                          <a:spcPct val="107000"/>
                        </a:lnSpc>
                        <a:spcBef>
                          <a:spcPts val="0"/>
                        </a:spcBef>
                        <a:spcAft>
                          <a:spcPts val="0"/>
                        </a:spcAft>
                      </a:pPr>
                      <a:r>
                        <a:rPr lang="en-US"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  Other</a:t>
                      </a:r>
                      <a:r>
                        <a:rPr lang="en-US" sz="1800" b="1" spc="-25"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spc="-1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Cultures</a:t>
                      </a:r>
                      <a:endParaRPr lang="en-US"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18417609"/>
                  </a:ext>
                </a:extLst>
              </a:tr>
              <a:tr h="370840">
                <a:tc>
                  <a:txBody>
                    <a:bodyPr/>
                    <a:lstStyle/>
                    <a:p>
                      <a:r>
                        <a:rPr lang="en-US" sz="1100" dirty="0"/>
                        <a:t>1. Sense of Self and Space</a:t>
                      </a:r>
                    </a:p>
                  </a:txBody>
                  <a:tcPr/>
                </a:tc>
                <a:tc>
                  <a:txBody>
                    <a:bodyPr/>
                    <a:lstStyle/>
                    <a:p>
                      <a:r>
                        <a:rPr lang="en-US" sz="1100" dirty="0"/>
                        <a:t>Informal Handshake</a:t>
                      </a:r>
                    </a:p>
                  </a:txBody>
                  <a:tcPr/>
                </a:tc>
                <a:tc>
                  <a:txBody>
                    <a:bodyPr/>
                    <a:lstStyle/>
                    <a:p>
                      <a:r>
                        <a:rPr lang="en-US" sz="1100" dirty="0"/>
                        <a:t>Formal Hugs, Bows, and Handshakes</a:t>
                      </a:r>
                    </a:p>
                  </a:txBody>
                  <a:tcPr/>
                </a:tc>
                <a:extLst>
                  <a:ext uri="{0D108BD9-81ED-4DB2-BD59-A6C34878D82A}">
                    <a16:rowId xmlns:a16="http://schemas.microsoft.com/office/drawing/2014/main" val="3573748323"/>
                  </a:ext>
                </a:extLst>
              </a:tr>
              <a:tr h="370840">
                <a:tc>
                  <a:txBody>
                    <a:bodyPr/>
                    <a:lstStyle/>
                    <a:p>
                      <a:r>
                        <a:rPr lang="en-US" sz="1100" dirty="0"/>
                        <a:t>2. Communication and Language</a:t>
                      </a:r>
                    </a:p>
                  </a:txBody>
                  <a:tcPr/>
                </a:tc>
                <a:tc>
                  <a:txBody>
                    <a:bodyPr/>
                    <a:lstStyle/>
                    <a:p>
                      <a:r>
                        <a:rPr lang="en-US" sz="1100" kern="1200" dirty="0">
                          <a:solidFill>
                            <a:schemeClr val="dk1"/>
                          </a:solidFill>
                          <a:effectLst/>
                          <a:latin typeface="+mn-lt"/>
                          <a:ea typeface="+mn-ea"/>
                          <a:cs typeface="+mn-cs"/>
                        </a:rPr>
                        <a:t>Explicit, direct communication Emphasis on content - meaning found in words</a:t>
                      </a:r>
                      <a:endParaRPr lang="en-US" sz="1100" dirty="0"/>
                    </a:p>
                  </a:txBody>
                  <a:tcPr/>
                </a:tc>
                <a:tc>
                  <a:txBody>
                    <a:bodyPr/>
                    <a:lstStyle/>
                    <a:p>
                      <a:r>
                        <a:rPr lang="en-US" sz="1100" kern="1200" dirty="0">
                          <a:solidFill>
                            <a:schemeClr val="dk1"/>
                          </a:solidFill>
                          <a:effectLst/>
                          <a:latin typeface="+mn-lt"/>
                          <a:ea typeface="+mn-ea"/>
                          <a:cs typeface="+mn-cs"/>
                        </a:rPr>
                        <a:t>Implicit, indirect communication Emphasis on context - meaning found around words</a:t>
                      </a:r>
                      <a:endParaRPr lang="en-US" sz="1100" dirty="0"/>
                    </a:p>
                  </a:txBody>
                  <a:tcPr/>
                </a:tc>
                <a:extLst>
                  <a:ext uri="{0D108BD9-81ED-4DB2-BD59-A6C34878D82A}">
                    <a16:rowId xmlns:a16="http://schemas.microsoft.com/office/drawing/2014/main" val="1609479269"/>
                  </a:ext>
                </a:extLst>
              </a:tr>
              <a:tr h="370840">
                <a:tc>
                  <a:txBody>
                    <a:bodyPr/>
                    <a:lstStyle/>
                    <a:p>
                      <a:r>
                        <a:rPr lang="en-US" sz="1100" kern="1200" dirty="0">
                          <a:solidFill>
                            <a:schemeClr val="dk1"/>
                          </a:solidFill>
                          <a:effectLst/>
                          <a:latin typeface="+mn-lt"/>
                          <a:ea typeface="+mn-ea"/>
                          <a:cs typeface="+mn-cs"/>
                        </a:rPr>
                        <a:t>3. Dress and appearance</a:t>
                      </a:r>
                      <a:endParaRPr lang="en-US" sz="1100" dirty="0"/>
                    </a:p>
                  </a:txBody>
                  <a:tcPr/>
                </a:tc>
                <a:tc>
                  <a:txBody>
                    <a:bodyPr/>
                    <a:lstStyle/>
                    <a:p>
                      <a:r>
                        <a:rPr lang="en-US" sz="1100" kern="1200" dirty="0">
                          <a:solidFill>
                            <a:schemeClr val="dk1"/>
                          </a:solidFill>
                          <a:effectLst/>
                          <a:latin typeface="+mn-lt"/>
                          <a:ea typeface="+mn-ea"/>
                          <a:cs typeface="+mn-cs"/>
                        </a:rPr>
                        <a:t>"Dress for success" ideal Wide range in accepted dress More casual</a:t>
                      </a:r>
                      <a:endParaRPr lang="en-US" sz="1100" dirty="0"/>
                    </a:p>
                  </a:txBody>
                  <a:tcPr/>
                </a:tc>
                <a:tc>
                  <a:txBody>
                    <a:bodyPr/>
                    <a:lstStyle/>
                    <a:p>
                      <a:r>
                        <a:rPr lang="en-US" sz="1100" kern="1200" dirty="0">
                          <a:solidFill>
                            <a:schemeClr val="dk1"/>
                          </a:solidFill>
                          <a:effectLst/>
                          <a:latin typeface="+mn-lt"/>
                          <a:ea typeface="+mn-ea"/>
                          <a:cs typeface="+mn-cs"/>
                        </a:rPr>
                        <a:t>Dress seen as a sign of position, wealth, and prestige</a:t>
                      </a:r>
                    </a:p>
                    <a:p>
                      <a:r>
                        <a:rPr lang="en-US" sz="1100" kern="1200" dirty="0">
                          <a:solidFill>
                            <a:schemeClr val="dk1"/>
                          </a:solidFill>
                          <a:effectLst/>
                          <a:latin typeface="+mn-lt"/>
                          <a:ea typeface="+mn-ea"/>
                          <a:cs typeface="+mn-cs"/>
                        </a:rPr>
                        <a:t>Religious rules More formal</a:t>
                      </a:r>
                      <a:endParaRPr lang="en-US" sz="1100" dirty="0"/>
                    </a:p>
                  </a:txBody>
                  <a:tcPr/>
                </a:tc>
                <a:extLst>
                  <a:ext uri="{0D108BD9-81ED-4DB2-BD59-A6C34878D82A}">
                    <a16:rowId xmlns:a16="http://schemas.microsoft.com/office/drawing/2014/main" val="893507956"/>
                  </a:ext>
                </a:extLst>
              </a:tr>
              <a:tr h="370840">
                <a:tc>
                  <a:txBody>
                    <a:bodyPr/>
                    <a:lstStyle/>
                    <a:p>
                      <a:r>
                        <a:rPr lang="en-US" sz="1100" dirty="0"/>
                        <a:t>4. Food, and eating habits</a:t>
                      </a:r>
                    </a:p>
                  </a:txBody>
                  <a:tcPr/>
                </a:tc>
                <a:tc>
                  <a:txBody>
                    <a:bodyPr/>
                    <a:lstStyle/>
                    <a:p>
                      <a:r>
                        <a:rPr lang="en-US" sz="1100" kern="1200" dirty="0">
                          <a:solidFill>
                            <a:schemeClr val="dk1"/>
                          </a:solidFill>
                          <a:effectLst/>
                          <a:latin typeface="+mn-lt"/>
                          <a:ea typeface="+mn-ea"/>
                          <a:cs typeface="+mn-cs"/>
                        </a:rPr>
                        <a:t>Eating as a necessity - fast food</a:t>
                      </a:r>
                      <a:endParaRPr lang="en-US" sz="1100" dirty="0"/>
                    </a:p>
                  </a:txBody>
                  <a:tcPr/>
                </a:tc>
                <a:tc>
                  <a:txBody>
                    <a:bodyPr/>
                    <a:lstStyle/>
                    <a:p>
                      <a:r>
                        <a:rPr lang="en-US" sz="1100" kern="1200" dirty="0">
                          <a:solidFill>
                            <a:schemeClr val="dk1"/>
                          </a:solidFill>
                          <a:effectLst/>
                          <a:latin typeface="+mn-lt"/>
                          <a:ea typeface="+mn-ea"/>
                          <a:cs typeface="+mn-cs"/>
                        </a:rPr>
                        <a:t>Dining as a social experience Religious rules</a:t>
                      </a:r>
                      <a:endParaRPr lang="en-US" sz="1100" dirty="0"/>
                    </a:p>
                  </a:txBody>
                  <a:tcPr/>
                </a:tc>
                <a:extLst>
                  <a:ext uri="{0D108BD9-81ED-4DB2-BD59-A6C34878D82A}">
                    <a16:rowId xmlns:a16="http://schemas.microsoft.com/office/drawing/2014/main" val="3269294783"/>
                  </a:ext>
                </a:extLst>
              </a:tr>
              <a:tr h="370840">
                <a:tc>
                  <a:txBody>
                    <a:bodyPr/>
                    <a:lstStyle/>
                    <a:p>
                      <a:r>
                        <a:rPr lang="en-US" sz="1100" dirty="0"/>
                        <a:t>5. Time and time consciousness</a:t>
                      </a:r>
                    </a:p>
                  </a:txBody>
                  <a:tcPr/>
                </a:tc>
                <a:tc>
                  <a:txBody>
                    <a:bodyPr/>
                    <a:lstStyle/>
                    <a:p>
                      <a:r>
                        <a:rPr lang="en-US" sz="1100" kern="1200" dirty="0">
                          <a:solidFill>
                            <a:schemeClr val="dk1"/>
                          </a:solidFill>
                          <a:effectLst/>
                          <a:latin typeface="+mn-lt"/>
                          <a:ea typeface="+mn-ea"/>
                          <a:cs typeface="+mn-cs"/>
                        </a:rPr>
                        <a:t>Linear and exact time consciousness Value on promptness</a:t>
                      </a:r>
                    </a:p>
                    <a:p>
                      <a:r>
                        <a:rPr lang="en-US" sz="1100" kern="1200" dirty="0">
                          <a:solidFill>
                            <a:schemeClr val="dk1"/>
                          </a:solidFill>
                          <a:effectLst/>
                          <a:latin typeface="+mn-lt"/>
                          <a:ea typeface="+mn-ea"/>
                          <a:cs typeface="+mn-cs"/>
                        </a:rPr>
                        <a:t>Time = money</a:t>
                      </a:r>
                      <a:endParaRPr lang="en-US" sz="1100" dirty="0"/>
                    </a:p>
                  </a:txBody>
                  <a:tcPr/>
                </a:tc>
                <a:tc>
                  <a:txBody>
                    <a:bodyPr/>
                    <a:lstStyle/>
                    <a:p>
                      <a:pPr marL="16510" marR="0">
                        <a:lnSpc>
                          <a:spcPct val="107000"/>
                        </a:lnSpc>
                        <a:spcBef>
                          <a:spcPts val="60"/>
                        </a:spcBef>
                        <a:spcAft>
                          <a:spcPts val="0"/>
                        </a:spcAft>
                      </a:pPr>
                      <a:r>
                        <a:rPr lang="en-US" sz="1100" dirty="0">
                          <a:effectLst/>
                          <a:latin typeface="Arial" panose="020B0604020202020204" pitchFamily="34" charset="0"/>
                          <a:ea typeface="Arial" panose="020B0604020202020204" pitchFamily="34" charset="0"/>
                          <a:cs typeface="Times New Roman" panose="02020603050405020304" pitchFamily="18" charset="0"/>
                        </a:rPr>
                        <a:t>Elastic and relative time consciousness Time</a:t>
                      </a:r>
                      <a:r>
                        <a:rPr lang="en-US" sz="1100" spc="-40" dirty="0">
                          <a:effectLst/>
                          <a:latin typeface="Arial" panose="020B0604020202020204" pitchFamily="34" charset="0"/>
                          <a:ea typeface="Arial" panose="020B0604020202020204" pitchFamily="34" charset="0"/>
                          <a:cs typeface="Times New Roman" panose="02020603050405020304" pitchFamily="18" charset="0"/>
                        </a:rPr>
                        <a:t> </a:t>
                      </a:r>
                      <a:r>
                        <a:rPr lang="en-US" sz="1100" dirty="0">
                          <a:effectLst/>
                          <a:latin typeface="Arial" panose="020B0604020202020204" pitchFamily="34" charset="0"/>
                          <a:ea typeface="Arial" panose="020B0604020202020204" pitchFamily="34" charset="0"/>
                          <a:cs typeface="Times New Roman" panose="02020603050405020304" pitchFamily="18" charset="0"/>
                        </a:rPr>
                        <a:t>spent</a:t>
                      </a:r>
                      <a:r>
                        <a:rPr lang="en-US" sz="1100" spc="-40" dirty="0">
                          <a:effectLst/>
                          <a:latin typeface="Arial" panose="020B0604020202020204" pitchFamily="34" charset="0"/>
                          <a:ea typeface="Arial" panose="020B0604020202020204" pitchFamily="34" charset="0"/>
                          <a:cs typeface="Times New Roman" panose="02020603050405020304" pitchFamily="18" charset="0"/>
                        </a:rPr>
                        <a:t> </a:t>
                      </a:r>
                      <a:r>
                        <a:rPr lang="en-US" sz="1100" dirty="0">
                          <a:effectLst/>
                          <a:latin typeface="Arial" panose="020B0604020202020204" pitchFamily="34" charset="0"/>
                          <a:ea typeface="Arial" panose="020B0604020202020204" pitchFamily="34" charset="0"/>
                          <a:cs typeface="Times New Roman" panose="02020603050405020304" pitchFamily="18" charset="0"/>
                        </a:rPr>
                        <a:t>on</a:t>
                      </a:r>
                      <a:r>
                        <a:rPr lang="en-US" sz="1100" spc="-40" dirty="0">
                          <a:effectLst/>
                          <a:latin typeface="Arial" panose="020B0604020202020204" pitchFamily="34" charset="0"/>
                          <a:ea typeface="Arial" panose="020B0604020202020204" pitchFamily="34" charset="0"/>
                          <a:cs typeface="Times New Roman" panose="02020603050405020304" pitchFamily="18" charset="0"/>
                        </a:rPr>
                        <a:t> </a:t>
                      </a:r>
                      <a:r>
                        <a:rPr lang="en-US" sz="1100" dirty="0">
                          <a:effectLst/>
                          <a:latin typeface="Arial" panose="020B0604020202020204" pitchFamily="34" charset="0"/>
                          <a:ea typeface="Arial" panose="020B0604020202020204" pitchFamily="34" charset="0"/>
                          <a:cs typeface="Times New Roman" panose="02020603050405020304" pitchFamily="18" charset="0"/>
                        </a:rPr>
                        <a:t>enjoyment</a:t>
                      </a:r>
                      <a:r>
                        <a:rPr lang="en-US" sz="1100" spc="-45" dirty="0">
                          <a:effectLst/>
                          <a:latin typeface="Arial" panose="020B0604020202020204" pitchFamily="34" charset="0"/>
                          <a:ea typeface="Arial" panose="020B0604020202020204" pitchFamily="34" charset="0"/>
                          <a:cs typeface="Times New Roman" panose="02020603050405020304" pitchFamily="18" charset="0"/>
                        </a:rPr>
                        <a:t> </a:t>
                      </a:r>
                      <a:r>
                        <a:rPr lang="en-US" sz="1100" dirty="0">
                          <a:effectLst/>
                          <a:latin typeface="Arial" panose="020B0604020202020204" pitchFamily="34" charset="0"/>
                          <a:ea typeface="Arial" panose="020B0604020202020204" pitchFamily="34" charset="0"/>
                          <a:cs typeface="Times New Roman" panose="02020603050405020304" pitchFamily="18" charset="0"/>
                        </a:rPr>
                        <a:t>of</a:t>
                      </a:r>
                      <a:r>
                        <a:rPr lang="en-US" sz="1100" spc="-40" dirty="0">
                          <a:effectLst/>
                          <a:latin typeface="Arial" panose="020B0604020202020204" pitchFamily="34" charset="0"/>
                          <a:ea typeface="Arial" panose="020B0604020202020204" pitchFamily="34" charset="0"/>
                          <a:cs typeface="Times New Roman" panose="02020603050405020304" pitchFamily="18" charset="0"/>
                        </a:rPr>
                        <a:t> </a:t>
                      </a:r>
                      <a:r>
                        <a:rPr lang="en-US" sz="1100" dirty="0">
                          <a:effectLst/>
                          <a:latin typeface="Arial" panose="020B0604020202020204" pitchFamily="34" charset="0"/>
                          <a:ea typeface="Arial" panose="020B0604020202020204" pitchFamily="34" charset="0"/>
                          <a:cs typeface="Times New Roman" panose="02020603050405020304" pitchFamily="18" charset="0"/>
                        </a:rPr>
                        <a:t>relationships</a:t>
                      </a:r>
                    </a:p>
                  </a:txBody>
                  <a:tcPr marL="0" marR="0" marT="0" marB="0"/>
                </a:tc>
                <a:extLst>
                  <a:ext uri="{0D108BD9-81ED-4DB2-BD59-A6C34878D82A}">
                    <a16:rowId xmlns:a16="http://schemas.microsoft.com/office/drawing/2014/main" val="755424390"/>
                  </a:ext>
                </a:extLst>
              </a:tr>
              <a:tr h="328972">
                <a:tc>
                  <a:txBody>
                    <a:bodyPr/>
                    <a:lstStyle/>
                    <a:p>
                      <a:r>
                        <a:rPr lang="en-US" sz="1100" dirty="0"/>
                        <a:t>6. Relationship, Family, Friends</a:t>
                      </a:r>
                    </a:p>
                  </a:txBody>
                  <a:tcPr/>
                </a:tc>
                <a:tc>
                  <a:txBody>
                    <a:bodyPr/>
                    <a:lstStyle/>
                    <a:p>
                      <a:r>
                        <a:rPr lang="en-US" sz="1100" kern="1200" dirty="0">
                          <a:solidFill>
                            <a:schemeClr val="dk1"/>
                          </a:solidFill>
                          <a:effectLst/>
                          <a:latin typeface="+mn-lt"/>
                          <a:ea typeface="+mn-ea"/>
                          <a:cs typeface="+mn-cs"/>
                        </a:rPr>
                        <a:t>Focus on nuclear family Responsibility for self</a:t>
                      </a:r>
                    </a:p>
                    <a:p>
                      <a:r>
                        <a:rPr lang="en-US" sz="1100" kern="1200" dirty="0">
                          <a:solidFill>
                            <a:schemeClr val="dk1"/>
                          </a:solidFill>
                          <a:effectLst/>
                          <a:latin typeface="+mn-lt"/>
                          <a:ea typeface="+mn-ea"/>
                          <a:cs typeface="+mn-cs"/>
                        </a:rPr>
                        <a:t>Value on youth, age seen as handicap</a:t>
                      </a:r>
                      <a:endParaRPr lang="en-US" sz="1100" dirty="0"/>
                    </a:p>
                  </a:txBody>
                  <a:tcPr/>
                </a:tc>
                <a:tc>
                  <a:txBody>
                    <a:bodyPr/>
                    <a:lstStyle/>
                    <a:p>
                      <a:r>
                        <a:rPr lang="en-US" sz="1100" kern="1200" dirty="0">
                          <a:solidFill>
                            <a:schemeClr val="dk1"/>
                          </a:solidFill>
                          <a:effectLst/>
                          <a:latin typeface="+mn-lt"/>
                          <a:ea typeface="+mn-ea"/>
                          <a:cs typeface="+mn-cs"/>
                        </a:rPr>
                        <a:t>Focus on extended family.</a:t>
                      </a:r>
                    </a:p>
                    <a:p>
                      <a:r>
                        <a:rPr lang="en-US" sz="1100" kern="1200" dirty="0">
                          <a:solidFill>
                            <a:schemeClr val="dk1"/>
                          </a:solidFill>
                          <a:effectLst/>
                          <a:latin typeface="+mn-lt"/>
                          <a:ea typeface="+mn-ea"/>
                          <a:cs typeface="+mn-cs"/>
                        </a:rPr>
                        <a:t>Loyalty and responsibility to family Age given status and respect</a:t>
                      </a:r>
                      <a:endParaRPr lang="en-US" sz="1100" dirty="0"/>
                    </a:p>
                  </a:txBody>
                  <a:tcPr/>
                </a:tc>
                <a:extLst>
                  <a:ext uri="{0D108BD9-81ED-4DB2-BD59-A6C34878D82A}">
                    <a16:rowId xmlns:a16="http://schemas.microsoft.com/office/drawing/2014/main" val="2362270622"/>
                  </a:ext>
                </a:extLst>
              </a:tr>
              <a:tr h="370840">
                <a:tc>
                  <a:txBody>
                    <a:bodyPr/>
                    <a:lstStyle/>
                    <a:p>
                      <a:r>
                        <a:rPr lang="en-US" sz="1100" dirty="0"/>
                        <a:t>7. Values and Norms</a:t>
                      </a:r>
                    </a:p>
                  </a:txBody>
                  <a:tcPr/>
                </a:tc>
                <a:tc>
                  <a:txBody>
                    <a:bodyPr/>
                    <a:lstStyle/>
                    <a:p>
                      <a:r>
                        <a:rPr lang="en-US" sz="1100" kern="1200" dirty="0">
                          <a:solidFill>
                            <a:schemeClr val="dk1"/>
                          </a:solidFill>
                          <a:effectLst/>
                          <a:latin typeface="+mn-lt"/>
                          <a:ea typeface="+mn-ea"/>
                          <a:cs typeface="+mn-cs"/>
                        </a:rPr>
                        <a:t>Individual orientation Independence</a:t>
                      </a:r>
                    </a:p>
                    <a:p>
                      <a:r>
                        <a:rPr lang="en-US" sz="1100" kern="1200" dirty="0">
                          <a:solidFill>
                            <a:schemeClr val="dk1"/>
                          </a:solidFill>
                          <a:effectLst/>
                          <a:latin typeface="+mn-lt"/>
                          <a:ea typeface="+mn-ea"/>
                          <a:cs typeface="+mn-cs"/>
                        </a:rPr>
                        <a:t>Preference for direct confrontation of conflict</a:t>
                      </a:r>
                    </a:p>
                    <a:p>
                      <a:r>
                        <a:rPr lang="en-US" sz="1100" kern="1200" dirty="0">
                          <a:solidFill>
                            <a:schemeClr val="dk1"/>
                          </a:solidFill>
                          <a:effectLst/>
                          <a:latin typeface="+mn-lt"/>
                          <a:ea typeface="+mn-ea"/>
                          <a:cs typeface="+mn-cs"/>
                        </a:rPr>
                        <a:t>Emphasis on task</a:t>
                      </a:r>
                      <a:endParaRPr lang="en-US" sz="1100" dirty="0"/>
                    </a:p>
                  </a:txBody>
                  <a:tcPr/>
                </a:tc>
                <a:tc>
                  <a:txBody>
                    <a:bodyPr/>
                    <a:lstStyle/>
                    <a:p>
                      <a:r>
                        <a:rPr lang="en-US" sz="1100" kern="1200" dirty="0">
                          <a:solidFill>
                            <a:schemeClr val="dk1"/>
                          </a:solidFill>
                          <a:effectLst/>
                          <a:latin typeface="+mn-lt"/>
                          <a:ea typeface="+mn-ea"/>
                          <a:cs typeface="+mn-cs"/>
                        </a:rPr>
                        <a:t>Group orientation Conformity</a:t>
                      </a:r>
                    </a:p>
                    <a:p>
                      <a:r>
                        <a:rPr lang="en-US" sz="1100" kern="1200" dirty="0">
                          <a:solidFill>
                            <a:schemeClr val="dk1"/>
                          </a:solidFill>
                          <a:effectLst/>
                          <a:latin typeface="+mn-lt"/>
                          <a:ea typeface="+mn-ea"/>
                          <a:cs typeface="+mn-cs"/>
                        </a:rPr>
                        <a:t>Preference for harmony Emphasis on relationships</a:t>
                      </a:r>
                      <a:endParaRPr lang="en-US" sz="1100" dirty="0"/>
                    </a:p>
                  </a:txBody>
                  <a:tcPr/>
                </a:tc>
                <a:extLst>
                  <a:ext uri="{0D108BD9-81ED-4DB2-BD59-A6C34878D82A}">
                    <a16:rowId xmlns:a16="http://schemas.microsoft.com/office/drawing/2014/main" val="2196220756"/>
                  </a:ext>
                </a:extLst>
              </a:tr>
            </a:tbl>
          </a:graphicData>
        </a:graphic>
      </p:graphicFrame>
      <p:graphicFrame>
        <p:nvGraphicFramePr>
          <p:cNvPr id="12" name="Table 11">
            <a:extLst>
              <a:ext uri="{FF2B5EF4-FFF2-40B4-BE49-F238E27FC236}">
                <a16:creationId xmlns:a16="http://schemas.microsoft.com/office/drawing/2014/main" id="{B078C6B9-85F9-B147-3A74-FA480E014498}"/>
              </a:ext>
            </a:extLst>
          </p:cNvPr>
          <p:cNvGraphicFramePr>
            <a:graphicFrameLocks noGrp="1"/>
          </p:cNvGraphicFramePr>
          <p:nvPr>
            <p:extLst>
              <p:ext uri="{D42A27DB-BD31-4B8C-83A1-F6EECF244321}">
                <p14:modId xmlns:p14="http://schemas.microsoft.com/office/powerpoint/2010/main" val="453427252"/>
              </p:ext>
            </p:extLst>
          </p:nvPr>
        </p:nvGraphicFramePr>
        <p:xfrm>
          <a:off x="0" y="4744439"/>
          <a:ext cx="12143874" cy="1783080"/>
        </p:xfrm>
        <a:graphic>
          <a:graphicData uri="http://schemas.openxmlformats.org/drawingml/2006/table">
            <a:tbl>
              <a:tblPr firstRow="1" bandRow="1">
                <a:tableStyleId>{21E4AEA4-8DFA-4A89-87EB-49C32662AFE0}</a:tableStyleId>
              </a:tblPr>
              <a:tblGrid>
                <a:gridCol w="2577602">
                  <a:extLst>
                    <a:ext uri="{9D8B030D-6E8A-4147-A177-3AD203B41FA5}">
                      <a16:colId xmlns:a16="http://schemas.microsoft.com/office/drawing/2014/main" val="103804179"/>
                    </a:ext>
                  </a:extLst>
                </a:gridCol>
                <a:gridCol w="5279074">
                  <a:extLst>
                    <a:ext uri="{9D8B030D-6E8A-4147-A177-3AD203B41FA5}">
                      <a16:colId xmlns:a16="http://schemas.microsoft.com/office/drawing/2014/main" val="3170818157"/>
                    </a:ext>
                  </a:extLst>
                </a:gridCol>
                <a:gridCol w="4287198">
                  <a:extLst>
                    <a:ext uri="{9D8B030D-6E8A-4147-A177-3AD203B41FA5}">
                      <a16:colId xmlns:a16="http://schemas.microsoft.com/office/drawing/2014/main" val="307138750"/>
                    </a:ext>
                  </a:extLst>
                </a:gridCol>
              </a:tblGrid>
              <a:tr h="706132">
                <a:tc>
                  <a:txBody>
                    <a:bodyPr/>
                    <a:lstStyle/>
                    <a:p>
                      <a:r>
                        <a:rPr lang="en-US" sz="1100" b="0" dirty="0">
                          <a:solidFill>
                            <a:schemeClr val="tx1"/>
                          </a:solidFill>
                        </a:rPr>
                        <a:t>8. Beliefs and Attitudes</a:t>
                      </a:r>
                    </a:p>
                  </a:txBody>
                  <a:tcPr>
                    <a:solidFill>
                      <a:schemeClr val="tx2">
                        <a:lumMod val="20000"/>
                        <a:lumOff val="80000"/>
                      </a:schemeClr>
                    </a:solidFill>
                  </a:tcPr>
                </a:tc>
                <a:tc>
                  <a:txBody>
                    <a:bodyPr/>
                    <a:lstStyle/>
                    <a:p>
                      <a:r>
                        <a:rPr lang="en-US" sz="1100" b="0" kern="1200" dirty="0">
                          <a:solidFill>
                            <a:schemeClr val="tx1"/>
                          </a:solidFill>
                          <a:effectLst/>
                          <a:latin typeface="+mn-lt"/>
                          <a:ea typeface="+mn-ea"/>
                          <a:cs typeface="+mn-cs"/>
                        </a:rPr>
                        <a:t>Egalitarian</a:t>
                      </a:r>
                    </a:p>
                    <a:p>
                      <a:r>
                        <a:rPr lang="en-US" sz="1100" b="0" kern="1200" dirty="0">
                          <a:solidFill>
                            <a:schemeClr val="tx1"/>
                          </a:solidFill>
                          <a:effectLst/>
                          <a:latin typeface="+mn-lt"/>
                          <a:ea typeface="+mn-ea"/>
                          <a:cs typeface="+mn-cs"/>
                        </a:rPr>
                        <a:t>Challenging of authority Gender equity</a:t>
                      </a:r>
                    </a:p>
                    <a:p>
                      <a:r>
                        <a:rPr lang="en-US" sz="1100" b="0" kern="1200" dirty="0">
                          <a:solidFill>
                            <a:schemeClr val="tx1"/>
                          </a:solidFill>
                          <a:effectLst/>
                          <a:latin typeface="+mn-lt"/>
                          <a:ea typeface="+mn-ea"/>
                          <a:cs typeface="+mn-cs"/>
                        </a:rPr>
                        <a:t>Behavior and action affect and determine the future</a:t>
                      </a:r>
                      <a:endParaRPr lang="en-US" sz="1100" b="0" dirty="0">
                        <a:solidFill>
                          <a:schemeClr val="tx1"/>
                        </a:solidFill>
                      </a:endParaRPr>
                    </a:p>
                  </a:txBody>
                  <a:tcPr>
                    <a:solidFill>
                      <a:schemeClr val="tx2">
                        <a:lumMod val="20000"/>
                        <a:lumOff val="80000"/>
                      </a:schemeClr>
                    </a:solidFill>
                  </a:tcPr>
                </a:tc>
                <a:tc>
                  <a:txBody>
                    <a:bodyPr/>
                    <a:lstStyle/>
                    <a:p>
                      <a:r>
                        <a:rPr lang="en-US" sz="1100" b="0" kern="1200" dirty="0">
                          <a:solidFill>
                            <a:schemeClr val="tx1"/>
                          </a:solidFill>
                          <a:effectLst/>
                          <a:latin typeface="+mn-lt"/>
                          <a:ea typeface="+mn-ea"/>
                          <a:cs typeface="+mn-cs"/>
                        </a:rPr>
                        <a:t>Hierarchical</a:t>
                      </a:r>
                    </a:p>
                    <a:p>
                      <a:r>
                        <a:rPr lang="en-US" sz="1100" b="0" kern="1200" dirty="0">
                          <a:solidFill>
                            <a:schemeClr val="tx1"/>
                          </a:solidFill>
                          <a:effectLst/>
                          <a:latin typeface="+mn-lt"/>
                          <a:ea typeface="+mn-ea"/>
                          <a:cs typeface="+mn-cs"/>
                        </a:rPr>
                        <a:t>Respect for authority and social order Different roles for men and women</a:t>
                      </a:r>
                    </a:p>
                    <a:p>
                      <a:r>
                        <a:rPr lang="en-US" sz="1100" b="0" kern="1200" dirty="0">
                          <a:solidFill>
                            <a:schemeClr val="tx1"/>
                          </a:solidFill>
                          <a:effectLst/>
                          <a:latin typeface="+mn-lt"/>
                          <a:ea typeface="+mn-ea"/>
                          <a:cs typeface="+mn-cs"/>
                        </a:rPr>
                        <a:t>Fate controls and predetermines the future</a:t>
                      </a:r>
                      <a:endParaRPr lang="en-US" sz="1100" b="0" dirty="0">
                        <a:solidFill>
                          <a:schemeClr val="tx1"/>
                        </a:solidFill>
                      </a:endParaRPr>
                    </a:p>
                  </a:txBody>
                  <a:tcPr>
                    <a:solidFill>
                      <a:schemeClr val="tx2">
                        <a:lumMod val="20000"/>
                        <a:lumOff val="80000"/>
                      </a:schemeClr>
                    </a:solidFill>
                  </a:tcPr>
                </a:tc>
                <a:extLst>
                  <a:ext uri="{0D108BD9-81ED-4DB2-BD59-A6C34878D82A}">
                    <a16:rowId xmlns:a16="http://schemas.microsoft.com/office/drawing/2014/main" val="413714566"/>
                  </a:ext>
                </a:extLst>
              </a:tr>
              <a:tr h="550783">
                <a:tc>
                  <a:txBody>
                    <a:bodyPr/>
                    <a:lstStyle/>
                    <a:p>
                      <a:r>
                        <a:rPr lang="en-US" sz="1100" dirty="0"/>
                        <a:t>9. Mental process, and learning style</a:t>
                      </a:r>
                    </a:p>
                  </a:txBody>
                  <a:tcPr/>
                </a:tc>
                <a:tc>
                  <a:txBody>
                    <a:bodyPr/>
                    <a:lstStyle/>
                    <a:p>
                      <a:r>
                        <a:rPr lang="en-US" sz="1100" kern="1200" dirty="0">
                          <a:solidFill>
                            <a:schemeClr val="dk1"/>
                          </a:solidFill>
                          <a:effectLst/>
                          <a:latin typeface="+mn-lt"/>
                          <a:ea typeface="+mn-ea"/>
                          <a:cs typeface="+mn-cs"/>
                        </a:rPr>
                        <a:t>Linear, logical Problem-solving focus</a:t>
                      </a:r>
                    </a:p>
                    <a:p>
                      <a:r>
                        <a:rPr lang="en-US" sz="1100" kern="1200" dirty="0">
                          <a:solidFill>
                            <a:schemeClr val="dk1"/>
                          </a:solidFill>
                          <a:effectLst/>
                          <a:latin typeface="+mn-lt"/>
                          <a:ea typeface="+mn-ea"/>
                          <a:cs typeface="+mn-cs"/>
                        </a:rPr>
                        <a:t>Internal locus of control Individuals control their destiny</a:t>
                      </a:r>
                      <a:endParaRPr lang="en-US" sz="1100" dirty="0"/>
                    </a:p>
                  </a:txBody>
                  <a:tcPr/>
                </a:tc>
                <a:tc>
                  <a:txBody>
                    <a:bodyPr/>
                    <a:lstStyle/>
                    <a:p>
                      <a:r>
                        <a:rPr lang="en-US" sz="1100" kern="1200" dirty="0">
                          <a:solidFill>
                            <a:schemeClr val="dk1"/>
                          </a:solidFill>
                          <a:effectLst/>
                          <a:latin typeface="+mn-lt"/>
                          <a:ea typeface="+mn-ea"/>
                          <a:cs typeface="+mn-cs"/>
                        </a:rPr>
                        <a:t>Lateral, holistic, simultaneous Accepting of life's difficulties External locus of control.</a:t>
                      </a:r>
                    </a:p>
                    <a:p>
                      <a:r>
                        <a:rPr lang="en-US" sz="1100" kern="1200" dirty="0">
                          <a:solidFill>
                            <a:schemeClr val="dk1"/>
                          </a:solidFill>
                          <a:effectLst/>
                          <a:latin typeface="+mn-lt"/>
                          <a:ea typeface="+mn-ea"/>
                          <a:cs typeface="+mn-cs"/>
                        </a:rPr>
                        <a:t>Individuals accept their destiny</a:t>
                      </a:r>
                      <a:endParaRPr lang="en-US" sz="1100" dirty="0"/>
                    </a:p>
                  </a:txBody>
                  <a:tcPr/>
                </a:tc>
                <a:extLst>
                  <a:ext uri="{0D108BD9-81ED-4DB2-BD59-A6C34878D82A}">
                    <a16:rowId xmlns:a16="http://schemas.microsoft.com/office/drawing/2014/main" val="3350418091"/>
                  </a:ext>
                </a:extLst>
              </a:tr>
              <a:tr h="395434">
                <a:tc>
                  <a:txBody>
                    <a:bodyPr/>
                    <a:lstStyle/>
                    <a:p>
                      <a:r>
                        <a:rPr lang="en-US" sz="1100" dirty="0"/>
                        <a:t>10.  Work habits, and practices</a:t>
                      </a:r>
                    </a:p>
                  </a:txBody>
                  <a:tcPr/>
                </a:tc>
                <a:tc>
                  <a:txBody>
                    <a:bodyPr/>
                    <a:lstStyle/>
                    <a:p>
                      <a:r>
                        <a:rPr lang="en-US" sz="1100" kern="1200" dirty="0">
                          <a:solidFill>
                            <a:schemeClr val="dk1"/>
                          </a:solidFill>
                          <a:effectLst/>
                          <a:latin typeface="+mn-lt"/>
                          <a:ea typeface="+mn-ea"/>
                          <a:cs typeface="+mn-cs"/>
                        </a:rPr>
                        <a:t>Reward based on individual achievement Work has intrinsic value</a:t>
                      </a:r>
                      <a:endParaRPr lang="en-US" sz="1100" dirty="0"/>
                    </a:p>
                  </a:txBody>
                  <a:tcPr/>
                </a:tc>
                <a:tc>
                  <a:txBody>
                    <a:bodyPr/>
                    <a:lstStyle/>
                    <a:p>
                      <a:r>
                        <a:rPr lang="en-US" sz="1100" kern="1200" dirty="0">
                          <a:solidFill>
                            <a:schemeClr val="dk1"/>
                          </a:solidFill>
                          <a:effectLst/>
                          <a:latin typeface="+mn-lt"/>
                          <a:ea typeface="+mn-ea"/>
                          <a:cs typeface="+mn-cs"/>
                        </a:rPr>
                        <a:t>Rewards based on seniority; relationships Work is a necessity of life</a:t>
                      </a:r>
                      <a:endParaRPr lang="en-US" sz="1100" dirty="0"/>
                    </a:p>
                  </a:txBody>
                  <a:tcPr/>
                </a:tc>
                <a:extLst>
                  <a:ext uri="{0D108BD9-81ED-4DB2-BD59-A6C34878D82A}">
                    <a16:rowId xmlns:a16="http://schemas.microsoft.com/office/drawing/2014/main" val="2159847448"/>
                  </a:ext>
                </a:extLst>
              </a:tr>
            </a:tbl>
          </a:graphicData>
        </a:graphic>
      </p:graphicFrame>
      <p:sp>
        <p:nvSpPr>
          <p:cNvPr id="2" name="Slide Number Placeholder 1">
            <a:extLst>
              <a:ext uri="{FF2B5EF4-FFF2-40B4-BE49-F238E27FC236}">
                <a16:creationId xmlns:a16="http://schemas.microsoft.com/office/drawing/2014/main" id="{30B9498A-5730-B752-B729-305767D0C138}"/>
              </a:ext>
            </a:extLst>
          </p:cNvPr>
          <p:cNvSpPr>
            <a:spLocks noGrp="1"/>
          </p:cNvSpPr>
          <p:nvPr>
            <p:ph type="sldNum" sz="quarter" idx="12"/>
          </p:nvPr>
        </p:nvSpPr>
        <p:spPr/>
        <p:txBody>
          <a:bodyPr/>
          <a:lstStyle/>
          <a:p>
            <a:fld id="{8E591227-F9EB-4B2B-9432-842143BA1678}" type="slidenum">
              <a:rPr lang="en-US" smtClean="0"/>
              <a:t>24</a:t>
            </a:fld>
            <a:endParaRPr lang="en-US" dirty="0"/>
          </a:p>
        </p:txBody>
      </p:sp>
      <p:sp>
        <p:nvSpPr>
          <p:cNvPr id="6" name="Date Placeholder 5">
            <a:extLst>
              <a:ext uri="{FF2B5EF4-FFF2-40B4-BE49-F238E27FC236}">
                <a16:creationId xmlns:a16="http://schemas.microsoft.com/office/drawing/2014/main" id="{273CB7D9-7042-61BB-F940-386B3C590283}"/>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333822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900" fill="hold"/>
                                        <p:tgtEl>
                                          <p:spTgt spid="5"/>
                                        </p:tgtEl>
                                        <p:attrNameLst>
                                          <p:attrName>ppt_x</p:attrName>
                                        </p:attrNameLst>
                                      </p:cBhvr>
                                      <p:tavLst>
                                        <p:tav tm="0">
                                          <p:val>
                                            <p:strVal val="0-#ppt_w/2"/>
                                          </p:val>
                                        </p:tav>
                                        <p:tav tm="100000">
                                          <p:val>
                                            <p:strVal val="#ppt_x"/>
                                          </p:val>
                                        </p:tav>
                                      </p:tavLst>
                                    </p:anim>
                                    <p:anim calcmode="lin" valueType="num">
                                      <p:cBhvr additive="base">
                                        <p:cTn id="8"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966823" y="1337447"/>
            <a:ext cx="9615537"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Cultural Competence in the Healthcare Encounter:</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1862551" y="2362041"/>
            <a:ext cx="7824083" cy="2133918"/>
          </a:xfrm>
          <a:prstGeom prst="rect">
            <a:avLst/>
          </a:prstGeom>
          <a:noFill/>
        </p:spPr>
        <p:txBody>
          <a:bodyPr wrap="square" rtlCol="0">
            <a:spAutoFit/>
          </a:bodyPr>
          <a:lstStyle/>
          <a:p>
            <a:pPr marR="0" lvl="0">
              <a:lnSpc>
                <a:spcPct val="150000"/>
              </a:lnSpc>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How much cooperation and interaction is necessary to address barriers and provide culturally and linguistically appropriate services?</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3" name="Picture 12" descr="A white  person outline with a question mark">
            <a:extLst>
              <a:ext uri="{FF2B5EF4-FFF2-40B4-BE49-F238E27FC236}">
                <a16:creationId xmlns:a16="http://schemas.microsoft.com/office/drawing/2014/main" id="{41D375AC-297A-46D9-BB1B-363456B0351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17647" y="3919416"/>
            <a:ext cx="2713892" cy="2713892"/>
          </a:xfrm>
          <a:prstGeom prst="rect">
            <a:avLst/>
          </a:prstGeom>
        </p:spPr>
      </p:pic>
      <p:sp>
        <p:nvSpPr>
          <p:cNvPr id="6" name="Slide Number Placeholder 5">
            <a:extLst>
              <a:ext uri="{FF2B5EF4-FFF2-40B4-BE49-F238E27FC236}">
                <a16:creationId xmlns:a16="http://schemas.microsoft.com/office/drawing/2014/main" id="{ED26728C-D0BB-1F72-8042-FC736F5E534C}"/>
              </a:ext>
            </a:extLst>
          </p:cNvPr>
          <p:cNvSpPr>
            <a:spLocks noGrp="1"/>
          </p:cNvSpPr>
          <p:nvPr>
            <p:ph type="sldNum" sz="quarter" idx="12"/>
          </p:nvPr>
        </p:nvSpPr>
        <p:spPr/>
        <p:txBody>
          <a:bodyPr/>
          <a:lstStyle/>
          <a:p>
            <a:fld id="{8E591227-F9EB-4B2B-9432-842143BA1678}" type="slidenum">
              <a:rPr lang="en-US" smtClean="0"/>
              <a:t>25</a:t>
            </a:fld>
            <a:endParaRPr lang="en-US" dirty="0"/>
          </a:p>
        </p:txBody>
      </p:sp>
      <p:sp>
        <p:nvSpPr>
          <p:cNvPr id="7" name="Date Placeholder 6">
            <a:extLst>
              <a:ext uri="{FF2B5EF4-FFF2-40B4-BE49-F238E27FC236}">
                <a16:creationId xmlns:a16="http://schemas.microsoft.com/office/drawing/2014/main" id="{BBCBACB3-B041-426B-7F2B-7B04E460AEB4}"/>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233031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171396" y="671515"/>
            <a:ext cx="10672153"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Cultural Competence in the Healthcare Encounter:</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1992343" y="2091910"/>
            <a:ext cx="7030257" cy="2486450"/>
          </a:xfrm>
          <a:prstGeom prst="rect">
            <a:avLst/>
          </a:prstGeom>
          <a:noFill/>
        </p:spPr>
        <p:txBody>
          <a:bodyPr wrap="square" rtlCol="0">
            <a:spAutoFit/>
          </a:bodyPr>
          <a:lstStyle/>
          <a:p>
            <a:pPr marR="0" lvl="0" algn="ctr">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Cultural Understanding in Health Care Encounters</a:t>
            </a:r>
          </a:p>
          <a:p>
            <a:pPr marR="0" lvl="0" algn="ctr">
              <a:lnSpc>
                <a:spcPct val="107000"/>
              </a:lnSpc>
              <a:spcBef>
                <a:spcPts val="0"/>
              </a:spcBef>
              <a:spcAft>
                <a:spcPts val="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274320" marR="0">
              <a:lnSpc>
                <a:spcPct val="150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Understanding the issues facing patients can help the provider improve effectiveness in providing quality health care to all patients. </a:t>
            </a:r>
            <a:endParaRPr lang="en-US" dirty="0"/>
          </a:p>
        </p:txBody>
      </p:sp>
      <p:grpSp>
        <p:nvGrpSpPr>
          <p:cNvPr id="7" name="Group 6" descr="Outline of purple human dancing with arms up">
            <a:extLst>
              <a:ext uri="{FF2B5EF4-FFF2-40B4-BE49-F238E27FC236}">
                <a16:creationId xmlns:a16="http://schemas.microsoft.com/office/drawing/2014/main" id="{31827CB6-5157-70E3-7E39-C75FAE216BAF}"/>
              </a:ext>
            </a:extLst>
          </p:cNvPr>
          <p:cNvGrpSpPr/>
          <p:nvPr/>
        </p:nvGrpSpPr>
        <p:grpSpPr>
          <a:xfrm>
            <a:off x="10310588" y="2831578"/>
            <a:ext cx="1415326" cy="3308168"/>
            <a:chOff x="6516140" y="1898651"/>
            <a:chExt cx="1380086" cy="3225800"/>
          </a:xfrm>
        </p:grpSpPr>
        <p:sp>
          <p:nvSpPr>
            <p:cNvPr id="8" name="Freeform 10">
              <a:extLst>
                <a:ext uri="{FF2B5EF4-FFF2-40B4-BE49-F238E27FC236}">
                  <a16:creationId xmlns:a16="http://schemas.microsoft.com/office/drawing/2014/main" id="{596E5758-4A3C-0D1D-7835-F3980ECE19EA}"/>
                </a:ext>
              </a:extLst>
            </p:cNvPr>
            <p:cNvSpPr>
              <a:spLocks/>
            </p:cNvSpPr>
            <p:nvPr/>
          </p:nvSpPr>
          <p:spPr bwMode="auto">
            <a:xfrm>
              <a:off x="6516140" y="1898651"/>
              <a:ext cx="1380086" cy="3225800"/>
            </a:xfrm>
            <a:custGeom>
              <a:avLst/>
              <a:gdLst>
                <a:gd name="T0" fmla="*/ 14 w 903"/>
                <a:gd name="T1" fmla="*/ 0 h 2109"/>
                <a:gd name="T2" fmla="*/ 126 w 903"/>
                <a:gd name="T3" fmla="*/ 578 h 2109"/>
                <a:gd name="T4" fmla="*/ 288 w 903"/>
                <a:gd name="T5" fmla="*/ 707 h 2109"/>
                <a:gd name="T6" fmla="*/ 489 w 903"/>
                <a:gd name="T7" fmla="*/ 681 h 2109"/>
                <a:gd name="T8" fmla="*/ 735 w 903"/>
                <a:gd name="T9" fmla="*/ 445 h 2109"/>
                <a:gd name="T10" fmla="*/ 903 w 903"/>
                <a:gd name="T11" fmla="*/ 356 h 2109"/>
                <a:gd name="T12" fmla="*/ 520 w 903"/>
                <a:gd name="T13" fmla="*/ 830 h 2109"/>
                <a:gd name="T14" fmla="*/ 420 w 903"/>
                <a:gd name="T15" fmla="*/ 1406 h 2109"/>
                <a:gd name="T16" fmla="*/ 548 w 903"/>
                <a:gd name="T17" fmla="*/ 2109 h 2109"/>
                <a:gd name="T18" fmla="*/ 316 w 903"/>
                <a:gd name="T19" fmla="*/ 1546 h 2109"/>
                <a:gd name="T20" fmla="*/ 288 w 903"/>
                <a:gd name="T21" fmla="*/ 1414 h 2109"/>
                <a:gd name="T22" fmla="*/ 213 w 903"/>
                <a:gd name="T23" fmla="*/ 1405 h 2109"/>
                <a:gd name="T24" fmla="*/ 210 w 903"/>
                <a:gd name="T25" fmla="*/ 1557 h 2109"/>
                <a:gd name="T26" fmla="*/ 322 w 903"/>
                <a:gd name="T27" fmla="*/ 2069 h 2109"/>
                <a:gd name="T28" fmla="*/ 52 w 903"/>
                <a:gd name="T29" fmla="*/ 1488 h 2109"/>
                <a:gd name="T30" fmla="*/ 3 w 903"/>
                <a:gd name="T31" fmla="*/ 665 h 2109"/>
                <a:gd name="T32" fmla="*/ 14 w 903"/>
                <a:gd name="T33" fmla="*/ 0 h 2109"/>
                <a:gd name="connsiteX0" fmla="*/ 136 w 9981"/>
                <a:gd name="connsiteY0" fmla="*/ 0 h 10000"/>
                <a:gd name="connsiteX1" fmla="*/ 1376 w 9981"/>
                <a:gd name="connsiteY1" fmla="*/ 2741 h 10000"/>
                <a:gd name="connsiteX2" fmla="*/ 3170 w 9981"/>
                <a:gd name="connsiteY2" fmla="*/ 3352 h 10000"/>
                <a:gd name="connsiteX3" fmla="*/ 5396 w 9981"/>
                <a:gd name="connsiteY3" fmla="*/ 3229 h 10000"/>
                <a:gd name="connsiteX4" fmla="*/ 8121 w 9981"/>
                <a:gd name="connsiteY4" fmla="*/ 2110 h 10000"/>
                <a:gd name="connsiteX5" fmla="*/ 9981 w 9981"/>
                <a:gd name="connsiteY5" fmla="*/ 1688 h 10000"/>
                <a:gd name="connsiteX6" fmla="*/ 5740 w 9981"/>
                <a:gd name="connsiteY6" fmla="*/ 3936 h 10000"/>
                <a:gd name="connsiteX7" fmla="*/ 4632 w 9981"/>
                <a:gd name="connsiteY7" fmla="*/ 6667 h 10000"/>
                <a:gd name="connsiteX8" fmla="*/ 6050 w 9981"/>
                <a:gd name="connsiteY8" fmla="*/ 10000 h 10000"/>
                <a:gd name="connsiteX9" fmla="*/ 3480 w 9981"/>
                <a:gd name="connsiteY9" fmla="*/ 7330 h 10000"/>
                <a:gd name="connsiteX10" fmla="*/ 3170 w 9981"/>
                <a:gd name="connsiteY10" fmla="*/ 6705 h 10000"/>
                <a:gd name="connsiteX11" fmla="*/ 2340 w 9981"/>
                <a:gd name="connsiteY11" fmla="*/ 6662 h 10000"/>
                <a:gd name="connsiteX12" fmla="*/ 2307 w 9981"/>
                <a:gd name="connsiteY12" fmla="*/ 7383 h 10000"/>
                <a:gd name="connsiteX13" fmla="*/ 3547 w 9981"/>
                <a:gd name="connsiteY13" fmla="*/ 9810 h 10000"/>
                <a:gd name="connsiteX14" fmla="*/ 557 w 9981"/>
                <a:gd name="connsiteY14" fmla="*/ 7055 h 10000"/>
                <a:gd name="connsiteX15" fmla="*/ 14 w 9981"/>
                <a:gd name="connsiteY15" fmla="*/ 3153 h 10000"/>
                <a:gd name="connsiteX16" fmla="*/ 136 w 9981"/>
                <a:gd name="connsiteY16" fmla="*/ 0 h 10000"/>
                <a:gd name="connsiteX0" fmla="*/ 136 w 10000"/>
                <a:gd name="connsiteY0" fmla="*/ 0 h 10000"/>
                <a:gd name="connsiteX1" fmla="*/ 1379 w 10000"/>
                <a:gd name="connsiteY1" fmla="*/ 2741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379 w 10000"/>
                <a:gd name="connsiteY1" fmla="*/ 2741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183 w 10000"/>
                <a:gd name="connsiteY1" fmla="*/ 2239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183 w 10000"/>
                <a:gd name="connsiteY1" fmla="*/ 2239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118 w 10000"/>
                <a:gd name="connsiteY1" fmla="*/ 2406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000">
                  <a:moveTo>
                    <a:pt x="136" y="0"/>
                  </a:moveTo>
                  <a:cubicBezTo>
                    <a:pt x="136" y="0"/>
                    <a:pt x="434" y="1535"/>
                    <a:pt x="1118" y="2406"/>
                  </a:cubicBezTo>
                  <a:cubicBezTo>
                    <a:pt x="1802" y="3277"/>
                    <a:pt x="2461" y="3215"/>
                    <a:pt x="3176" y="3352"/>
                  </a:cubicBezTo>
                  <a:cubicBezTo>
                    <a:pt x="3891" y="3489"/>
                    <a:pt x="5008" y="3395"/>
                    <a:pt x="5406" y="3229"/>
                  </a:cubicBezTo>
                  <a:cubicBezTo>
                    <a:pt x="5817" y="3063"/>
                    <a:pt x="7659" y="2252"/>
                    <a:pt x="8136" y="2110"/>
                  </a:cubicBezTo>
                  <a:cubicBezTo>
                    <a:pt x="8613" y="1963"/>
                    <a:pt x="9423" y="1745"/>
                    <a:pt x="10000" y="1688"/>
                  </a:cubicBezTo>
                  <a:cubicBezTo>
                    <a:pt x="10000" y="1688"/>
                    <a:pt x="6494" y="3125"/>
                    <a:pt x="5751" y="3936"/>
                  </a:cubicBezTo>
                  <a:cubicBezTo>
                    <a:pt x="5008" y="4742"/>
                    <a:pt x="4441" y="5306"/>
                    <a:pt x="4641" y="6667"/>
                  </a:cubicBezTo>
                  <a:cubicBezTo>
                    <a:pt x="4852" y="8028"/>
                    <a:pt x="5207" y="9360"/>
                    <a:pt x="6062" y="10000"/>
                  </a:cubicBezTo>
                  <a:cubicBezTo>
                    <a:pt x="6062" y="10000"/>
                    <a:pt x="3842" y="9066"/>
                    <a:pt x="3487" y="7330"/>
                  </a:cubicBezTo>
                  <a:cubicBezTo>
                    <a:pt x="3487" y="7330"/>
                    <a:pt x="3443" y="6946"/>
                    <a:pt x="3176" y="6705"/>
                  </a:cubicBezTo>
                  <a:cubicBezTo>
                    <a:pt x="2933" y="6477"/>
                    <a:pt x="2400" y="6543"/>
                    <a:pt x="2344" y="6662"/>
                  </a:cubicBezTo>
                  <a:cubicBezTo>
                    <a:pt x="2300" y="6776"/>
                    <a:pt x="2266" y="7022"/>
                    <a:pt x="2311" y="7383"/>
                  </a:cubicBezTo>
                  <a:cubicBezTo>
                    <a:pt x="2366" y="7738"/>
                    <a:pt x="2233" y="8805"/>
                    <a:pt x="3554" y="9810"/>
                  </a:cubicBezTo>
                  <a:cubicBezTo>
                    <a:pt x="3554" y="9810"/>
                    <a:pt x="946" y="8739"/>
                    <a:pt x="558" y="7055"/>
                  </a:cubicBezTo>
                  <a:cubicBezTo>
                    <a:pt x="169" y="5367"/>
                    <a:pt x="47" y="3983"/>
                    <a:pt x="14" y="3153"/>
                  </a:cubicBezTo>
                  <a:cubicBezTo>
                    <a:pt x="-19" y="2328"/>
                    <a:pt x="3" y="958"/>
                    <a:pt x="136" y="0"/>
                  </a:cubicBezTo>
                  <a:close/>
                </a:path>
              </a:pathLst>
            </a:custGeom>
            <a:solidFill>
              <a:srgbClr val="774B9F"/>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11">
              <a:extLst>
                <a:ext uri="{FF2B5EF4-FFF2-40B4-BE49-F238E27FC236}">
                  <a16:creationId xmlns:a16="http://schemas.microsoft.com/office/drawing/2014/main" id="{5EA62D86-A8FA-3613-34C1-F92C4F9C2D4B}"/>
                </a:ext>
              </a:extLst>
            </p:cNvPr>
            <p:cNvSpPr>
              <a:spLocks/>
            </p:cNvSpPr>
            <p:nvPr/>
          </p:nvSpPr>
          <p:spPr bwMode="auto">
            <a:xfrm>
              <a:off x="6754564" y="2121352"/>
              <a:ext cx="562535" cy="756207"/>
            </a:xfrm>
            <a:custGeom>
              <a:avLst/>
              <a:gdLst>
                <a:gd name="T0" fmla="*/ 263 w 268"/>
                <a:gd name="T1" fmla="*/ 188 h 372"/>
                <a:gd name="T2" fmla="*/ 125 w 268"/>
                <a:gd name="T3" fmla="*/ 372 h 372"/>
                <a:gd name="T4" fmla="*/ 0 w 268"/>
                <a:gd name="T5" fmla="*/ 196 h 372"/>
                <a:gd name="T6" fmla="*/ 163 w 268"/>
                <a:gd name="T7" fmla="*/ 14 h 372"/>
                <a:gd name="T8" fmla="*/ 263 w 268"/>
                <a:gd name="T9" fmla="*/ 188 h 372"/>
                <a:gd name="connsiteX0" fmla="*/ 9813 w 9861"/>
                <a:gd name="connsiteY0" fmla="*/ 4711 h 9657"/>
                <a:gd name="connsiteX1" fmla="*/ 4664 w 9861"/>
                <a:gd name="connsiteY1" fmla="*/ 9657 h 9657"/>
                <a:gd name="connsiteX2" fmla="*/ 0 w 9861"/>
                <a:gd name="connsiteY2" fmla="*/ 4926 h 9657"/>
                <a:gd name="connsiteX3" fmla="*/ 6082 w 9861"/>
                <a:gd name="connsiteY3" fmla="*/ 33 h 9657"/>
                <a:gd name="connsiteX4" fmla="*/ 9813 w 9861"/>
                <a:gd name="connsiteY4" fmla="*/ 4711 h 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1" h="9657">
                  <a:moveTo>
                    <a:pt x="9813" y="4711"/>
                  </a:moveTo>
                  <a:cubicBezTo>
                    <a:pt x="9664" y="6754"/>
                    <a:pt x="6567" y="9657"/>
                    <a:pt x="4664" y="9657"/>
                  </a:cubicBezTo>
                  <a:cubicBezTo>
                    <a:pt x="2724" y="9657"/>
                    <a:pt x="0" y="8450"/>
                    <a:pt x="0" y="4926"/>
                  </a:cubicBezTo>
                  <a:cubicBezTo>
                    <a:pt x="0" y="2587"/>
                    <a:pt x="1194" y="-343"/>
                    <a:pt x="6082" y="33"/>
                  </a:cubicBezTo>
                  <a:cubicBezTo>
                    <a:pt x="9813" y="329"/>
                    <a:pt x="10000" y="2722"/>
                    <a:pt x="9813" y="4711"/>
                  </a:cubicBezTo>
                  <a:close/>
                </a:path>
              </a:pathLst>
            </a:custGeom>
            <a:solidFill>
              <a:srgbClr val="774B9F"/>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6" name="Slide Number Placeholder 5">
            <a:extLst>
              <a:ext uri="{FF2B5EF4-FFF2-40B4-BE49-F238E27FC236}">
                <a16:creationId xmlns:a16="http://schemas.microsoft.com/office/drawing/2014/main" id="{589A8CB7-0FDC-04E8-016B-D8A895221613}"/>
              </a:ext>
            </a:extLst>
          </p:cNvPr>
          <p:cNvSpPr>
            <a:spLocks noGrp="1"/>
          </p:cNvSpPr>
          <p:nvPr>
            <p:ph type="sldNum" sz="quarter" idx="12"/>
          </p:nvPr>
        </p:nvSpPr>
        <p:spPr/>
        <p:txBody>
          <a:bodyPr/>
          <a:lstStyle/>
          <a:p>
            <a:fld id="{8E591227-F9EB-4B2B-9432-842143BA1678}" type="slidenum">
              <a:rPr lang="en-US" smtClean="0"/>
              <a:t>26</a:t>
            </a:fld>
            <a:endParaRPr lang="en-US" dirty="0"/>
          </a:p>
        </p:txBody>
      </p:sp>
      <p:sp>
        <p:nvSpPr>
          <p:cNvPr id="10" name="Date Placeholder 9">
            <a:extLst>
              <a:ext uri="{FF2B5EF4-FFF2-40B4-BE49-F238E27FC236}">
                <a16:creationId xmlns:a16="http://schemas.microsoft.com/office/drawing/2014/main" id="{E6CF2593-5F4C-8990-C928-6F49E9AE098D}"/>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140766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accel="12000" decel="88000"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759923" y="554922"/>
            <a:ext cx="10672153"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Cultural Competence in the Healthcare Encounter:</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653363" y="1426812"/>
            <a:ext cx="6353904" cy="4321055"/>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What to know:</a:t>
            </a:r>
          </a:p>
          <a:p>
            <a:pPr marR="0" lvl="0">
              <a:lnSpc>
                <a:spcPct val="107000"/>
              </a:lnSpc>
              <a:spcBef>
                <a:spcPts val="0"/>
              </a:spcBef>
              <a:spcAft>
                <a:spcPts val="0"/>
              </a:spcAft>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Communication about health often differs by ethnicity, age, socioeconomic status, geographic location, and sexual orientation. </a:t>
            </a:r>
          </a:p>
          <a:p>
            <a:pPr lvl="1">
              <a:lnSpc>
                <a:spcPct val="107000"/>
              </a:lnSpc>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Differences in languages and non-verbal communication can lead to barriers that may impact the service being provided.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descr="A colorful puzzle ball ">
            <a:extLst>
              <a:ext uri="{FF2B5EF4-FFF2-40B4-BE49-F238E27FC236}">
                <a16:creationId xmlns:a16="http://schemas.microsoft.com/office/drawing/2014/main" id="{A47B7D3F-4E9C-A22E-0A99-33A51BAEEC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8637" y="3486430"/>
            <a:ext cx="2552867" cy="2552867"/>
          </a:xfrm>
          <a:prstGeom prst="rect">
            <a:avLst/>
          </a:prstGeom>
        </p:spPr>
      </p:pic>
      <p:sp>
        <p:nvSpPr>
          <p:cNvPr id="7" name="Slide Number Placeholder 6">
            <a:extLst>
              <a:ext uri="{FF2B5EF4-FFF2-40B4-BE49-F238E27FC236}">
                <a16:creationId xmlns:a16="http://schemas.microsoft.com/office/drawing/2014/main" id="{028E4689-1F75-5CEF-7290-22EADC496CE8}"/>
              </a:ext>
            </a:extLst>
          </p:cNvPr>
          <p:cNvSpPr>
            <a:spLocks noGrp="1"/>
          </p:cNvSpPr>
          <p:nvPr>
            <p:ph type="sldNum" sz="quarter" idx="12"/>
          </p:nvPr>
        </p:nvSpPr>
        <p:spPr/>
        <p:txBody>
          <a:bodyPr/>
          <a:lstStyle/>
          <a:p>
            <a:fld id="{8E591227-F9EB-4B2B-9432-842143BA1678}" type="slidenum">
              <a:rPr lang="en-US" smtClean="0"/>
              <a:t>27</a:t>
            </a:fld>
            <a:endParaRPr lang="en-US" dirty="0"/>
          </a:p>
        </p:txBody>
      </p:sp>
      <p:sp>
        <p:nvSpPr>
          <p:cNvPr id="8" name="Date Placeholder 7">
            <a:extLst>
              <a:ext uri="{FF2B5EF4-FFF2-40B4-BE49-F238E27FC236}">
                <a16:creationId xmlns:a16="http://schemas.microsoft.com/office/drawing/2014/main" id="{21EBF360-CD4E-2649-F9CF-7D0381730509}"/>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337382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1449754" y="1147210"/>
            <a:ext cx="8999721"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Cultural Competence in the Healthcare Encounter:</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170501" y="2075451"/>
            <a:ext cx="6844548" cy="4028475"/>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What to know:</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Differences in perceptions of illness, disease, medical roles, and responsibilities.</a:t>
            </a:r>
          </a:p>
          <a:p>
            <a:pPr marR="0" lvl="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Western medicine has a distinct culture. </a:t>
            </a:r>
          </a:p>
          <a:p>
            <a:pPr marL="800100" lvl="1" indent="-342900">
              <a:lnSpc>
                <a:spcPct val="107000"/>
              </a:lnSpc>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Culturally based beliefs and traditions can affect the course and outcome of disease.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Distrust in the medical system due to historical trauma.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descr="A colorful puzzle ball ">
            <a:extLst>
              <a:ext uri="{FF2B5EF4-FFF2-40B4-BE49-F238E27FC236}">
                <a16:creationId xmlns:a16="http://schemas.microsoft.com/office/drawing/2014/main" id="{C6295C4F-9113-C1D2-42A6-4B958F206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6743" y="3650361"/>
            <a:ext cx="2552867" cy="2552867"/>
          </a:xfrm>
          <a:prstGeom prst="rect">
            <a:avLst/>
          </a:prstGeom>
        </p:spPr>
      </p:pic>
      <p:sp>
        <p:nvSpPr>
          <p:cNvPr id="7" name="Slide Number Placeholder 6">
            <a:extLst>
              <a:ext uri="{FF2B5EF4-FFF2-40B4-BE49-F238E27FC236}">
                <a16:creationId xmlns:a16="http://schemas.microsoft.com/office/drawing/2014/main" id="{DD549D4F-CFFF-B088-A8FA-9E723A542F38}"/>
              </a:ext>
            </a:extLst>
          </p:cNvPr>
          <p:cNvSpPr>
            <a:spLocks noGrp="1"/>
          </p:cNvSpPr>
          <p:nvPr>
            <p:ph type="sldNum" sz="quarter" idx="12"/>
          </p:nvPr>
        </p:nvSpPr>
        <p:spPr/>
        <p:txBody>
          <a:bodyPr/>
          <a:lstStyle/>
          <a:p>
            <a:fld id="{8E591227-F9EB-4B2B-9432-842143BA1678}" type="slidenum">
              <a:rPr lang="en-US" smtClean="0"/>
              <a:t>28</a:t>
            </a:fld>
            <a:endParaRPr lang="en-US" dirty="0"/>
          </a:p>
        </p:txBody>
      </p:sp>
      <p:sp>
        <p:nvSpPr>
          <p:cNvPr id="8" name="Date Placeholder 7">
            <a:extLst>
              <a:ext uri="{FF2B5EF4-FFF2-40B4-BE49-F238E27FC236}">
                <a16:creationId xmlns:a16="http://schemas.microsoft.com/office/drawing/2014/main" id="{739B49B2-369F-D82F-E96D-29A1D5283C70}"/>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352813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362391" y="1134740"/>
            <a:ext cx="10672153"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Cultural Competence in the Healthcare Encounter:</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047629" y="1881120"/>
            <a:ext cx="7301676" cy="4612096"/>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What to know:</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Preferences for treatment of illnesses</a:t>
            </a:r>
          </a:p>
          <a:p>
            <a:pPr marR="0" lvl="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People often hold to the healing traditions taught by their culture and family. </a:t>
            </a:r>
          </a:p>
          <a:p>
            <a:pPr marR="0" lvl="0">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Traditional medicine and modern medicine may coexist harmoniously.</a:t>
            </a:r>
          </a:p>
          <a:p>
            <a:pPr marR="0" lvl="0">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Health care providers</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may face challenges in helping patients overcome doubts about Western medicine.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grpSp>
        <p:nvGrpSpPr>
          <p:cNvPr id="7" name="Group 6" descr="A teal outline of a person with both arms up">
            <a:extLst>
              <a:ext uri="{FF2B5EF4-FFF2-40B4-BE49-F238E27FC236}">
                <a16:creationId xmlns:a16="http://schemas.microsoft.com/office/drawing/2014/main" id="{191AF3BC-0200-1744-DB3F-3BAAEB90CA53}"/>
              </a:ext>
            </a:extLst>
          </p:cNvPr>
          <p:cNvGrpSpPr/>
          <p:nvPr/>
        </p:nvGrpSpPr>
        <p:grpSpPr>
          <a:xfrm>
            <a:off x="10136554" y="2954215"/>
            <a:ext cx="1635916" cy="3467230"/>
            <a:chOff x="6516140" y="1898651"/>
            <a:chExt cx="1380086" cy="3225800"/>
          </a:xfrm>
          <a:solidFill>
            <a:schemeClr val="accent3">
              <a:lumMod val="75000"/>
            </a:schemeClr>
          </a:solidFill>
        </p:grpSpPr>
        <p:sp>
          <p:nvSpPr>
            <p:cNvPr id="8" name="Freeform 10">
              <a:extLst>
                <a:ext uri="{FF2B5EF4-FFF2-40B4-BE49-F238E27FC236}">
                  <a16:creationId xmlns:a16="http://schemas.microsoft.com/office/drawing/2014/main" id="{BA71C3F3-5647-5E4D-3E2C-1479BC90A841}"/>
                </a:ext>
              </a:extLst>
            </p:cNvPr>
            <p:cNvSpPr>
              <a:spLocks/>
            </p:cNvSpPr>
            <p:nvPr/>
          </p:nvSpPr>
          <p:spPr bwMode="auto">
            <a:xfrm>
              <a:off x="6516140" y="1898651"/>
              <a:ext cx="1380086" cy="3225800"/>
            </a:xfrm>
            <a:custGeom>
              <a:avLst/>
              <a:gdLst>
                <a:gd name="T0" fmla="*/ 14 w 903"/>
                <a:gd name="T1" fmla="*/ 0 h 2109"/>
                <a:gd name="T2" fmla="*/ 126 w 903"/>
                <a:gd name="T3" fmla="*/ 578 h 2109"/>
                <a:gd name="T4" fmla="*/ 288 w 903"/>
                <a:gd name="T5" fmla="*/ 707 h 2109"/>
                <a:gd name="T6" fmla="*/ 489 w 903"/>
                <a:gd name="T7" fmla="*/ 681 h 2109"/>
                <a:gd name="T8" fmla="*/ 735 w 903"/>
                <a:gd name="T9" fmla="*/ 445 h 2109"/>
                <a:gd name="T10" fmla="*/ 903 w 903"/>
                <a:gd name="T11" fmla="*/ 356 h 2109"/>
                <a:gd name="T12" fmla="*/ 520 w 903"/>
                <a:gd name="T13" fmla="*/ 830 h 2109"/>
                <a:gd name="T14" fmla="*/ 420 w 903"/>
                <a:gd name="T15" fmla="*/ 1406 h 2109"/>
                <a:gd name="T16" fmla="*/ 548 w 903"/>
                <a:gd name="T17" fmla="*/ 2109 h 2109"/>
                <a:gd name="T18" fmla="*/ 316 w 903"/>
                <a:gd name="T19" fmla="*/ 1546 h 2109"/>
                <a:gd name="T20" fmla="*/ 288 w 903"/>
                <a:gd name="T21" fmla="*/ 1414 h 2109"/>
                <a:gd name="T22" fmla="*/ 213 w 903"/>
                <a:gd name="T23" fmla="*/ 1405 h 2109"/>
                <a:gd name="T24" fmla="*/ 210 w 903"/>
                <a:gd name="T25" fmla="*/ 1557 h 2109"/>
                <a:gd name="T26" fmla="*/ 322 w 903"/>
                <a:gd name="T27" fmla="*/ 2069 h 2109"/>
                <a:gd name="T28" fmla="*/ 52 w 903"/>
                <a:gd name="T29" fmla="*/ 1488 h 2109"/>
                <a:gd name="T30" fmla="*/ 3 w 903"/>
                <a:gd name="T31" fmla="*/ 665 h 2109"/>
                <a:gd name="T32" fmla="*/ 14 w 903"/>
                <a:gd name="T33" fmla="*/ 0 h 2109"/>
                <a:gd name="connsiteX0" fmla="*/ 136 w 9981"/>
                <a:gd name="connsiteY0" fmla="*/ 0 h 10000"/>
                <a:gd name="connsiteX1" fmla="*/ 1376 w 9981"/>
                <a:gd name="connsiteY1" fmla="*/ 2741 h 10000"/>
                <a:gd name="connsiteX2" fmla="*/ 3170 w 9981"/>
                <a:gd name="connsiteY2" fmla="*/ 3352 h 10000"/>
                <a:gd name="connsiteX3" fmla="*/ 5396 w 9981"/>
                <a:gd name="connsiteY3" fmla="*/ 3229 h 10000"/>
                <a:gd name="connsiteX4" fmla="*/ 8121 w 9981"/>
                <a:gd name="connsiteY4" fmla="*/ 2110 h 10000"/>
                <a:gd name="connsiteX5" fmla="*/ 9981 w 9981"/>
                <a:gd name="connsiteY5" fmla="*/ 1688 h 10000"/>
                <a:gd name="connsiteX6" fmla="*/ 5740 w 9981"/>
                <a:gd name="connsiteY6" fmla="*/ 3936 h 10000"/>
                <a:gd name="connsiteX7" fmla="*/ 4632 w 9981"/>
                <a:gd name="connsiteY7" fmla="*/ 6667 h 10000"/>
                <a:gd name="connsiteX8" fmla="*/ 6050 w 9981"/>
                <a:gd name="connsiteY8" fmla="*/ 10000 h 10000"/>
                <a:gd name="connsiteX9" fmla="*/ 3480 w 9981"/>
                <a:gd name="connsiteY9" fmla="*/ 7330 h 10000"/>
                <a:gd name="connsiteX10" fmla="*/ 3170 w 9981"/>
                <a:gd name="connsiteY10" fmla="*/ 6705 h 10000"/>
                <a:gd name="connsiteX11" fmla="*/ 2340 w 9981"/>
                <a:gd name="connsiteY11" fmla="*/ 6662 h 10000"/>
                <a:gd name="connsiteX12" fmla="*/ 2307 w 9981"/>
                <a:gd name="connsiteY12" fmla="*/ 7383 h 10000"/>
                <a:gd name="connsiteX13" fmla="*/ 3547 w 9981"/>
                <a:gd name="connsiteY13" fmla="*/ 9810 h 10000"/>
                <a:gd name="connsiteX14" fmla="*/ 557 w 9981"/>
                <a:gd name="connsiteY14" fmla="*/ 7055 h 10000"/>
                <a:gd name="connsiteX15" fmla="*/ 14 w 9981"/>
                <a:gd name="connsiteY15" fmla="*/ 3153 h 10000"/>
                <a:gd name="connsiteX16" fmla="*/ 136 w 9981"/>
                <a:gd name="connsiteY16" fmla="*/ 0 h 10000"/>
                <a:gd name="connsiteX0" fmla="*/ 136 w 10000"/>
                <a:gd name="connsiteY0" fmla="*/ 0 h 10000"/>
                <a:gd name="connsiteX1" fmla="*/ 1379 w 10000"/>
                <a:gd name="connsiteY1" fmla="*/ 2741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379 w 10000"/>
                <a:gd name="connsiteY1" fmla="*/ 2741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183 w 10000"/>
                <a:gd name="connsiteY1" fmla="*/ 2239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183 w 10000"/>
                <a:gd name="connsiteY1" fmla="*/ 2239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 name="connsiteX0" fmla="*/ 136 w 10000"/>
                <a:gd name="connsiteY0" fmla="*/ 0 h 10000"/>
                <a:gd name="connsiteX1" fmla="*/ 1118 w 10000"/>
                <a:gd name="connsiteY1" fmla="*/ 2406 h 10000"/>
                <a:gd name="connsiteX2" fmla="*/ 3176 w 10000"/>
                <a:gd name="connsiteY2" fmla="*/ 3352 h 10000"/>
                <a:gd name="connsiteX3" fmla="*/ 5406 w 10000"/>
                <a:gd name="connsiteY3" fmla="*/ 3229 h 10000"/>
                <a:gd name="connsiteX4" fmla="*/ 8136 w 10000"/>
                <a:gd name="connsiteY4" fmla="*/ 2110 h 10000"/>
                <a:gd name="connsiteX5" fmla="*/ 10000 w 10000"/>
                <a:gd name="connsiteY5" fmla="*/ 1688 h 10000"/>
                <a:gd name="connsiteX6" fmla="*/ 5751 w 10000"/>
                <a:gd name="connsiteY6" fmla="*/ 3936 h 10000"/>
                <a:gd name="connsiteX7" fmla="*/ 4641 w 10000"/>
                <a:gd name="connsiteY7" fmla="*/ 6667 h 10000"/>
                <a:gd name="connsiteX8" fmla="*/ 6062 w 10000"/>
                <a:gd name="connsiteY8" fmla="*/ 10000 h 10000"/>
                <a:gd name="connsiteX9" fmla="*/ 3487 w 10000"/>
                <a:gd name="connsiteY9" fmla="*/ 7330 h 10000"/>
                <a:gd name="connsiteX10" fmla="*/ 3176 w 10000"/>
                <a:gd name="connsiteY10" fmla="*/ 6705 h 10000"/>
                <a:gd name="connsiteX11" fmla="*/ 2344 w 10000"/>
                <a:gd name="connsiteY11" fmla="*/ 6662 h 10000"/>
                <a:gd name="connsiteX12" fmla="*/ 2311 w 10000"/>
                <a:gd name="connsiteY12" fmla="*/ 7383 h 10000"/>
                <a:gd name="connsiteX13" fmla="*/ 3554 w 10000"/>
                <a:gd name="connsiteY13" fmla="*/ 9810 h 10000"/>
                <a:gd name="connsiteX14" fmla="*/ 558 w 10000"/>
                <a:gd name="connsiteY14" fmla="*/ 7055 h 10000"/>
                <a:gd name="connsiteX15" fmla="*/ 14 w 10000"/>
                <a:gd name="connsiteY15" fmla="*/ 3153 h 10000"/>
                <a:gd name="connsiteX16" fmla="*/ 136 w 10000"/>
                <a:gd name="connsiteY1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000">
                  <a:moveTo>
                    <a:pt x="136" y="0"/>
                  </a:moveTo>
                  <a:cubicBezTo>
                    <a:pt x="136" y="0"/>
                    <a:pt x="434" y="1535"/>
                    <a:pt x="1118" y="2406"/>
                  </a:cubicBezTo>
                  <a:cubicBezTo>
                    <a:pt x="1802" y="3277"/>
                    <a:pt x="2461" y="3215"/>
                    <a:pt x="3176" y="3352"/>
                  </a:cubicBezTo>
                  <a:cubicBezTo>
                    <a:pt x="3891" y="3489"/>
                    <a:pt x="5008" y="3395"/>
                    <a:pt x="5406" y="3229"/>
                  </a:cubicBezTo>
                  <a:cubicBezTo>
                    <a:pt x="5817" y="3063"/>
                    <a:pt x="7659" y="2252"/>
                    <a:pt x="8136" y="2110"/>
                  </a:cubicBezTo>
                  <a:cubicBezTo>
                    <a:pt x="8613" y="1963"/>
                    <a:pt x="9423" y="1745"/>
                    <a:pt x="10000" y="1688"/>
                  </a:cubicBezTo>
                  <a:cubicBezTo>
                    <a:pt x="10000" y="1688"/>
                    <a:pt x="6494" y="3125"/>
                    <a:pt x="5751" y="3936"/>
                  </a:cubicBezTo>
                  <a:cubicBezTo>
                    <a:pt x="5008" y="4742"/>
                    <a:pt x="4441" y="5306"/>
                    <a:pt x="4641" y="6667"/>
                  </a:cubicBezTo>
                  <a:cubicBezTo>
                    <a:pt x="4852" y="8028"/>
                    <a:pt x="5207" y="9360"/>
                    <a:pt x="6062" y="10000"/>
                  </a:cubicBezTo>
                  <a:cubicBezTo>
                    <a:pt x="6062" y="10000"/>
                    <a:pt x="3842" y="9066"/>
                    <a:pt x="3487" y="7330"/>
                  </a:cubicBezTo>
                  <a:cubicBezTo>
                    <a:pt x="3487" y="7330"/>
                    <a:pt x="3443" y="6946"/>
                    <a:pt x="3176" y="6705"/>
                  </a:cubicBezTo>
                  <a:cubicBezTo>
                    <a:pt x="2933" y="6477"/>
                    <a:pt x="2400" y="6543"/>
                    <a:pt x="2344" y="6662"/>
                  </a:cubicBezTo>
                  <a:cubicBezTo>
                    <a:pt x="2300" y="6776"/>
                    <a:pt x="2266" y="7022"/>
                    <a:pt x="2311" y="7383"/>
                  </a:cubicBezTo>
                  <a:cubicBezTo>
                    <a:pt x="2366" y="7738"/>
                    <a:pt x="2233" y="8805"/>
                    <a:pt x="3554" y="9810"/>
                  </a:cubicBezTo>
                  <a:cubicBezTo>
                    <a:pt x="3554" y="9810"/>
                    <a:pt x="946" y="8739"/>
                    <a:pt x="558" y="7055"/>
                  </a:cubicBezTo>
                  <a:cubicBezTo>
                    <a:pt x="169" y="5367"/>
                    <a:pt x="47" y="3983"/>
                    <a:pt x="14" y="3153"/>
                  </a:cubicBezTo>
                  <a:cubicBezTo>
                    <a:pt x="-19" y="2328"/>
                    <a:pt x="3" y="958"/>
                    <a:pt x="13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11">
              <a:extLst>
                <a:ext uri="{FF2B5EF4-FFF2-40B4-BE49-F238E27FC236}">
                  <a16:creationId xmlns:a16="http://schemas.microsoft.com/office/drawing/2014/main" id="{E196C526-D7A3-30DC-AE3B-1B603BC4C962}"/>
                </a:ext>
              </a:extLst>
            </p:cNvPr>
            <p:cNvSpPr>
              <a:spLocks/>
            </p:cNvSpPr>
            <p:nvPr/>
          </p:nvSpPr>
          <p:spPr bwMode="auto">
            <a:xfrm>
              <a:off x="6754564" y="2121352"/>
              <a:ext cx="562535" cy="756207"/>
            </a:xfrm>
            <a:custGeom>
              <a:avLst/>
              <a:gdLst>
                <a:gd name="T0" fmla="*/ 263 w 268"/>
                <a:gd name="T1" fmla="*/ 188 h 372"/>
                <a:gd name="T2" fmla="*/ 125 w 268"/>
                <a:gd name="T3" fmla="*/ 372 h 372"/>
                <a:gd name="T4" fmla="*/ 0 w 268"/>
                <a:gd name="T5" fmla="*/ 196 h 372"/>
                <a:gd name="T6" fmla="*/ 163 w 268"/>
                <a:gd name="T7" fmla="*/ 14 h 372"/>
                <a:gd name="T8" fmla="*/ 263 w 268"/>
                <a:gd name="T9" fmla="*/ 188 h 372"/>
                <a:gd name="connsiteX0" fmla="*/ 9813 w 9861"/>
                <a:gd name="connsiteY0" fmla="*/ 4711 h 9657"/>
                <a:gd name="connsiteX1" fmla="*/ 4664 w 9861"/>
                <a:gd name="connsiteY1" fmla="*/ 9657 h 9657"/>
                <a:gd name="connsiteX2" fmla="*/ 0 w 9861"/>
                <a:gd name="connsiteY2" fmla="*/ 4926 h 9657"/>
                <a:gd name="connsiteX3" fmla="*/ 6082 w 9861"/>
                <a:gd name="connsiteY3" fmla="*/ 33 h 9657"/>
                <a:gd name="connsiteX4" fmla="*/ 9813 w 9861"/>
                <a:gd name="connsiteY4" fmla="*/ 4711 h 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1" h="9657">
                  <a:moveTo>
                    <a:pt x="9813" y="4711"/>
                  </a:moveTo>
                  <a:cubicBezTo>
                    <a:pt x="9664" y="6754"/>
                    <a:pt x="6567" y="9657"/>
                    <a:pt x="4664" y="9657"/>
                  </a:cubicBezTo>
                  <a:cubicBezTo>
                    <a:pt x="2724" y="9657"/>
                    <a:pt x="0" y="8450"/>
                    <a:pt x="0" y="4926"/>
                  </a:cubicBezTo>
                  <a:cubicBezTo>
                    <a:pt x="0" y="2587"/>
                    <a:pt x="1194" y="-343"/>
                    <a:pt x="6082" y="33"/>
                  </a:cubicBezTo>
                  <a:cubicBezTo>
                    <a:pt x="9813" y="329"/>
                    <a:pt x="10000" y="2722"/>
                    <a:pt x="9813" y="47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2" name="Slide Number Placeholder 1">
            <a:extLst>
              <a:ext uri="{FF2B5EF4-FFF2-40B4-BE49-F238E27FC236}">
                <a16:creationId xmlns:a16="http://schemas.microsoft.com/office/drawing/2014/main" id="{73127CB5-E125-4C28-840C-FC790300CED1}"/>
              </a:ext>
            </a:extLst>
          </p:cNvPr>
          <p:cNvSpPr>
            <a:spLocks noGrp="1"/>
          </p:cNvSpPr>
          <p:nvPr>
            <p:ph type="sldNum" sz="quarter" idx="12"/>
          </p:nvPr>
        </p:nvSpPr>
        <p:spPr/>
        <p:txBody>
          <a:bodyPr/>
          <a:lstStyle/>
          <a:p>
            <a:fld id="{8E591227-F9EB-4B2B-9432-842143BA1678}" type="slidenum">
              <a:rPr lang="en-US" smtClean="0"/>
              <a:t>29</a:t>
            </a:fld>
            <a:endParaRPr lang="en-US" dirty="0"/>
          </a:p>
        </p:txBody>
      </p:sp>
      <p:sp>
        <p:nvSpPr>
          <p:cNvPr id="10" name="Date Placeholder 9">
            <a:extLst>
              <a:ext uri="{FF2B5EF4-FFF2-40B4-BE49-F238E27FC236}">
                <a16:creationId xmlns:a16="http://schemas.microsoft.com/office/drawing/2014/main" id="{4292CF52-E505-94B8-D95F-205266327B77}"/>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120470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accel="12000" decel="88000" fill="hold"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2108548" y="557492"/>
            <a:ext cx="6657212"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Course Objectives:</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pic>
        <p:nvPicPr>
          <p:cNvPr id="6" name="Picture 5" descr="A colorful puzzle ball with a reflection">
            <a:extLst>
              <a:ext uri="{FF2B5EF4-FFF2-40B4-BE49-F238E27FC236}">
                <a16:creationId xmlns:a16="http://schemas.microsoft.com/office/drawing/2014/main" id="{1F792A62-DCA6-4AB0-6BE5-F1C1155DE5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7562" y="3429000"/>
            <a:ext cx="2938072" cy="2938072"/>
          </a:xfrm>
          <a:prstGeom prst="rect">
            <a:avLst/>
          </a:prstGeom>
        </p:spPr>
      </p:pic>
      <p:sp>
        <p:nvSpPr>
          <p:cNvPr id="5" name="TextBox 4">
            <a:extLst>
              <a:ext uri="{FF2B5EF4-FFF2-40B4-BE49-F238E27FC236}">
                <a16:creationId xmlns:a16="http://schemas.microsoft.com/office/drawing/2014/main" id="{AD57D10B-69E3-D6C5-EFF6-99858F02B5CB}"/>
              </a:ext>
            </a:extLst>
          </p:cNvPr>
          <p:cNvSpPr txBox="1"/>
          <p:nvPr/>
        </p:nvSpPr>
        <p:spPr>
          <a:xfrm>
            <a:off x="2008554" y="1310937"/>
            <a:ext cx="6857200" cy="4921412"/>
          </a:xfrm>
          <a:prstGeom prst="rect">
            <a:avLst/>
          </a:prstGeom>
          <a:noFill/>
        </p:spPr>
        <p:txBody>
          <a:bodyPr wrap="square" rtlCol="0">
            <a:spAutoFit/>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At the completion of this lesson, the student will be able to</a:t>
            </a:r>
            <a:r>
              <a:rPr lang="en-US" sz="2400" b="1" dirty="0">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Evaluate areas of personal knowledge, attitudes, and skills to help improve patient care to diverse populations.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Formulate a plan to serve as a model for others when practicing cultural competency with patients, family, and bystanders.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Develop awareness of one’s own and others’ biases and the implications in the healthcare setting.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Slide Number Placeholder 6">
            <a:extLst>
              <a:ext uri="{FF2B5EF4-FFF2-40B4-BE49-F238E27FC236}">
                <a16:creationId xmlns:a16="http://schemas.microsoft.com/office/drawing/2014/main" id="{56B6222A-5323-D952-A540-93C767CA6E93}"/>
              </a:ext>
            </a:extLst>
          </p:cNvPr>
          <p:cNvSpPr>
            <a:spLocks noGrp="1"/>
          </p:cNvSpPr>
          <p:nvPr>
            <p:ph type="sldNum" sz="quarter" idx="12"/>
          </p:nvPr>
        </p:nvSpPr>
        <p:spPr/>
        <p:txBody>
          <a:bodyPr/>
          <a:lstStyle/>
          <a:p>
            <a:fld id="{8E591227-F9EB-4B2B-9432-842143BA1678}" type="slidenum">
              <a:rPr lang="en-US" smtClean="0"/>
              <a:t>3</a:t>
            </a:fld>
            <a:endParaRPr lang="en-US" dirty="0"/>
          </a:p>
        </p:txBody>
      </p:sp>
      <p:sp>
        <p:nvSpPr>
          <p:cNvPr id="8" name="Date Placeholder 7">
            <a:extLst>
              <a:ext uri="{FF2B5EF4-FFF2-40B4-BE49-F238E27FC236}">
                <a16:creationId xmlns:a16="http://schemas.microsoft.com/office/drawing/2014/main" id="{28F0A08A-D2E7-2512-1085-327D77B9DD3C}"/>
              </a:ext>
            </a:extLst>
          </p:cNvPr>
          <p:cNvSpPr>
            <a:spLocks noGrp="1"/>
          </p:cNvSpPr>
          <p:nvPr>
            <p:ph type="dt" sz="half" idx="10"/>
          </p:nvPr>
        </p:nvSpPr>
        <p:spPr/>
        <p:txBody>
          <a:bodyPr/>
          <a:lstStyle/>
          <a:p>
            <a:r>
              <a:rPr lang="en-US" dirty="0"/>
              <a:t>DOH 530-261 June 2024 </a:t>
            </a:r>
          </a:p>
        </p:txBody>
      </p:sp>
      <p:pic>
        <p:nvPicPr>
          <p:cNvPr id="9" name="Picture 8" descr="Washington State Department of Health">
            <a:extLst>
              <a:ext uri="{FF2B5EF4-FFF2-40B4-BE49-F238E27FC236}">
                <a16:creationId xmlns:a16="http://schemas.microsoft.com/office/drawing/2014/main" id="{6069F19A-EE44-8C96-810A-E55CDD660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98067"/>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78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629201" y="1068046"/>
            <a:ext cx="10672153"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Cultural Competence in the Healthcare Encounter:</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1807969" y="1520802"/>
            <a:ext cx="7205702" cy="4903907"/>
          </a:xfrm>
          <a:prstGeom prst="rect">
            <a:avLst/>
          </a:prstGeom>
          <a:noFill/>
        </p:spPr>
        <p:txBody>
          <a:bodyPr wrap="square" rtlCol="0">
            <a:spAutoFit/>
          </a:bodyPr>
          <a:lstStyle/>
          <a:p>
            <a:pPr marR="0" lvl="0">
              <a:lnSpc>
                <a:spcPct val="150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What to know:</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50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Socioeconomic status influences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50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 In 2021, 6.4% of Washington residents did not have health insurance.</a:t>
            </a:r>
          </a:p>
          <a:p>
            <a:pPr marL="800100" marR="0" lvl="1" indent="-342900">
              <a:lnSpc>
                <a:spcPct val="150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A larger number are underinsured according to US Census.gov.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50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Access to education/literacy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50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Economic stability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descr="A colorful puzzle ball ">
            <a:extLst>
              <a:ext uri="{FF2B5EF4-FFF2-40B4-BE49-F238E27FC236}">
                <a16:creationId xmlns:a16="http://schemas.microsoft.com/office/drawing/2014/main" id="{C6295C4F-9113-C1D2-42A6-4B958F206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8096" y="4060669"/>
            <a:ext cx="2552867" cy="2552867"/>
          </a:xfrm>
          <a:prstGeom prst="rect">
            <a:avLst/>
          </a:prstGeom>
        </p:spPr>
      </p:pic>
      <p:sp>
        <p:nvSpPr>
          <p:cNvPr id="7" name="Slide Number Placeholder 6">
            <a:extLst>
              <a:ext uri="{FF2B5EF4-FFF2-40B4-BE49-F238E27FC236}">
                <a16:creationId xmlns:a16="http://schemas.microsoft.com/office/drawing/2014/main" id="{9C41B6D7-63B9-C0A9-B4E4-491C43F4FDF7}"/>
              </a:ext>
            </a:extLst>
          </p:cNvPr>
          <p:cNvSpPr>
            <a:spLocks noGrp="1"/>
          </p:cNvSpPr>
          <p:nvPr>
            <p:ph type="sldNum" sz="quarter" idx="12"/>
          </p:nvPr>
        </p:nvSpPr>
        <p:spPr/>
        <p:txBody>
          <a:bodyPr/>
          <a:lstStyle/>
          <a:p>
            <a:fld id="{8E591227-F9EB-4B2B-9432-842143BA1678}" type="slidenum">
              <a:rPr lang="en-US" smtClean="0"/>
              <a:t>30</a:t>
            </a:fld>
            <a:endParaRPr lang="en-US" dirty="0"/>
          </a:p>
        </p:txBody>
      </p:sp>
      <p:sp>
        <p:nvSpPr>
          <p:cNvPr id="8" name="Date Placeholder 7">
            <a:extLst>
              <a:ext uri="{FF2B5EF4-FFF2-40B4-BE49-F238E27FC236}">
                <a16:creationId xmlns:a16="http://schemas.microsoft.com/office/drawing/2014/main" id="{D42229FF-5D3A-830B-424B-C7AEF2AEC089}"/>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107769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384614" y="1183897"/>
            <a:ext cx="10672153"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Cultural Competence in the Healthcare Encounter:</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630420" y="2204224"/>
            <a:ext cx="6931159" cy="1318502"/>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What to know:</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Geographical barriers to care- rural areas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7" name="Picture 6" descr="A blue figure pointing at a green spot on a world map">
            <a:extLst>
              <a:ext uri="{FF2B5EF4-FFF2-40B4-BE49-F238E27FC236}">
                <a16:creationId xmlns:a16="http://schemas.microsoft.com/office/drawing/2014/main" id="{0861D834-A5D4-42C6-8E57-6168319674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5752" y="4347651"/>
            <a:ext cx="3969875" cy="2233054"/>
          </a:xfrm>
          <a:prstGeom prst="rect">
            <a:avLst/>
          </a:prstGeom>
        </p:spPr>
      </p:pic>
      <p:sp>
        <p:nvSpPr>
          <p:cNvPr id="6" name="Slide Number Placeholder 5">
            <a:extLst>
              <a:ext uri="{FF2B5EF4-FFF2-40B4-BE49-F238E27FC236}">
                <a16:creationId xmlns:a16="http://schemas.microsoft.com/office/drawing/2014/main" id="{4E4D1831-72BB-3263-319F-D44CA65C7F11}"/>
              </a:ext>
            </a:extLst>
          </p:cNvPr>
          <p:cNvSpPr>
            <a:spLocks noGrp="1"/>
          </p:cNvSpPr>
          <p:nvPr>
            <p:ph type="sldNum" sz="quarter" idx="12"/>
          </p:nvPr>
        </p:nvSpPr>
        <p:spPr/>
        <p:txBody>
          <a:bodyPr/>
          <a:lstStyle/>
          <a:p>
            <a:fld id="{8E591227-F9EB-4B2B-9432-842143BA1678}" type="slidenum">
              <a:rPr lang="en-US" smtClean="0"/>
              <a:t>31</a:t>
            </a:fld>
            <a:endParaRPr lang="en-US" dirty="0"/>
          </a:p>
        </p:txBody>
      </p:sp>
      <p:sp>
        <p:nvSpPr>
          <p:cNvPr id="8" name="Date Placeholder 7">
            <a:extLst>
              <a:ext uri="{FF2B5EF4-FFF2-40B4-BE49-F238E27FC236}">
                <a16:creationId xmlns:a16="http://schemas.microsoft.com/office/drawing/2014/main" id="{A2840357-6A7C-B726-EEAD-DC2F154EE6B6}"/>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238442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609662" y="1237165"/>
            <a:ext cx="10672153"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Cultural Competence in the Healthcare Encounter:</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1983236" y="2523190"/>
            <a:ext cx="7560471" cy="2091278"/>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How to address barriers:</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50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Addressing barriers needs the cooperation of the patient, the care provider, and the organization or system where the encounter takes place. </a:t>
            </a:r>
            <a:endParaRPr lang="en-US" dirty="0"/>
          </a:p>
        </p:txBody>
      </p:sp>
      <p:grpSp>
        <p:nvGrpSpPr>
          <p:cNvPr id="7" name="Group 6" descr="A blue outline of a person dancing">
            <a:extLst>
              <a:ext uri="{FF2B5EF4-FFF2-40B4-BE49-F238E27FC236}">
                <a16:creationId xmlns:a16="http://schemas.microsoft.com/office/drawing/2014/main" id="{5C9E9535-4A5A-7F06-B407-4FFEB9A9128D}"/>
              </a:ext>
            </a:extLst>
          </p:cNvPr>
          <p:cNvGrpSpPr/>
          <p:nvPr/>
        </p:nvGrpSpPr>
        <p:grpSpPr>
          <a:xfrm>
            <a:off x="9495658" y="2902774"/>
            <a:ext cx="1666746" cy="3728471"/>
            <a:chOff x="3509445" y="572295"/>
            <a:chExt cx="3445393" cy="5469731"/>
          </a:xfrm>
          <a:gradFill>
            <a:gsLst>
              <a:gs pos="0">
                <a:schemeClr val="accent2"/>
              </a:gs>
              <a:gs pos="100000">
                <a:schemeClr val="accent2">
                  <a:lumMod val="50000"/>
                </a:schemeClr>
              </a:gs>
            </a:gsLst>
            <a:lin ang="5400000" scaled="1"/>
          </a:gradFill>
        </p:grpSpPr>
        <p:sp>
          <p:nvSpPr>
            <p:cNvPr id="8" name="Freeform 8">
              <a:extLst>
                <a:ext uri="{FF2B5EF4-FFF2-40B4-BE49-F238E27FC236}">
                  <a16:creationId xmlns:a16="http://schemas.microsoft.com/office/drawing/2014/main" id="{51E6A750-0863-91FF-2FCE-8BB2194D0721}"/>
                </a:ext>
              </a:extLst>
            </p:cNvPr>
            <p:cNvSpPr>
              <a:spLocks/>
            </p:cNvSpPr>
            <p:nvPr/>
          </p:nvSpPr>
          <p:spPr bwMode="auto">
            <a:xfrm>
              <a:off x="3509445" y="817563"/>
              <a:ext cx="3445393" cy="5224463"/>
            </a:xfrm>
            <a:custGeom>
              <a:avLst/>
              <a:gdLst>
                <a:gd name="T0" fmla="*/ 2450 w 2450"/>
                <a:gd name="T1" fmla="*/ 0 h 3416"/>
                <a:gd name="T2" fmla="*/ 1910 w 2450"/>
                <a:gd name="T3" fmla="*/ 297 h 3416"/>
                <a:gd name="T4" fmla="*/ 1466 w 2450"/>
                <a:gd name="T5" fmla="*/ 739 h 3416"/>
                <a:gd name="T6" fmla="*/ 883 w 2450"/>
                <a:gd name="T7" fmla="*/ 784 h 3416"/>
                <a:gd name="T8" fmla="*/ 303 w 2450"/>
                <a:gd name="T9" fmla="*/ 837 h 3416"/>
                <a:gd name="T10" fmla="*/ 0 w 2450"/>
                <a:gd name="T11" fmla="*/ 1024 h 3416"/>
                <a:gd name="T12" fmla="*/ 591 w 2450"/>
                <a:gd name="T13" fmla="*/ 941 h 3416"/>
                <a:gd name="T14" fmla="*/ 1050 w 2450"/>
                <a:gd name="T15" fmla="*/ 1197 h 3416"/>
                <a:gd name="T16" fmla="*/ 1299 w 2450"/>
                <a:gd name="T17" fmla="*/ 1782 h 3416"/>
                <a:gd name="T18" fmla="*/ 1208 w 2450"/>
                <a:gd name="T19" fmla="*/ 2575 h 3416"/>
                <a:gd name="T20" fmla="*/ 947 w 2450"/>
                <a:gd name="T21" fmla="*/ 2995 h 3416"/>
                <a:gd name="T22" fmla="*/ 1535 w 2450"/>
                <a:gd name="T23" fmla="*/ 2246 h 3416"/>
                <a:gd name="T24" fmla="*/ 1598 w 2450"/>
                <a:gd name="T25" fmla="*/ 2142 h 3416"/>
                <a:gd name="T26" fmla="*/ 1717 w 2450"/>
                <a:gd name="T27" fmla="*/ 2250 h 3416"/>
                <a:gd name="T28" fmla="*/ 1776 w 2450"/>
                <a:gd name="T29" fmla="*/ 2665 h 3416"/>
                <a:gd name="T30" fmla="*/ 1721 w 2450"/>
                <a:gd name="T31" fmla="*/ 3416 h 3416"/>
                <a:gd name="T32" fmla="*/ 1991 w 2450"/>
                <a:gd name="T33" fmla="*/ 2451 h 3416"/>
                <a:gd name="T34" fmla="*/ 1901 w 2450"/>
                <a:gd name="T35" fmla="*/ 1318 h 3416"/>
                <a:gd name="T36" fmla="*/ 2062 w 2450"/>
                <a:gd name="T37" fmla="*/ 397 h 3416"/>
                <a:gd name="T38" fmla="*/ 2450 w 2450"/>
                <a:gd name="T39" fmla="*/ 0 h 3416"/>
                <a:gd name="connsiteX0" fmla="*/ 10000 w 10000"/>
                <a:gd name="connsiteY0" fmla="*/ 0 h 10000"/>
                <a:gd name="connsiteX1" fmla="*/ 7796 w 10000"/>
                <a:gd name="connsiteY1" fmla="*/ 869 h 10000"/>
                <a:gd name="connsiteX2" fmla="*/ 5984 w 10000"/>
                <a:gd name="connsiteY2" fmla="*/ 2163 h 10000"/>
                <a:gd name="connsiteX3" fmla="*/ 3604 w 10000"/>
                <a:gd name="connsiteY3" fmla="*/ 2054 h 10000"/>
                <a:gd name="connsiteX4" fmla="*/ 1237 w 10000"/>
                <a:gd name="connsiteY4" fmla="*/ 2450 h 10000"/>
                <a:gd name="connsiteX5" fmla="*/ 0 w 10000"/>
                <a:gd name="connsiteY5" fmla="*/ 2998 h 10000"/>
                <a:gd name="connsiteX6" fmla="*/ 2412 w 10000"/>
                <a:gd name="connsiteY6" fmla="*/ 2755 h 10000"/>
                <a:gd name="connsiteX7" fmla="*/ 4286 w 10000"/>
                <a:gd name="connsiteY7" fmla="*/ 3504 h 10000"/>
                <a:gd name="connsiteX8" fmla="*/ 5302 w 10000"/>
                <a:gd name="connsiteY8" fmla="*/ 5217 h 10000"/>
                <a:gd name="connsiteX9" fmla="*/ 4931 w 10000"/>
                <a:gd name="connsiteY9" fmla="*/ 7538 h 10000"/>
                <a:gd name="connsiteX10" fmla="*/ 3865 w 10000"/>
                <a:gd name="connsiteY10" fmla="*/ 8768 h 10000"/>
                <a:gd name="connsiteX11" fmla="*/ 6265 w 10000"/>
                <a:gd name="connsiteY11" fmla="*/ 6575 h 10000"/>
                <a:gd name="connsiteX12" fmla="*/ 6522 w 10000"/>
                <a:gd name="connsiteY12" fmla="*/ 6270 h 10000"/>
                <a:gd name="connsiteX13" fmla="*/ 7008 w 10000"/>
                <a:gd name="connsiteY13" fmla="*/ 6587 h 10000"/>
                <a:gd name="connsiteX14" fmla="*/ 7249 w 10000"/>
                <a:gd name="connsiteY14" fmla="*/ 7802 h 10000"/>
                <a:gd name="connsiteX15" fmla="*/ 7024 w 10000"/>
                <a:gd name="connsiteY15" fmla="*/ 10000 h 10000"/>
                <a:gd name="connsiteX16" fmla="*/ 8127 w 10000"/>
                <a:gd name="connsiteY16" fmla="*/ 7175 h 10000"/>
                <a:gd name="connsiteX17" fmla="*/ 7759 w 10000"/>
                <a:gd name="connsiteY17" fmla="*/ 3858 h 10000"/>
                <a:gd name="connsiteX18" fmla="*/ 8416 w 10000"/>
                <a:gd name="connsiteY18" fmla="*/ 1162 h 10000"/>
                <a:gd name="connsiteX19" fmla="*/ 10000 w 10000"/>
                <a:gd name="connsiteY19" fmla="*/ 0 h 10000"/>
                <a:gd name="connsiteX0" fmla="*/ 10000 w 10000"/>
                <a:gd name="connsiteY0" fmla="*/ 0 h 10000"/>
                <a:gd name="connsiteX1" fmla="*/ 7796 w 10000"/>
                <a:gd name="connsiteY1" fmla="*/ 869 h 10000"/>
                <a:gd name="connsiteX2" fmla="*/ 5984 w 10000"/>
                <a:gd name="connsiteY2" fmla="*/ 2163 h 10000"/>
                <a:gd name="connsiteX3" fmla="*/ 3604 w 10000"/>
                <a:gd name="connsiteY3" fmla="*/ 2054 h 10000"/>
                <a:gd name="connsiteX4" fmla="*/ 1237 w 10000"/>
                <a:gd name="connsiteY4" fmla="*/ 2450 h 10000"/>
                <a:gd name="connsiteX5" fmla="*/ 0 w 10000"/>
                <a:gd name="connsiteY5" fmla="*/ 2998 h 10000"/>
                <a:gd name="connsiteX6" fmla="*/ 2412 w 10000"/>
                <a:gd name="connsiteY6" fmla="*/ 2755 h 10000"/>
                <a:gd name="connsiteX7" fmla="*/ 4286 w 10000"/>
                <a:gd name="connsiteY7" fmla="*/ 3504 h 10000"/>
                <a:gd name="connsiteX8" fmla="*/ 5302 w 10000"/>
                <a:gd name="connsiteY8" fmla="*/ 5217 h 10000"/>
                <a:gd name="connsiteX9" fmla="*/ 4931 w 10000"/>
                <a:gd name="connsiteY9" fmla="*/ 7538 h 10000"/>
                <a:gd name="connsiteX10" fmla="*/ 3865 w 10000"/>
                <a:gd name="connsiteY10" fmla="*/ 8768 h 10000"/>
                <a:gd name="connsiteX11" fmla="*/ 6265 w 10000"/>
                <a:gd name="connsiteY11" fmla="*/ 6575 h 10000"/>
                <a:gd name="connsiteX12" fmla="*/ 6522 w 10000"/>
                <a:gd name="connsiteY12" fmla="*/ 6270 h 10000"/>
                <a:gd name="connsiteX13" fmla="*/ 7008 w 10000"/>
                <a:gd name="connsiteY13" fmla="*/ 6587 h 10000"/>
                <a:gd name="connsiteX14" fmla="*/ 7249 w 10000"/>
                <a:gd name="connsiteY14" fmla="*/ 7802 h 10000"/>
                <a:gd name="connsiteX15" fmla="*/ 7024 w 10000"/>
                <a:gd name="connsiteY15" fmla="*/ 10000 h 10000"/>
                <a:gd name="connsiteX16" fmla="*/ 8127 w 10000"/>
                <a:gd name="connsiteY16" fmla="*/ 7175 h 10000"/>
                <a:gd name="connsiteX17" fmla="*/ 7759 w 10000"/>
                <a:gd name="connsiteY17" fmla="*/ 3858 h 10000"/>
                <a:gd name="connsiteX18" fmla="*/ 8416 w 10000"/>
                <a:gd name="connsiteY18" fmla="*/ 1162 h 10000"/>
                <a:gd name="connsiteX19" fmla="*/ 10000 w 10000"/>
                <a:gd name="connsiteY19"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9183 w 9183"/>
                <a:gd name="connsiteY0" fmla="*/ 0 h 10000"/>
                <a:gd name="connsiteX1" fmla="*/ 6979 w 9183"/>
                <a:gd name="connsiteY1" fmla="*/ 869 h 10000"/>
                <a:gd name="connsiteX2" fmla="*/ 4831 w 9183"/>
                <a:gd name="connsiteY2" fmla="*/ 2232 h 10000"/>
                <a:gd name="connsiteX3" fmla="*/ 2163 w 9183"/>
                <a:gd name="connsiteY3" fmla="*/ 1968 h 10000"/>
                <a:gd name="connsiteX4" fmla="*/ 23 w 9183"/>
                <a:gd name="connsiteY4" fmla="*/ 2826 h 10000"/>
                <a:gd name="connsiteX5" fmla="*/ 1595 w 9183"/>
                <a:gd name="connsiteY5" fmla="*/ 2755 h 10000"/>
                <a:gd name="connsiteX6" fmla="*/ 3469 w 9183"/>
                <a:gd name="connsiteY6" fmla="*/ 3504 h 10000"/>
                <a:gd name="connsiteX7" fmla="*/ 4485 w 9183"/>
                <a:gd name="connsiteY7" fmla="*/ 5217 h 10000"/>
                <a:gd name="connsiteX8" fmla="*/ 4114 w 9183"/>
                <a:gd name="connsiteY8" fmla="*/ 7538 h 10000"/>
                <a:gd name="connsiteX9" fmla="*/ 3048 w 9183"/>
                <a:gd name="connsiteY9" fmla="*/ 8768 h 10000"/>
                <a:gd name="connsiteX10" fmla="*/ 5448 w 9183"/>
                <a:gd name="connsiteY10" fmla="*/ 6575 h 10000"/>
                <a:gd name="connsiteX11" fmla="*/ 5705 w 9183"/>
                <a:gd name="connsiteY11" fmla="*/ 6270 h 10000"/>
                <a:gd name="connsiteX12" fmla="*/ 6191 w 9183"/>
                <a:gd name="connsiteY12" fmla="*/ 6587 h 10000"/>
                <a:gd name="connsiteX13" fmla="*/ 6432 w 9183"/>
                <a:gd name="connsiteY13" fmla="*/ 7802 h 10000"/>
                <a:gd name="connsiteX14" fmla="*/ 6207 w 9183"/>
                <a:gd name="connsiteY14" fmla="*/ 10000 h 10000"/>
                <a:gd name="connsiteX15" fmla="*/ 7310 w 9183"/>
                <a:gd name="connsiteY15" fmla="*/ 7175 h 10000"/>
                <a:gd name="connsiteX16" fmla="*/ 6942 w 9183"/>
                <a:gd name="connsiteY16" fmla="*/ 3858 h 10000"/>
                <a:gd name="connsiteX17" fmla="*/ 7599 w 9183"/>
                <a:gd name="connsiteY17" fmla="*/ 1162 h 10000"/>
                <a:gd name="connsiteX18" fmla="*/ 9183 w 9183"/>
                <a:gd name="connsiteY18" fmla="*/ 0 h 10000"/>
                <a:gd name="connsiteX0" fmla="*/ 10000 w 10000"/>
                <a:gd name="connsiteY0" fmla="*/ 0 h 10000"/>
                <a:gd name="connsiteX1" fmla="*/ 7600 w 10000"/>
                <a:gd name="connsiteY1" fmla="*/ 869 h 10000"/>
                <a:gd name="connsiteX2" fmla="*/ 5261 w 10000"/>
                <a:gd name="connsiteY2" fmla="*/ 2232 h 10000"/>
                <a:gd name="connsiteX3" fmla="*/ 2825 w 10000"/>
                <a:gd name="connsiteY3" fmla="*/ 2123 h 10000"/>
                <a:gd name="connsiteX4" fmla="*/ 25 w 10000"/>
                <a:gd name="connsiteY4" fmla="*/ 2826 h 10000"/>
                <a:gd name="connsiteX5" fmla="*/ 1737 w 10000"/>
                <a:gd name="connsiteY5" fmla="*/ 2755 h 10000"/>
                <a:gd name="connsiteX6" fmla="*/ 3778 w 10000"/>
                <a:gd name="connsiteY6" fmla="*/ 3504 h 10000"/>
                <a:gd name="connsiteX7" fmla="*/ 4884 w 10000"/>
                <a:gd name="connsiteY7" fmla="*/ 5217 h 10000"/>
                <a:gd name="connsiteX8" fmla="*/ 4480 w 10000"/>
                <a:gd name="connsiteY8" fmla="*/ 7538 h 10000"/>
                <a:gd name="connsiteX9" fmla="*/ 3319 w 10000"/>
                <a:gd name="connsiteY9" fmla="*/ 8768 h 10000"/>
                <a:gd name="connsiteX10" fmla="*/ 5933 w 10000"/>
                <a:gd name="connsiteY10" fmla="*/ 6575 h 10000"/>
                <a:gd name="connsiteX11" fmla="*/ 6213 w 10000"/>
                <a:gd name="connsiteY11" fmla="*/ 6270 h 10000"/>
                <a:gd name="connsiteX12" fmla="*/ 6742 w 10000"/>
                <a:gd name="connsiteY12" fmla="*/ 6587 h 10000"/>
                <a:gd name="connsiteX13" fmla="*/ 7004 w 10000"/>
                <a:gd name="connsiteY13" fmla="*/ 7802 h 10000"/>
                <a:gd name="connsiteX14" fmla="*/ 6759 w 10000"/>
                <a:gd name="connsiteY14" fmla="*/ 10000 h 10000"/>
                <a:gd name="connsiteX15" fmla="*/ 7960 w 10000"/>
                <a:gd name="connsiteY15" fmla="*/ 7175 h 10000"/>
                <a:gd name="connsiteX16" fmla="*/ 7560 w 10000"/>
                <a:gd name="connsiteY16" fmla="*/ 3858 h 10000"/>
                <a:gd name="connsiteX17" fmla="*/ 8275 w 10000"/>
                <a:gd name="connsiteY17" fmla="*/ 1162 h 10000"/>
                <a:gd name="connsiteX18" fmla="*/ 10000 w 10000"/>
                <a:gd name="connsiteY18" fmla="*/ 0 h 10000"/>
                <a:gd name="connsiteX0" fmla="*/ 10000 w 10000"/>
                <a:gd name="connsiteY0" fmla="*/ 0 h 10000"/>
                <a:gd name="connsiteX1" fmla="*/ 7600 w 10000"/>
                <a:gd name="connsiteY1" fmla="*/ 869 h 10000"/>
                <a:gd name="connsiteX2" fmla="*/ 5261 w 10000"/>
                <a:gd name="connsiteY2" fmla="*/ 2232 h 10000"/>
                <a:gd name="connsiteX3" fmla="*/ 2825 w 10000"/>
                <a:gd name="connsiteY3" fmla="*/ 2123 h 10000"/>
                <a:gd name="connsiteX4" fmla="*/ 25 w 10000"/>
                <a:gd name="connsiteY4" fmla="*/ 2826 h 10000"/>
                <a:gd name="connsiteX5" fmla="*/ 1737 w 10000"/>
                <a:gd name="connsiteY5" fmla="*/ 2755 h 10000"/>
                <a:gd name="connsiteX6" fmla="*/ 3778 w 10000"/>
                <a:gd name="connsiteY6" fmla="*/ 3504 h 10000"/>
                <a:gd name="connsiteX7" fmla="*/ 4884 w 10000"/>
                <a:gd name="connsiteY7" fmla="*/ 5217 h 10000"/>
                <a:gd name="connsiteX8" fmla="*/ 4480 w 10000"/>
                <a:gd name="connsiteY8" fmla="*/ 7538 h 10000"/>
                <a:gd name="connsiteX9" fmla="*/ 3319 w 10000"/>
                <a:gd name="connsiteY9" fmla="*/ 8768 h 10000"/>
                <a:gd name="connsiteX10" fmla="*/ 5933 w 10000"/>
                <a:gd name="connsiteY10" fmla="*/ 6575 h 10000"/>
                <a:gd name="connsiteX11" fmla="*/ 6213 w 10000"/>
                <a:gd name="connsiteY11" fmla="*/ 6270 h 10000"/>
                <a:gd name="connsiteX12" fmla="*/ 6742 w 10000"/>
                <a:gd name="connsiteY12" fmla="*/ 6587 h 10000"/>
                <a:gd name="connsiteX13" fmla="*/ 7004 w 10000"/>
                <a:gd name="connsiteY13" fmla="*/ 7802 h 10000"/>
                <a:gd name="connsiteX14" fmla="*/ 6759 w 10000"/>
                <a:gd name="connsiteY14" fmla="*/ 10000 h 10000"/>
                <a:gd name="connsiteX15" fmla="*/ 7960 w 10000"/>
                <a:gd name="connsiteY15" fmla="*/ 7175 h 10000"/>
                <a:gd name="connsiteX16" fmla="*/ 7560 w 10000"/>
                <a:gd name="connsiteY16" fmla="*/ 3858 h 10000"/>
                <a:gd name="connsiteX17" fmla="*/ 8275 w 10000"/>
                <a:gd name="connsiteY17" fmla="*/ 1162 h 10000"/>
                <a:gd name="connsiteX18" fmla="*/ 10000 w 10000"/>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55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55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89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06" h="10000">
                  <a:moveTo>
                    <a:pt x="10006" y="0"/>
                  </a:moveTo>
                  <a:cubicBezTo>
                    <a:pt x="10006" y="0"/>
                    <a:pt x="8395" y="497"/>
                    <a:pt x="7606" y="869"/>
                  </a:cubicBezTo>
                  <a:cubicBezTo>
                    <a:pt x="6816" y="1241"/>
                    <a:pt x="6063" y="2023"/>
                    <a:pt x="5267" y="2232"/>
                  </a:cubicBezTo>
                  <a:cubicBezTo>
                    <a:pt x="4471" y="2441"/>
                    <a:pt x="4226" y="2093"/>
                    <a:pt x="2831" y="2123"/>
                  </a:cubicBezTo>
                  <a:cubicBezTo>
                    <a:pt x="1436" y="2153"/>
                    <a:pt x="248" y="2709"/>
                    <a:pt x="31" y="2826"/>
                  </a:cubicBezTo>
                  <a:cubicBezTo>
                    <a:pt x="-186" y="2943"/>
                    <a:pt x="752" y="2710"/>
                    <a:pt x="1743" y="2789"/>
                  </a:cubicBezTo>
                  <a:cubicBezTo>
                    <a:pt x="2734" y="2868"/>
                    <a:pt x="3259" y="3099"/>
                    <a:pt x="3784" y="3504"/>
                  </a:cubicBezTo>
                  <a:cubicBezTo>
                    <a:pt x="4309" y="3909"/>
                    <a:pt x="4832" y="4300"/>
                    <a:pt x="4890" y="5217"/>
                  </a:cubicBezTo>
                  <a:cubicBezTo>
                    <a:pt x="4943" y="6133"/>
                    <a:pt x="4943" y="6950"/>
                    <a:pt x="4486" y="7538"/>
                  </a:cubicBezTo>
                  <a:cubicBezTo>
                    <a:pt x="4028" y="8126"/>
                    <a:pt x="3325" y="8768"/>
                    <a:pt x="3325" y="8768"/>
                  </a:cubicBezTo>
                  <a:cubicBezTo>
                    <a:pt x="3325" y="8768"/>
                    <a:pt x="5095" y="8012"/>
                    <a:pt x="5939" y="6575"/>
                  </a:cubicBezTo>
                  <a:cubicBezTo>
                    <a:pt x="5939" y="6575"/>
                    <a:pt x="6064" y="6265"/>
                    <a:pt x="6219" y="6270"/>
                  </a:cubicBezTo>
                  <a:cubicBezTo>
                    <a:pt x="6374" y="6276"/>
                    <a:pt x="6606" y="6373"/>
                    <a:pt x="6748" y="6587"/>
                  </a:cubicBezTo>
                  <a:cubicBezTo>
                    <a:pt x="6882" y="6792"/>
                    <a:pt x="6993" y="7359"/>
                    <a:pt x="7010" y="7802"/>
                  </a:cubicBezTo>
                  <a:cubicBezTo>
                    <a:pt x="7028" y="8246"/>
                    <a:pt x="7046" y="9508"/>
                    <a:pt x="6765" y="10000"/>
                  </a:cubicBezTo>
                  <a:cubicBezTo>
                    <a:pt x="6765" y="10000"/>
                    <a:pt x="8037" y="8413"/>
                    <a:pt x="7966" y="7175"/>
                  </a:cubicBezTo>
                  <a:cubicBezTo>
                    <a:pt x="7966" y="7175"/>
                    <a:pt x="8020" y="5281"/>
                    <a:pt x="7566" y="3858"/>
                  </a:cubicBezTo>
                  <a:cubicBezTo>
                    <a:pt x="7113" y="2433"/>
                    <a:pt x="8001" y="1470"/>
                    <a:pt x="8281" y="1162"/>
                  </a:cubicBezTo>
                  <a:cubicBezTo>
                    <a:pt x="8566" y="858"/>
                    <a:pt x="9353" y="181"/>
                    <a:pt x="1000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9">
              <a:extLst>
                <a:ext uri="{FF2B5EF4-FFF2-40B4-BE49-F238E27FC236}">
                  <a16:creationId xmlns:a16="http://schemas.microsoft.com/office/drawing/2014/main" id="{78F5B79C-48B5-066B-BFF2-315C1DE26816}"/>
                </a:ext>
              </a:extLst>
            </p:cNvPr>
            <p:cNvSpPr>
              <a:spLocks/>
            </p:cNvSpPr>
            <p:nvPr/>
          </p:nvSpPr>
          <p:spPr bwMode="auto">
            <a:xfrm>
              <a:off x="4574657" y="572295"/>
              <a:ext cx="1101085" cy="1349374"/>
            </a:xfrm>
            <a:custGeom>
              <a:avLst/>
              <a:gdLst>
                <a:gd name="T0" fmla="*/ 495 w 546"/>
                <a:gd name="T1" fmla="*/ 278 h 689"/>
                <a:gd name="T2" fmla="*/ 365 w 546"/>
                <a:gd name="T3" fmla="*/ 652 h 689"/>
                <a:gd name="T4" fmla="*/ 51 w 546"/>
                <a:gd name="T5" fmla="*/ 411 h 689"/>
                <a:gd name="T6" fmla="*/ 181 w 546"/>
                <a:gd name="T7" fmla="*/ 36 h 689"/>
                <a:gd name="T8" fmla="*/ 495 w 546"/>
                <a:gd name="T9" fmla="*/ 278 h 689"/>
              </a:gdLst>
              <a:ahLst/>
              <a:cxnLst>
                <a:cxn ang="0">
                  <a:pos x="T0" y="T1"/>
                </a:cxn>
                <a:cxn ang="0">
                  <a:pos x="T2" y="T3"/>
                </a:cxn>
                <a:cxn ang="0">
                  <a:pos x="T4" y="T5"/>
                </a:cxn>
                <a:cxn ang="0">
                  <a:pos x="T6" y="T7"/>
                </a:cxn>
                <a:cxn ang="0">
                  <a:pos x="T8" y="T9"/>
                </a:cxn>
              </a:cxnLst>
              <a:rect l="0" t="0" r="r" b="b"/>
              <a:pathLst>
                <a:path w="546" h="689">
                  <a:moveTo>
                    <a:pt x="495" y="278"/>
                  </a:moveTo>
                  <a:cubicBezTo>
                    <a:pt x="546" y="448"/>
                    <a:pt x="488" y="615"/>
                    <a:pt x="365" y="652"/>
                  </a:cubicBezTo>
                  <a:cubicBezTo>
                    <a:pt x="243" y="689"/>
                    <a:pt x="102" y="581"/>
                    <a:pt x="51" y="411"/>
                  </a:cubicBezTo>
                  <a:cubicBezTo>
                    <a:pt x="0" y="241"/>
                    <a:pt x="58" y="73"/>
                    <a:pt x="181" y="36"/>
                  </a:cubicBezTo>
                  <a:cubicBezTo>
                    <a:pt x="303" y="0"/>
                    <a:pt x="444" y="108"/>
                    <a:pt x="495" y="27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6" name="Slide Number Placeholder 5">
            <a:extLst>
              <a:ext uri="{FF2B5EF4-FFF2-40B4-BE49-F238E27FC236}">
                <a16:creationId xmlns:a16="http://schemas.microsoft.com/office/drawing/2014/main" id="{0051A957-6BB0-27F0-1315-1B53C5CA384C}"/>
              </a:ext>
            </a:extLst>
          </p:cNvPr>
          <p:cNvSpPr>
            <a:spLocks noGrp="1"/>
          </p:cNvSpPr>
          <p:nvPr>
            <p:ph type="sldNum" sz="quarter" idx="12"/>
          </p:nvPr>
        </p:nvSpPr>
        <p:spPr/>
        <p:txBody>
          <a:bodyPr/>
          <a:lstStyle/>
          <a:p>
            <a:fld id="{8E591227-F9EB-4B2B-9432-842143BA1678}" type="slidenum">
              <a:rPr lang="en-US" smtClean="0"/>
              <a:t>32</a:t>
            </a:fld>
            <a:endParaRPr lang="en-US" dirty="0"/>
          </a:p>
        </p:txBody>
      </p:sp>
      <p:sp>
        <p:nvSpPr>
          <p:cNvPr id="10" name="Date Placeholder 9">
            <a:extLst>
              <a:ext uri="{FF2B5EF4-FFF2-40B4-BE49-F238E27FC236}">
                <a16:creationId xmlns:a16="http://schemas.microsoft.com/office/drawing/2014/main" id="{2804F9DE-B6BF-907E-451D-A466CE6AA697}"/>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387196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accel="12000" decel="88000" fill="hold" nodeType="withEffect">
                                  <p:stCondLst>
                                    <p:cond delay="4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405850" y="1403671"/>
            <a:ext cx="10672153"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Cultural Competence in the Healthcare Encounter:</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1961690" y="2094021"/>
            <a:ext cx="7560471" cy="4088492"/>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How to address barriers:</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Clear communication is the key to appropriate care.</a:t>
            </a:r>
          </a:p>
          <a:p>
            <a:pPr marL="342900" marR="0" lvl="0" indent="-342900">
              <a:lnSpc>
                <a:spcPct val="150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 A communication approach that takes for granted a shared cultural background, gender orientation, and level of literacy may create instant barriers to care.</a:t>
            </a:r>
          </a:p>
          <a:p>
            <a:pPr marL="342900" marR="0" lvl="0" indent="-342900">
              <a:lnSpc>
                <a:spcPct val="150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Trust is important. If there is trust, the provider and patient can reach agreement about care.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grpSp>
        <p:nvGrpSpPr>
          <p:cNvPr id="7" name="Group 6" descr="A gold outline of a person dancing">
            <a:extLst>
              <a:ext uri="{FF2B5EF4-FFF2-40B4-BE49-F238E27FC236}">
                <a16:creationId xmlns:a16="http://schemas.microsoft.com/office/drawing/2014/main" id="{5C9E9535-4A5A-7F06-B407-4FFEB9A9128D}"/>
              </a:ext>
            </a:extLst>
          </p:cNvPr>
          <p:cNvGrpSpPr/>
          <p:nvPr/>
        </p:nvGrpSpPr>
        <p:grpSpPr>
          <a:xfrm>
            <a:off x="9472211" y="2606432"/>
            <a:ext cx="1747079" cy="3794926"/>
            <a:chOff x="3509445" y="572295"/>
            <a:chExt cx="3445393" cy="5469731"/>
          </a:xfrm>
          <a:solidFill>
            <a:schemeClr val="accent4">
              <a:lumMod val="60000"/>
              <a:lumOff val="40000"/>
            </a:schemeClr>
          </a:solidFill>
        </p:grpSpPr>
        <p:sp>
          <p:nvSpPr>
            <p:cNvPr id="8" name="Freeform 8">
              <a:extLst>
                <a:ext uri="{FF2B5EF4-FFF2-40B4-BE49-F238E27FC236}">
                  <a16:creationId xmlns:a16="http://schemas.microsoft.com/office/drawing/2014/main" id="{51E6A750-0863-91FF-2FCE-8BB2194D0721}"/>
                </a:ext>
              </a:extLst>
            </p:cNvPr>
            <p:cNvSpPr>
              <a:spLocks/>
            </p:cNvSpPr>
            <p:nvPr/>
          </p:nvSpPr>
          <p:spPr bwMode="auto">
            <a:xfrm>
              <a:off x="3509445" y="817563"/>
              <a:ext cx="3445393" cy="5224463"/>
            </a:xfrm>
            <a:custGeom>
              <a:avLst/>
              <a:gdLst>
                <a:gd name="T0" fmla="*/ 2450 w 2450"/>
                <a:gd name="T1" fmla="*/ 0 h 3416"/>
                <a:gd name="T2" fmla="*/ 1910 w 2450"/>
                <a:gd name="T3" fmla="*/ 297 h 3416"/>
                <a:gd name="T4" fmla="*/ 1466 w 2450"/>
                <a:gd name="T5" fmla="*/ 739 h 3416"/>
                <a:gd name="T6" fmla="*/ 883 w 2450"/>
                <a:gd name="T7" fmla="*/ 784 h 3416"/>
                <a:gd name="T8" fmla="*/ 303 w 2450"/>
                <a:gd name="T9" fmla="*/ 837 h 3416"/>
                <a:gd name="T10" fmla="*/ 0 w 2450"/>
                <a:gd name="T11" fmla="*/ 1024 h 3416"/>
                <a:gd name="T12" fmla="*/ 591 w 2450"/>
                <a:gd name="T13" fmla="*/ 941 h 3416"/>
                <a:gd name="T14" fmla="*/ 1050 w 2450"/>
                <a:gd name="T15" fmla="*/ 1197 h 3416"/>
                <a:gd name="T16" fmla="*/ 1299 w 2450"/>
                <a:gd name="T17" fmla="*/ 1782 h 3416"/>
                <a:gd name="T18" fmla="*/ 1208 w 2450"/>
                <a:gd name="T19" fmla="*/ 2575 h 3416"/>
                <a:gd name="T20" fmla="*/ 947 w 2450"/>
                <a:gd name="T21" fmla="*/ 2995 h 3416"/>
                <a:gd name="T22" fmla="*/ 1535 w 2450"/>
                <a:gd name="T23" fmla="*/ 2246 h 3416"/>
                <a:gd name="T24" fmla="*/ 1598 w 2450"/>
                <a:gd name="T25" fmla="*/ 2142 h 3416"/>
                <a:gd name="T26" fmla="*/ 1717 w 2450"/>
                <a:gd name="T27" fmla="*/ 2250 h 3416"/>
                <a:gd name="T28" fmla="*/ 1776 w 2450"/>
                <a:gd name="T29" fmla="*/ 2665 h 3416"/>
                <a:gd name="T30" fmla="*/ 1721 w 2450"/>
                <a:gd name="T31" fmla="*/ 3416 h 3416"/>
                <a:gd name="T32" fmla="*/ 1991 w 2450"/>
                <a:gd name="T33" fmla="*/ 2451 h 3416"/>
                <a:gd name="T34" fmla="*/ 1901 w 2450"/>
                <a:gd name="T35" fmla="*/ 1318 h 3416"/>
                <a:gd name="T36" fmla="*/ 2062 w 2450"/>
                <a:gd name="T37" fmla="*/ 397 h 3416"/>
                <a:gd name="T38" fmla="*/ 2450 w 2450"/>
                <a:gd name="T39" fmla="*/ 0 h 3416"/>
                <a:gd name="connsiteX0" fmla="*/ 10000 w 10000"/>
                <a:gd name="connsiteY0" fmla="*/ 0 h 10000"/>
                <a:gd name="connsiteX1" fmla="*/ 7796 w 10000"/>
                <a:gd name="connsiteY1" fmla="*/ 869 h 10000"/>
                <a:gd name="connsiteX2" fmla="*/ 5984 w 10000"/>
                <a:gd name="connsiteY2" fmla="*/ 2163 h 10000"/>
                <a:gd name="connsiteX3" fmla="*/ 3604 w 10000"/>
                <a:gd name="connsiteY3" fmla="*/ 2054 h 10000"/>
                <a:gd name="connsiteX4" fmla="*/ 1237 w 10000"/>
                <a:gd name="connsiteY4" fmla="*/ 2450 h 10000"/>
                <a:gd name="connsiteX5" fmla="*/ 0 w 10000"/>
                <a:gd name="connsiteY5" fmla="*/ 2998 h 10000"/>
                <a:gd name="connsiteX6" fmla="*/ 2412 w 10000"/>
                <a:gd name="connsiteY6" fmla="*/ 2755 h 10000"/>
                <a:gd name="connsiteX7" fmla="*/ 4286 w 10000"/>
                <a:gd name="connsiteY7" fmla="*/ 3504 h 10000"/>
                <a:gd name="connsiteX8" fmla="*/ 5302 w 10000"/>
                <a:gd name="connsiteY8" fmla="*/ 5217 h 10000"/>
                <a:gd name="connsiteX9" fmla="*/ 4931 w 10000"/>
                <a:gd name="connsiteY9" fmla="*/ 7538 h 10000"/>
                <a:gd name="connsiteX10" fmla="*/ 3865 w 10000"/>
                <a:gd name="connsiteY10" fmla="*/ 8768 h 10000"/>
                <a:gd name="connsiteX11" fmla="*/ 6265 w 10000"/>
                <a:gd name="connsiteY11" fmla="*/ 6575 h 10000"/>
                <a:gd name="connsiteX12" fmla="*/ 6522 w 10000"/>
                <a:gd name="connsiteY12" fmla="*/ 6270 h 10000"/>
                <a:gd name="connsiteX13" fmla="*/ 7008 w 10000"/>
                <a:gd name="connsiteY13" fmla="*/ 6587 h 10000"/>
                <a:gd name="connsiteX14" fmla="*/ 7249 w 10000"/>
                <a:gd name="connsiteY14" fmla="*/ 7802 h 10000"/>
                <a:gd name="connsiteX15" fmla="*/ 7024 w 10000"/>
                <a:gd name="connsiteY15" fmla="*/ 10000 h 10000"/>
                <a:gd name="connsiteX16" fmla="*/ 8127 w 10000"/>
                <a:gd name="connsiteY16" fmla="*/ 7175 h 10000"/>
                <a:gd name="connsiteX17" fmla="*/ 7759 w 10000"/>
                <a:gd name="connsiteY17" fmla="*/ 3858 h 10000"/>
                <a:gd name="connsiteX18" fmla="*/ 8416 w 10000"/>
                <a:gd name="connsiteY18" fmla="*/ 1162 h 10000"/>
                <a:gd name="connsiteX19" fmla="*/ 10000 w 10000"/>
                <a:gd name="connsiteY19" fmla="*/ 0 h 10000"/>
                <a:gd name="connsiteX0" fmla="*/ 10000 w 10000"/>
                <a:gd name="connsiteY0" fmla="*/ 0 h 10000"/>
                <a:gd name="connsiteX1" fmla="*/ 7796 w 10000"/>
                <a:gd name="connsiteY1" fmla="*/ 869 h 10000"/>
                <a:gd name="connsiteX2" fmla="*/ 5984 w 10000"/>
                <a:gd name="connsiteY2" fmla="*/ 2163 h 10000"/>
                <a:gd name="connsiteX3" fmla="*/ 3604 w 10000"/>
                <a:gd name="connsiteY3" fmla="*/ 2054 h 10000"/>
                <a:gd name="connsiteX4" fmla="*/ 1237 w 10000"/>
                <a:gd name="connsiteY4" fmla="*/ 2450 h 10000"/>
                <a:gd name="connsiteX5" fmla="*/ 0 w 10000"/>
                <a:gd name="connsiteY5" fmla="*/ 2998 h 10000"/>
                <a:gd name="connsiteX6" fmla="*/ 2412 w 10000"/>
                <a:gd name="connsiteY6" fmla="*/ 2755 h 10000"/>
                <a:gd name="connsiteX7" fmla="*/ 4286 w 10000"/>
                <a:gd name="connsiteY7" fmla="*/ 3504 h 10000"/>
                <a:gd name="connsiteX8" fmla="*/ 5302 w 10000"/>
                <a:gd name="connsiteY8" fmla="*/ 5217 h 10000"/>
                <a:gd name="connsiteX9" fmla="*/ 4931 w 10000"/>
                <a:gd name="connsiteY9" fmla="*/ 7538 h 10000"/>
                <a:gd name="connsiteX10" fmla="*/ 3865 w 10000"/>
                <a:gd name="connsiteY10" fmla="*/ 8768 h 10000"/>
                <a:gd name="connsiteX11" fmla="*/ 6265 w 10000"/>
                <a:gd name="connsiteY11" fmla="*/ 6575 h 10000"/>
                <a:gd name="connsiteX12" fmla="*/ 6522 w 10000"/>
                <a:gd name="connsiteY12" fmla="*/ 6270 h 10000"/>
                <a:gd name="connsiteX13" fmla="*/ 7008 w 10000"/>
                <a:gd name="connsiteY13" fmla="*/ 6587 h 10000"/>
                <a:gd name="connsiteX14" fmla="*/ 7249 w 10000"/>
                <a:gd name="connsiteY14" fmla="*/ 7802 h 10000"/>
                <a:gd name="connsiteX15" fmla="*/ 7024 w 10000"/>
                <a:gd name="connsiteY15" fmla="*/ 10000 h 10000"/>
                <a:gd name="connsiteX16" fmla="*/ 8127 w 10000"/>
                <a:gd name="connsiteY16" fmla="*/ 7175 h 10000"/>
                <a:gd name="connsiteX17" fmla="*/ 7759 w 10000"/>
                <a:gd name="connsiteY17" fmla="*/ 3858 h 10000"/>
                <a:gd name="connsiteX18" fmla="*/ 8416 w 10000"/>
                <a:gd name="connsiteY18" fmla="*/ 1162 h 10000"/>
                <a:gd name="connsiteX19" fmla="*/ 10000 w 10000"/>
                <a:gd name="connsiteY19"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9183 w 9183"/>
                <a:gd name="connsiteY0" fmla="*/ 0 h 10000"/>
                <a:gd name="connsiteX1" fmla="*/ 6979 w 9183"/>
                <a:gd name="connsiteY1" fmla="*/ 869 h 10000"/>
                <a:gd name="connsiteX2" fmla="*/ 4831 w 9183"/>
                <a:gd name="connsiteY2" fmla="*/ 2232 h 10000"/>
                <a:gd name="connsiteX3" fmla="*/ 2163 w 9183"/>
                <a:gd name="connsiteY3" fmla="*/ 1968 h 10000"/>
                <a:gd name="connsiteX4" fmla="*/ 23 w 9183"/>
                <a:gd name="connsiteY4" fmla="*/ 2826 h 10000"/>
                <a:gd name="connsiteX5" fmla="*/ 1595 w 9183"/>
                <a:gd name="connsiteY5" fmla="*/ 2755 h 10000"/>
                <a:gd name="connsiteX6" fmla="*/ 3469 w 9183"/>
                <a:gd name="connsiteY6" fmla="*/ 3504 h 10000"/>
                <a:gd name="connsiteX7" fmla="*/ 4485 w 9183"/>
                <a:gd name="connsiteY7" fmla="*/ 5217 h 10000"/>
                <a:gd name="connsiteX8" fmla="*/ 4114 w 9183"/>
                <a:gd name="connsiteY8" fmla="*/ 7538 h 10000"/>
                <a:gd name="connsiteX9" fmla="*/ 3048 w 9183"/>
                <a:gd name="connsiteY9" fmla="*/ 8768 h 10000"/>
                <a:gd name="connsiteX10" fmla="*/ 5448 w 9183"/>
                <a:gd name="connsiteY10" fmla="*/ 6575 h 10000"/>
                <a:gd name="connsiteX11" fmla="*/ 5705 w 9183"/>
                <a:gd name="connsiteY11" fmla="*/ 6270 h 10000"/>
                <a:gd name="connsiteX12" fmla="*/ 6191 w 9183"/>
                <a:gd name="connsiteY12" fmla="*/ 6587 h 10000"/>
                <a:gd name="connsiteX13" fmla="*/ 6432 w 9183"/>
                <a:gd name="connsiteY13" fmla="*/ 7802 h 10000"/>
                <a:gd name="connsiteX14" fmla="*/ 6207 w 9183"/>
                <a:gd name="connsiteY14" fmla="*/ 10000 h 10000"/>
                <a:gd name="connsiteX15" fmla="*/ 7310 w 9183"/>
                <a:gd name="connsiteY15" fmla="*/ 7175 h 10000"/>
                <a:gd name="connsiteX16" fmla="*/ 6942 w 9183"/>
                <a:gd name="connsiteY16" fmla="*/ 3858 h 10000"/>
                <a:gd name="connsiteX17" fmla="*/ 7599 w 9183"/>
                <a:gd name="connsiteY17" fmla="*/ 1162 h 10000"/>
                <a:gd name="connsiteX18" fmla="*/ 9183 w 9183"/>
                <a:gd name="connsiteY18" fmla="*/ 0 h 10000"/>
                <a:gd name="connsiteX0" fmla="*/ 10000 w 10000"/>
                <a:gd name="connsiteY0" fmla="*/ 0 h 10000"/>
                <a:gd name="connsiteX1" fmla="*/ 7600 w 10000"/>
                <a:gd name="connsiteY1" fmla="*/ 869 h 10000"/>
                <a:gd name="connsiteX2" fmla="*/ 5261 w 10000"/>
                <a:gd name="connsiteY2" fmla="*/ 2232 h 10000"/>
                <a:gd name="connsiteX3" fmla="*/ 2825 w 10000"/>
                <a:gd name="connsiteY3" fmla="*/ 2123 h 10000"/>
                <a:gd name="connsiteX4" fmla="*/ 25 w 10000"/>
                <a:gd name="connsiteY4" fmla="*/ 2826 h 10000"/>
                <a:gd name="connsiteX5" fmla="*/ 1737 w 10000"/>
                <a:gd name="connsiteY5" fmla="*/ 2755 h 10000"/>
                <a:gd name="connsiteX6" fmla="*/ 3778 w 10000"/>
                <a:gd name="connsiteY6" fmla="*/ 3504 h 10000"/>
                <a:gd name="connsiteX7" fmla="*/ 4884 w 10000"/>
                <a:gd name="connsiteY7" fmla="*/ 5217 h 10000"/>
                <a:gd name="connsiteX8" fmla="*/ 4480 w 10000"/>
                <a:gd name="connsiteY8" fmla="*/ 7538 h 10000"/>
                <a:gd name="connsiteX9" fmla="*/ 3319 w 10000"/>
                <a:gd name="connsiteY9" fmla="*/ 8768 h 10000"/>
                <a:gd name="connsiteX10" fmla="*/ 5933 w 10000"/>
                <a:gd name="connsiteY10" fmla="*/ 6575 h 10000"/>
                <a:gd name="connsiteX11" fmla="*/ 6213 w 10000"/>
                <a:gd name="connsiteY11" fmla="*/ 6270 h 10000"/>
                <a:gd name="connsiteX12" fmla="*/ 6742 w 10000"/>
                <a:gd name="connsiteY12" fmla="*/ 6587 h 10000"/>
                <a:gd name="connsiteX13" fmla="*/ 7004 w 10000"/>
                <a:gd name="connsiteY13" fmla="*/ 7802 h 10000"/>
                <a:gd name="connsiteX14" fmla="*/ 6759 w 10000"/>
                <a:gd name="connsiteY14" fmla="*/ 10000 h 10000"/>
                <a:gd name="connsiteX15" fmla="*/ 7960 w 10000"/>
                <a:gd name="connsiteY15" fmla="*/ 7175 h 10000"/>
                <a:gd name="connsiteX16" fmla="*/ 7560 w 10000"/>
                <a:gd name="connsiteY16" fmla="*/ 3858 h 10000"/>
                <a:gd name="connsiteX17" fmla="*/ 8275 w 10000"/>
                <a:gd name="connsiteY17" fmla="*/ 1162 h 10000"/>
                <a:gd name="connsiteX18" fmla="*/ 10000 w 10000"/>
                <a:gd name="connsiteY18" fmla="*/ 0 h 10000"/>
                <a:gd name="connsiteX0" fmla="*/ 10000 w 10000"/>
                <a:gd name="connsiteY0" fmla="*/ 0 h 10000"/>
                <a:gd name="connsiteX1" fmla="*/ 7600 w 10000"/>
                <a:gd name="connsiteY1" fmla="*/ 869 h 10000"/>
                <a:gd name="connsiteX2" fmla="*/ 5261 w 10000"/>
                <a:gd name="connsiteY2" fmla="*/ 2232 h 10000"/>
                <a:gd name="connsiteX3" fmla="*/ 2825 w 10000"/>
                <a:gd name="connsiteY3" fmla="*/ 2123 h 10000"/>
                <a:gd name="connsiteX4" fmla="*/ 25 w 10000"/>
                <a:gd name="connsiteY4" fmla="*/ 2826 h 10000"/>
                <a:gd name="connsiteX5" fmla="*/ 1737 w 10000"/>
                <a:gd name="connsiteY5" fmla="*/ 2755 h 10000"/>
                <a:gd name="connsiteX6" fmla="*/ 3778 w 10000"/>
                <a:gd name="connsiteY6" fmla="*/ 3504 h 10000"/>
                <a:gd name="connsiteX7" fmla="*/ 4884 w 10000"/>
                <a:gd name="connsiteY7" fmla="*/ 5217 h 10000"/>
                <a:gd name="connsiteX8" fmla="*/ 4480 w 10000"/>
                <a:gd name="connsiteY8" fmla="*/ 7538 h 10000"/>
                <a:gd name="connsiteX9" fmla="*/ 3319 w 10000"/>
                <a:gd name="connsiteY9" fmla="*/ 8768 h 10000"/>
                <a:gd name="connsiteX10" fmla="*/ 5933 w 10000"/>
                <a:gd name="connsiteY10" fmla="*/ 6575 h 10000"/>
                <a:gd name="connsiteX11" fmla="*/ 6213 w 10000"/>
                <a:gd name="connsiteY11" fmla="*/ 6270 h 10000"/>
                <a:gd name="connsiteX12" fmla="*/ 6742 w 10000"/>
                <a:gd name="connsiteY12" fmla="*/ 6587 h 10000"/>
                <a:gd name="connsiteX13" fmla="*/ 7004 w 10000"/>
                <a:gd name="connsiteY13" fmla="*/ 7802 h 10000"/>
                <a:gd name="connsiteX14" fmla="*/ 6759 w 10000"/>
                <a:gd name="connsiteY14" fmla="*/ 10000 h 10000"/>
                <a:gd name="connsiteX15" fmla="*/ 7960 w 10000"/>
                <a:gd name="connsiteY15" fmla="*/ 7175 h 10000"/>
                <a:gd name="connsiteX16" fmla="*/ 7560 w 10000"/>
                <a:gd name="connsiteY16" fmla="*/ 3858 h 10000"/>
                <a:gd name="connsiteX17" fmla="*/ 8275 w 10000"/>
                <a:gd name="connsiteY17" fmla="*/ 1162 h 10000"/>
                <a:gd name="connsiteX18" fmla="*/ 10000 w 10000"/>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55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55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89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06" h="10000">
                  <a:moveTo>
                    <a:pt x="10006" y="0"/>
                  </a:moveTo>
                  <a:cubicBezTo>
                    <a:pt x="10006" y="0"/>
                    <a:pt x="8395" y="497"/>
                    <a:pt x="7606" y="869"/>
                  </a:cubicBezTo>
                  <a:cubicBezTo>
                    <a:pt x="6816" y="1241"/>
                    <a:pt x="6063" y="2023"/>
                    <a:pt x="5267" y="2232"/>
                  </a:cubicBezTo>
                  <a:cubicBezTo>
                    <a:pt x="4471" y="2441"/>
                    <a:pt x="4226" y="2093"/>
                    <a:pt x="2831" y="2123"/>
                  </a:cubicBezTo>
                  <a:cubicBezTo>
                    <a:pt x="1436" y="2153"/>
                    <a:pt x="248" y="2709"/>
                    <a:pt x="31" y="2826"/>
                  </a:cubicBezTo>
                  <a:cubicBezTo>
                    <a:pt x="-186" y="2943"/>
                    <a:pt x="752" y="2710"/>
                    <a:pt x="1743" y="2789"/>
                  </a:cubicBezTo>
                  <a:cubicBezTo>
                    <a:pt x="2734" y="2868"/>
                    <a:pt x="3259" y="3099"/>
                    <a:pt x="3784" y="3504"/>
                  </a:cubicBezTo>
                  <a:cubicBezTo>
                    <a:pt x="4309" y="3909"/>
                    <a:pt x="4832" y="4300"/>
                    <a:pt x="4890" y="5217"/>
                  </a:cubicBezTo>
                  <a:cubicBezTo>
                    <a:pt x="4943" y="6133"/>
                    <a:pt x="4943" y="6950"/>
                    <a:pt x="4486" y="7538"/>
                  </a:cubicBezTo>
                  <a:cubicBezTo>
                    <a:pt x="4028" y="8126"/>
                    <a:pt x="3325" y="8768"/>
                    <a:pt x="3325" y="8768"/>
                  </a:cubicBezTo>
                  <a:cubicBezTo>
                    <a:pt x="3325" y="8768"/>
                    <a:pt x="5095" y="8012"/>
                    <a:pt x="5939" y="6575"/>
                  </a:cubicBezTo>
                  <a:cubicBezTo>
                    <a:pt x="5939" y="6575"/>
                    <a:pt x="6064" y="6265"/>
                    <a:pt x="6219" y="6270"/>
                  </a:cubicBezTo>
                  <a:cubicBezTo>
                    <a:pt x="6374" y="6276"/>
                    <a:pt x="6606" y="6373"/>
                    <a:pt x="6748" y="6587"/>
                  </a:cubicBezTo>
                  <a:cubicBezTo>
                    <a:pt x="6882" y="6792"/>
                    <a:pt x="6993" y="7359"/>
                    <a:pt x="7010" y="7802"/>
                  </a:cubicBezTo>
                  <a:cubicBezTo>
                    <a:pt x="7028" y="8246"/>
                    <a:pt x="7046" y="9508"/>
                    <a:pt x="6765" y="10000"/>
                  </a:cubicBezTo>
                  <a:cubicBezTo>
                    <a:pt x="6765" y="10000"/>
                    <a:pt x="8037" y="8413"/>
                    <a:pt x="7966" y="7175"/>
                  </a:cubicBezTo>
                  <a:cubicBezTo>
                    <a:pt x="7966" y="7175"/>
                    <a:pt x="8020" y="5281"/>
                    <a:pt x="7566" y="3858"/>
                  </a:cubicBezTo>
                  <a:cubicBezTo>
                    <a:pt x="7113" y="2433"/>
                    <a:pt x="8001" y="1470"/>
                    <a:pt x="8281" y="1162"/>
                  </a:cubicBezTo>
                  <a:cubicBezTo>
                    <a:pt x="8566" y="858"/>
                    <a:pt x="9353" y="181"/>
                    <a:pt x="1000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9">
              <a:extLst>
                <a:ext uri="{FF2B5EF4-FFF2-40B4-BE49-F238E27FC236}">
                  <a16:creationId xmlns:a16="http://schemas.microsoft.com/office/drawing/2014/main" id="{78F5B79C-48B5-066B-BFF2-315C1DE26816}"/>
                </a:ext>
              </a:extLst>
            </p:cNvPr>
            <p:cNvSpPr>
              <a:spLocks/>
            </p:cNvSpPr>
            <p:nvPr/>
          </p:nvSpPr>
          <p:spPr bwMode="auto">
            <a:xfrm>
              <a:off x="4574657" y="572295"/>
              <a:ext cx="1101085" cy="1349374"/>
            </a:xfrm>
            <a:custGeom>
              <a:avLst/>
              <a:gdLst>
                <a:gd name="T0" fmla="*/ 495 w 546"/>
                <a:gd name="T1" fmla="*/ 278 h 689"/>
                <a:gd name="T2" fmla="*/ 365 w 546"/>
                <a:gd name="T3" fmla="*/ 652 h 689"/>
                <a:gd name="T4" fmla="*/ 51 w 546"/>
                <a:gd name="T5" fmla="*/ 411 h 689"/>
                <a:gd name="T6" fmla="*/ 181 w 546"/>
                <a:gd name="T7" fmla="*/ 36 h 689"/>
                <a:gd name="T8" fmla="*/ 495 w 546"/>
                <a:gd name="T9" fmla="*/ 278 h 689"/>
              </a:gdLst>
              <a:ahLst/>
              <a:cxnLst>
                <a:cxn ang="0">
                  <a:pos x="T0" y="T1"/>
                </a:cxn>
                <a:cxn ang="0">
                  <a:pos x="T2" y="T3"/>
                </a:cxn>
                <a:cxn ang="0">
                  <a:pos x="T4" y="T5"/>
                </a:cxn>
                <a:cxn ang="0">
                  <a:pos x="T6" y="T7"/>
                </a:cxn>
                <a:cxn ang="0">
                  <a:pos x="T8" y="T9"/>
                </a:cxn>
              </a:cxnLst>
              <a:rect l="0" t="0" r="r" b="b"/>
              <a:pathLst>
                <a:path w="546" h="689">
                  <a:moveTo>
                    <a:pt x="495" y="278"/>
                  </a:moveTo>
                  <a:cubicBezTo>
                    <a:pt x="546" y="448"/>
                    <a:pt x="488" y="615"/>
                    <a:pt x="365" y="652"/>
                  </a:cubicBezTo>
                  <a:cubicBezTo>
                    <a:pt x="243" y="689"/>
                    <a:pt x="102" y="581"/>
                    <a:pt x="51" y="411"/>
                  </a:cubicBezTo>
                  <a:cubicBezTo>
                    <a:pt x="0" y="241"/>
                    <a:pt x="58" y="73"/>
                    <a:pt x="181" y="36"/>
                  </a:cubicBezTo>
                  <a:cubicBezTo>
                    <a:pt x="303" y="0"/>
                    <a:pt x="444" y="108"/>
                    <a:pt x="495" y="27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6" name="Slide Number Placeholder 5">
            <a:extLst>
              <a:ext uri="{FF2B5EF4-FFF2-40B4-BE49-F238E27FC236}">
                <a16:creationId xmlns:a16="http://schemas.microsoft.com/office/drawing/2014/main" id="{2AB9B856-1EEB-A7FF-4C79-25140D4CCF40}"/>
              </a:ext>
            </a:extLst>
          </p:cNvPr>
          <p:cNvSpPr>
            <a:spLocks noGrp="1"/>
          </p:cNvSpPr>
          <p:nvPr>
            <p:ph type="sldNum" sz="quarter" idx="12"/>
          </p:nvPr>
        </p:nvSpPr>
        <p:spPr/>
        <p:txBody>
          <a:bodyPr/>
          <a:lstStyle/>
          <a:p>
            <a:fld id="{8E591227-F9EB-4B2B-9432-842143BA1678}" type="slidenum">
              <a:rPr lang="en-US" smtClean="0"/>
              <a:t>33</a:t>
            </a:fld>
            <a:endParaRPr lang="en-US" dirty="0"/>
          </a:p>
        </p:txBody>
      </p:sp>
      <p:sp>
        <p:nvSpPr>
          <p:cNvPr id="10" name="Date Placeholder 9">
            <a:extLst>
              <a:ext uri="{FF2B5EF4-FFF2-40B4-BE49-F238E27FC236}">
                <a16:creationId xmlns:a16="http://schemas.microsoft.com/office/drawing/2014/main" id="{54C81BD9-B765-4AF0-A6B0-3989907B5510}"/>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89281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accel="12000" decel="88000" fill="hold" nodeType="withEffect">
                                  <p:stCondLst>
                                    <p:cond delay="4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501710" y="1347785"/>
            <a:ext cx="10672153"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Cultural Competence in the Healthcare Encounter:</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297619" y="2329615"/>
            <a:ext cx="7080333" cy="3838487"/>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How to address barriers:</a:t>
            </a:r>
          </a:p>
          <a:p>
            <a:pPr marR="0" lvl="0">
              <a:lnSpc>
                <a:spcPct val="107000"/>
              </a:lnSpc>
              <a:spcBef>
                <a:spcPts val="0"/>
              </a:spcBef>
              <a:spcAft>
                <a:spcPts val="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O</a:t>
            </a:r>
            <a:r>
              <a:rPr lang="en-US" sz="2400" dirty="0">
                <a:effectLst/>
                <a:latin typeface="Calibri" panose="020F0502020204030204" pitchFamily="34" charset="0"/>
                <a:ea typeface="Calibri" panose="020F0502020204030204" pitchFamily="34" charset="0"/>
                <a:cs typeface="Calibri" panose="020F0502020204030204" pitchFamily="34" charset="0"/>
              </a:rPr>
              <a:t>ne program or service won’t always work for all groups of a particular population.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Awareness and respect </a:t>
            </a:r>
          </a:p>
          <a:p>
            <a:pPr marL="342900" indent="-342900">
              <a:lnSpc>
                <a:spcPct val="107000"/>
              </a:lnSpc>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Provide </a:t>
            </a:r>
            <a:r>
              <a:rPr lang="en-US" sz="2400" dirty="0">
                <a:effectLst/>
                <a:latin typeface="Calibri" panose="020F0502020204030204" pitchFamily="34" charset="0"/>
                <a:ea typeface="Calibri" panose="020F0502020204030204" pitchFamily="34" charset="0"/>
                <a:cs typeface="Times New Roman" panose="02020603050405020304" pitchFamily="18" charset="0"/>
              </a:rPr>
              <a:t>culturally appropriate materials and language resources.</a:t>
            </a:r>
          </a:p>
          <a:p>
            <a:pPr marR="0" lvl="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descr="A colorful puzzle ball">
            <a:extLst>
              <a:ext uri="{FF2B5EF4-FFF2-40B4-BE49-F238E27FC236}">
                <a16:creationId xmlns:a16="http://schemas.microsoft.com/office/drawing/2014/main" id="{C6295C4F-9113-C1D2-42A6-4B958F206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662" y="3919991"/>
            <a:ext cx="2552867" cy="2552867"/>
          </a:xfrm>
          <a:prstGeom prst="rect">
            <a:avLst/>
          </a:prstGeom>
        </p:spPr>
      </p:pic>
      <p:sp>
        <p:nvSpPr>
          <p:cNvPr id="2" name="Slide Number Placeholder 1">
            <a:extLst>
              <a:ext uri="{FF2B5EF4-FFF2-40B4-BE49-F238E27FC236}">
                <a16:creationId xmlns:a16="http://schemas.microsoft.com/office/drawing/2014/main" id="{09C837EF-E105-A01E-DC0E-91FAF495E085}"/>
              </a:ext>
            </a:extLst>
          </p:cNvPr>
          <p:cNvSpPr>
            <a:spLocks noGrp="1"/>
          </p:cNvSpPr>
          <p:nvPr>
            <p:ph type="sldNum" sz="quarter" idx="12"/>
          </p:nvPr>
        </p:nvSpPr>
        <p:spPr/>
        <p:txBody>
          <a:bodyPr/>
          <a:lstStyle/>
          <a:p>
            <a:fld id="{8E591227-F9EB-4B2B-9432-842143BA1678}" type="slidenum">
              <a:rPr lang="en-US" smtClean="0"/>
              <a:t>34</a:t>
            </a:fld>
            <a:endParaRPr lang="en-US" dirty="0"/>
          </a:p>
        </p:txBody>
      </p:sp>
      <p:sp>
        <p:nvSpPr>
          <p:cNvPr id="8" name="Date Placeholder 7">
            <a:extLst>
              <a:ext uri="{FF2B5EF4-FFF2-40B4-BE49-F238E27FC236}">
                <a16:creationId xmlns:a16="http://schemas.microsoft.com/office/drawing/2014/main" id="{BAB50C55-8CEB-85A1-48E5-30604FEA24FF}"/>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135337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F8B15-4F6C-6F1F-2794-C87AA03590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DCC6590-16F2-A47F-7721-8D7707E4C1D2}"/>
              </a:ext>
            </a:extLst>
          </p:cNvPr>
          <p:cNvSpPr txBox="1">
            <a:spLocks noGrp="1"/>
          </p:cNvSpPr>
          <p:nvPr>
            <p:ph type="title" idx="4294967295"/>
          </p:nvPr>
        </p:nvSpPr>
        <p:spPr>
          <a:xfrm>
            <a:off x="2342131" y="993902"/>
            <a:ext cx="6776297"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Building a Foundation:</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680CC6FD-0DAD-5AA5-DE3A-C177876018BF}"/>
              </a:ext>
            </a:extLst>
          </p:cNvPr>
          <p:cNvSpPr txBox="1"/>
          <p:nvPr/>
        </p:nvSpPr>
        <p:spPr>
          <a:xfrm>
            <a:off x="3602892" y="2008553"/>
            <a:ext cx="7138654" cy="3925883"/>
          </a:xfrm>
          <a:prstGeom prst="rect">
            <a:avLst/>
          </a:prstGeom>
          <a:noFill/>
        </p:spPr>
        <p:txBody>
          <a:bodyPr wrap="square" rtlCol="0">
            <a:spAutoFit/>
          </a:bodyPr>
          <a:lstStyle/>
          <a:p>
            <a:pPr marR="0" lvl="0">
              <a:lnSpc>
                <a:spcPct val="107000"/>
              </a:lnSpc>
              <a:spcBef>
                <a:spcPts val="0"/>
              </a:spcBef>
              <a:spcAft>
                <a:spcPts val="0"/>
              </a:spcAft>
            </a:pPr>
            <a:r>
              <a:rPr lang="en-US" sz="2400" b="1" dirty="0">
                <a:latin typeface="Calibri" panose="020F0502020204030204" pitchFamily="34" charset="0"/>
                <a:ea typeface="Calibri" panose="020F0502020204030204" pitchFamily="34" charset="0"/>
                <a:cs typeface="Calibri" panose="020F0502020204030204" pitchFamily="34" charset="0"/>
              </a:rPr>
              <a:t>Definitions:</a:t>
            </a:r>
          </a:p>
          <a:p>
            <a:pPr marR="0" lvl="0">
              <a:lnSpc>
                <a:spcPct val="107000"/>
              </a:lnSpc>
              <a:spcBef>
                <a:spcPts val="0"/>
              </a:spcBef>
              <a:spcAft>
                <a:spcPts val="0"/>
              </a:spcAft>
            </a:pP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p>
            <a:pPr lvl="1">
              <a:lnSpc>
                <a:spcPct val="107000"/>
              </a:lnSpc>
              <a:buSzPts val="1200"/>
            </a:pPr>
            <a:r>
              <a:rPr lang="en-US" sz="2400" spc="-5" dirty="0">
                <a:effectLst/>
                <a:latin typeface="Calibri" panose="020F0502020204030204" pitchFamily="34" charset="0"/>
                <a:ea typeface="Calibri" panose="020F0502020204030204" pitchFamily="34" charset="0"/>
                <a:cs typeface="Times New Roman" panose="02020603050405020304" pitchFamily="18" charset="0"/>
              </a:rPr>
              <a:t>Health – </a:t>
            </a:r>
          </a:p>
          <a:p>
            <a:pPr lvl="1">
              <a:lnSpc>
                <a:spcPct val="107000"/>
              </a:lnSpc>
              <a:buSzPts val="1200"/>
            </a:pPr>
            <a:endParaRPr lang="en-US" sz="2400" spc="-5"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SzPct val="100000"/>
              <a:buFont typeface="Arial" panose="020B0604020202020204" pitchFamily="34" charset="0"/>
              <a:buChar char="•"/>
            </a:pPr>
            <a:r>
              <a:rPr lang="en-US" sz="2400" spc="-5" dirty="0">
                <a:effectLst/>
                <a:latin typeface="Calibri" panose="020F0502020204030204" pitchFamily="34" charset="0"/>
                <a:ea typeface="Calibri" panose="020F0502020204030204" pitchFamily="34" charset="0"/>
                <a:cs typeface="Times New Roman" panose="02020603050405020304" pitchFamily="18" charset="0"/>
              </a:rPr>
              <a:t>Determinants of health</a:t>
            </a:r>
          </a:p>
          <a:p>
            <a:pPr marL="800100" lvl="1" indent="-342900">
              <a:lnSpc>
                <a:spcPct val="107000"/>
              </a:lnSpc>
              <a:buSzPct val="100000"/>
              <a:buFont typeface="Arial" panose="020B0604020202020204" pitchFamily="34" charset="0"/>
              <a:buChar char="•"/>
            </a:pPr>
            <a:endParaRPr lang="en-US" sz="2400" spc="-5"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SzPct val="100000"/>
              <a:buFont typeface="Arial" panose="020B0604020202020204" pitchFamily="34" charset="0"/>
              <a:buChar char="•"/>
            </a:pPr>
            <a:r>
              <a:rPr lang="en-US" sz="2400" spc="-5" dirty="0">
                <a:latin typeface="Calibri" panose="020F0502020204030204" pitchFamily="34" charset="0"/>
                <a:ea typeface="Calibri" panose="020F0502020204030204" pitchFamily="34" charset="0"/>
                <a:cs typeface="Times New Roman" panose="02020603050405020304" pitchFamily="18" charset="0"/>
              </a:rPr>
              <a:t>H</a:t>
            </a:r>
            <a:r>
              <a:rPr lang="en-US" sz="2400" spc="-5" dirty="0">
                <a:effectLst/>
                <a:latin typeface="Calibri" panose="020F0502020204030204" pitchFamily="34" charset="0"/>
                <a:ea typeface="Calibri" panose="020F0502020204030204" pitchFamily="34" charset="0"/>
                <a:cs typeface="Times New Roman" panose="02020603050405020304" pitchFamily="18" charset="0"/>
              </a:rPr>
              <a:t>ealth disparity</a:t>
            </a:r>
          </a:p>
          <a:p>
            <a:pPr marL="800100" lvl="1" indent="-342900">
              <a:lnSpc>
                <a:spcPct val="107000"/>
              </a:lnSpc>
              <a:buSzPct val="100000"/>
              <a:buFont typeface="Arial" panose="020B0604020202020204" pitchFamily="34" charset="0"/>
              <a:buChar char="•"/>
            </a:pPr>
            <a:endParaRPr lang="en-US" sz="2400" spc="-5"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SzPct val="100000"/>
              <a:buFont typeface="Arial" panose="020B0604020202020204" pitchFamily="34" charset="0"/>
              <a:buChar char="•"/>
            </a:pPr>
            <a:r>
              <a:rPr lang="en-US" sz="2400" spc="-5" dirty="0">
                <a:latin typeface="Calibri" panose="020F0502020204030204" pitchFamily="34" charset="0"/>
                <a:ea typeface="Calibri" panose="020F0502020204030204" pitchFamily="34" charset="0"/>
                <a:cs typeface="Times New Roman" panose="02020603050405020304" pitchFamily="18" charset="0"/>
              </a:rPr>
              <a:t>H</a:t>
            </a:r>
            <a:r>
              <a:rPr lang="en-US" sz="2400" spc="-5" dirty="0">
                <a:effectLst/>
                <a:latin typeface="Calibri" panose="020F0502020204030204" pitchFamily="34" charset="0"/>
                <a:ea typeface="Calibri" panose="020F0502020204030204" pitchFamily="34" charset="0"/>
                <a:cs typeface="Times New Roman" panose="02020603050405020304" pitchFamily="18" charset="0"/>
              </a:rPr>
              <a:t>ealth equity </a:t>
            </a:r>
          </a:p>
          <a:p>
            <a:endParaRPr lang="en-US" dirty="0"/>
          </a:p>
        </p:txBody>
      </p:sp>
      <p:pic>
        <p:nvPicPr>
          <p:cNvPr id="6" name="Picture 5" descr="A comparison of people with access to apples and the difference between equality and equity portrayed by steps to the apple tree&#10;&#10;">
            <a:extLst>
              <a:ext uri="{FF2B5EF4-FFF2-40B4-BE49-F238E27FC236}">
                <a16:creationId xmlns:a16="http://schemas.microsoft.com/office/drawing/2014/main" id="{A4E5FB50-4BA3-5C23-CE30-D973CFAAD22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690339" y="4067423"/>
            <a:ext cx="4267198" cy="2333623"/>
          </a:xfrm>
          <a:prstGeom prst="rect">
            <a:avLst/>
          </a:prstGeom>
        </p:spPr>
      </p:pic>
      <p:sp>
        <p:nvSpPr>
          <p:cNvPr id="2" name="Slide Number Placeholder 1">
            <a:extLst>
              <a:ext uri="{FF2B5EF4-FFF2-40B4-BE49-F238E27FC236}">
                <a16:creationId xmlns:a16="http://schemas.microsoft.com/office/drawing/2014/main" id="{775C8B6F-399E-6FEF-EBA0-630A09E31799}"/>
              </a:ext>
            </a:extLst>
          </p:cNvPr>
          <p:cNvSpPr>
            <a:spLocks noGrp="1"/>
          </p:cNvSpPr>
          <p:nvPr>
            <p:ph type="sldNum" sz="quarter" idx="12"/>
          </p:nvPr>
        </p:nvSpPr>
        <p:spPr/>
        <p:txBody>
          <a:bodyPr/>
          <a:lstStyle/>
          <a:p>
            <a:fld id="{8E591227-F9EB-4B2B-9432-842143BA1678}" type="slidenum">
              <a:rPr lang="en-US" smtClean="0"/>
              <a:t>35</a:t>
            </a:fld>
            <a:endParaRPr lang="en-US" dirty="0"/>
          </a:p>
        </p:txBody>
      </p:sp>
      <p:sp>
        <p:nvSpPr>
          <p:cNvPr id="8" name="Date Placeholder 7">
            <a:extLst>
              <a:ext uri="{FF2B5EF4-FFF2-40B4-BE49-F238E27FC236}">
                <a16:creationId xmlns:a16="http://schemas.microsoft.com/office/drawing/2014/main" id="{263BE448-67C9-C979-ADFE-3F2D0FF156F3}"/>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418217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CAC9A-4BEC-BD18-69C1-F3DCF5AD67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87D034E-EE7A-9C39-FBFA-D409840A6E02}"/>
              </a:ext>
            </a:extLst>
          </p:cNvPr>
          <p:cNvSpPr txBox="1">
            <a:spLocks noGrp="1"/>
          </p:cNvSpPr>
          <p:nvPr>
            <p:ph type="title" idx="4294967295"/>
          </p:nvPr>
        </p:nvSpPr>
        <p:spPr>
          <a:xfrm>
            <a:off x="2005249" y="929705"/>
            <a:ext cx="6901343"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Building a Foundation:</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0B0E1C8C-A4E9-DBE0-766D-20C58C15D50B}"/>
              </a:ext>
            </a:extLst>
          </p:cNvPr>
          <p:cNvSpPr txBox="1"/>
          <p:nvPr/>
        </p:nvSpPr>
        <p:spPr>
          <a:xfrm>
            <a:off x="3289084" y="1780191"/>
            <a:ext cx="5613832" cy="2257798"/>
          </a:xfrm>
          <a:prstGeom prst="rect">
            <a:avLst/>
          </a:prstGeom>
          <a:noFill/>
        </p:spPr>
        <p:txBody>
          <a:bodyPr wrap="square" rtlCol="0">
            <a:spAutoFit/>
          </a:bodyPr>
          <a:lstStyle/>
          <a:p>
            <a:pPr marR="0" lvl="0">
              <a:lnSpc>
                <a:spcPct val="107000"/>
              </a:lnSpc>
              <a:spcBef>
                <a:spcPts val="0"/>
              </a:spcBef>
              <a:spcAft>
                <a:spcPts val="0"/>
              </a:spcAft>
            </a:pPr>
            <a:r>
              <a:rPr lang="en-US" sz="2400" b="1" dirty="0">
                <a:latin typeface="Calibri" panose="020F0502020204030204" pitchFamily="34" charset="0"/>
                <a:ea typeface="Calibri" panose="020F0502020204030204" pitchFamily="34" charset="0"/>
                <a:cs typeface="Calibri" panose="020F0502020204030204" pitchFamily="34" charset="0"/>
              </a:rPr>
              <a:t>Definitions:</a:t>
            </a:r>
          </a:p>
          <a:p>
            <a:pPr lvl="1">
              <a:lnSpc>
                <a:spcPct val="107000"/>
              </a:lnSpc>
              <a:spcAft>
                <a:spcPts val="800"/>
              </a:spcAft>
              <a:buSzPts val="1200"/>
            </a:pPr>
            <a:endParaRPr lang="en-US" sz="2400" b="1" dirty="0">
              <a:latin typeface="Calibri" panose="020F0502020204030204" pitchFamily="34" charset="0"/>
              <a:ea typeface="Calibri" panose="020F0502020204030204" pitchFamily="34" charset="0"/>
              <a:cs typeface="Calibri" panose="020F0502020204030204" pitchFamily="34" charset="0"/>
            </a:endParaRPr>
          </a:p>
          <a:p>
            <a:pPr lvl="1">
              <a:lnSpc>
                <a:spcPct val="107000"/>
              </a:lnSpc>
              <a:spcAft>
                <a:spcPts val="800"/>
              </a:spcAft>
              <a:buSzPts val="1200"/>
            </a:pPr>
            <a:r>
              <a:rPr lang="en-US" sz="2400" spc="-5" dirty="0">
                <a:effectLst/>
                <a:latin typeface="Calibri" panose="020F0502020204030204" pitchFamily="34" charset="0"/>
                <a:ea typeface="Calibri" panose="020F0502020204030204" pitchFamily="34" charset="0"/>
                <a:cs typeface="Times New Roman" panose="02020603050405020304" pitchFamily="18" charset="0"/>
              </a:rPr>
              <a:t>Socioeconomic considerations – </a:t>
            </a:r>
          </a:p>
          <a:p>
            <a:pPr marL="1257300" lvl="2" indent="-342900">
              <a:lnSpc>
                <a:spcPct val="107000"/>
              </a:lnSpc>
              <a:spcAft>
                <a:spcPts val="800"/>
              </a:spcAft>
              <a:buSzPct val="100000"/>
              <a:buFont typeface="Arial" panose="020B0604020202020204" pitchFamily="34" charset="0"/>
              <a:buChar char="•"/>
            </a:pPr>
            <a:r>
              <a:rPr lang="en-US" sz="2400" spc="-5" dirty="0">
                <a:latin typeface="Calibri" panose="020F0502020204030204" pitchFamily="34" charset="0"/>
                <a:ea typeface="Calibri" panose="020F0502020204030204" pitchFamily="34" charset="0"/>
                <a:cs typeface="Times New Roman" panose="02020603050405020304" pitchFamily="18" charset="0"/>
              </a:rPr>
              <a:t>P</a:t>
            </a:r>
            <a:r>
              <a:rPr lang="en-US" sz="2400" spc="-5" dirty="0">
                <a:effectLst/>
                <a:latin typeface="Calibri" panose="020F0502020204030204" pitchFamily="34" charset="0"/>
                <a:ea typeface="Calibri" panose="020F0502020204030204" pitchFamily="34" charset="0"/>
                <a:cs typeface="Times New Roman" panose="02020603050405020304" pitchFamily="18" charset="0"/>
              </a:rPr>
              <a:t>overty </a:t>
            </a:r>
            <a:r>
              <a:rPr lang="en-US" sz="2400" spc="-5" dirty="0">
                <a:latin typeface="Calibri" panose="020F0502020204030204" pitchFamily="34" charset="0"/>
                <a:ea typeface="Calibri" panose="020F0502020204030204" pitchFamily="34" charset="0"/>
                <a:cs typeface="Times New Roman" panose="02020603050405020304" pitchFamily="18" charset="0"/>
              </a:rPr>
              <a:t>&amp;</a:t>
            </a:r>
            <a:r>
              <a:rPr lang="en-US" sz="2400" spc="-5" dirty="0">
                <a:effectLst/>
                <a:latin typeface="Calibri" panose="020F0502020204030204" pitchFamily="34" charset="0"/>
                <a:ea typeface="Calibri" panose="020F0502020204030204" pitchFamily="34" charset="0"/>
                <a:cs typeface="Times New Roman" panose="02020603050405020304" pitchFamily="18" charset="0"/>
              </a:rPr>
              <a:t> </a:t>
            </a:r>
            <a:r>
              <a:rPr lang="en-US" sz="2400" spc="-5" dirty="0">
                <a:latin typeface="Calibri" panose="020F0502020204030204" pitchFamily="34" charset="0"/>
                <a:ea typeface="Calibri" panose="020F0502020204030204" pitchFamily="34" charset="0"/>
                <a:cs typeface="Times New Roman" panose="02020603050405020304" pitchFamily="18" charset="0"/>
              </a:rPr>
              <a:t>P</a:t>
            </a:r>
            <a:r>
              <a:rPr lang="en-US" sz="2400" spc="-5" dirty="0">
                <a:effectLst/>
                <a:latin typeface="Calibri" panose="020F0502020204030204" pitchFamily="34" charset="0"/>
                <a:ea typeface="Calibri" panose="020F0502020204030204" pitchFamily="34" charset="0"/>
                <a:cs typeface="Times New Roman" panose="02020603050405020304" pitchFamily="18" charset="0"/>
              </a:rPr>
              <a:t>ower</a:t>
            </a:r>
          </a:p>
          <a:p>
            <a:endParaRPr lang="en-US" dirty="0"/>
          </a:p>
        </p:txBody>
      </p:sp>
      <p:pic>
        <p:nvPicPr>
          <p:cNvPr id="2" name="Picture 1" descr="A group of hands reaching for each other">
            <a:extLst>
              <a:ext uri="{FF2B5EF4-FFF2-40B4-BE49-F238E27FC236}">
                <a16:creationId xmlns:a16="http://schemas.microsoft.com/office/drawing/2014/main" id="{7B954C38-809A-1C2F-264E-7FC4574E77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9002" y="4486030"/>
            <a:ext cx="2173995" cy="2173995"/>
          </a:xfrm>
          <a:prstGeom prst="rect">
            <a:avLst/>
          </a:prstGeom>
        </p:spPr>
      </p:pic>
      <p:sp>
        <p:nvSpPr>
          <p:cNvPr id="6" name="Slide Number Placeholder 5">
            <a:extLst>
              <a:ext uri="{FF2B5EF4-FFF2-40B4-BE49-F238E27FC236}">
                <a16:creationId xmlns:a16="http://schemas.microsoft.com/office/drawing/2014/main" id="{C613C0D4-952C-436A-7FCF-34B3072A2C31}"/>
              </a:ext>
            </a:extLst>
          </p:cNvPr>
          <p:cNvSpPr>
            <a:spLocks noGrp="1"/>
          </p:cNvSpPr>
          <p:nvPr>
            <p:ph type="sldNum" sz="quarter" idx="12"/>
          </p:nvPr>
        </p:nvSpPr>
        <p:spPr/>
        <p:txBody>
          <a:bodyPr/>
          <a:lstStyle/>
          <a:p>
            <a:fld id="{8E591227-F9EB-4B2B-9432-842143BA1678}" type="slidenum">
              <a:rPr lang="en-US" smtClean="0"/>
              <a:t>36</a:t>
            </a:fld>
            <a:endParaRPr lang="en-US" dirty="0"/>
          </a:p>
        </p:txBody>
      </p:sp>
      <p:sp>
        <p:nvSpPr>
          <p:cNvPr id="8" name="Date Placeholder 7">
            <a:extLst>
              <a:ext uri="{FF2B5EF4-FFF2-40B4-BE49-F238E27FC236}">
                <a16:creationId xmlns:a16="http://schemas.microsoft.com/office/drawing/2014/main" id="{F3070C80-4F6E-66E0-A0A7-A089527B4BED}"/>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72521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227937" y="1081301"/>
            <a:ext cx="11736125"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An Overview of Health Disparities:</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1811216" y="1758638"/>
            <a:ext cx="7400782" cy="3340723"/>
          </a:xfrm>
          <a:prstGeom prst="rect">
            <a:avLst/>
          </a:prstGeom>
          <a:noFill/>
        </p:spPr>
        <p:txBody>
          <a:bodyPr wrap="square" rtlCol="0">
            <a:spAutoFit/>
          </a:bodyPr>
          <a:lstStyle/>
          <a:p>
            <a:pPr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The Washington State Board of Health (SBOH) provides the following definition of health disparity:</a:t>
            </a:r>
          </a:p>
          <a:p>
            <a:pPr marR="0">
              <a:lnSpc>
                <a:spcPct val="107000"/>
              </a:lnSpc>
              <a:spcBef>
                <a:spcPts val="0"/>
              </a:spcBef>
              <a:spcAft>
                <a:spcPts val="80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Health disparities describe the disproportionate burden of disease, disability, and death among a particular population or group when compared to the general population.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descr="A group of cartoon characters holding hands. Central figure is sitting in a wheelchair and the figure on the left has a crutch.">
            <a:extLst>
              <a:ext uri="{FF2B5EF4-FFF2-40B4-BE49-F238E27FC236}">
                <a16:creationId xmlns:a16="http://schemas.microsoft.com/office/drawing/2014/main" id="{923C87FD-B132-678D-7421-42DA5D07D3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177" y="4517292"/>
            <a:ext cx="4161258" cy="2340708"/>
          </a:xfrm>
          <a:prstGeom prst="rect">
            <a:avLst/>
          </a:prstGeom>
        </p:spPr>
      </p:pic>
      <p:sp>
        <p:nvSpPr>
          <p:cNvPr id="7" name="Slide Number Placeholder 6">
            <a:extLst>
              <a:ext uri="{FF2B5EF4-FFF2-40B4-BE49-F238E27FC236}">
                <a16:creationId xmlns:a16="http://schemas.microsoft.com/office/drawing/2014/main" id="{96DD626A-E9ED-C5A6-EC0B-04AD2CECFB6A}"/>
              </a:ext>
            </a:extLst>
          </p:cNvPr>
          <p:cNvSpPr>
            <a:spLocks noGrp="1"/>
          </p:cNvSpPr>
          <p:nvPr>
            <p:ph type="sldNum" sz="quarter" idx="12"/>
          </p:nvPr>
        </p:nvSpPr>
        <p:spPr/>
        <p:txBody>
          <a:bodyPr/>
          <a:lstStyle/>
          <a:p>
            <a:fld id="{8E591227-F9EB-4B2B-9432-842143BA1678}" type="slidenum">
              <a:rPr lang="en-US" smtClean="0"/>
              <a:t>37</a:t>
            </a:fld>
            <a:endParaRPr lang="en-US" dirty="0"/>
          </a:p>
        </p:txBody>
      </p:sp>
      <p:sp>
        <p:nvSpPr>
          <p:cNvPr id="8" name="Date Placeholder 7">
            <a:extLst>
              <a:ext uri="{FF2B5EF4-FFF2-40B4-BE49-F238E27FC236}">
                <a16:creationId xmlns:a16="http://schemas.microsoft.com/office/drawing/2014/main" id="{185F6218-D7D9-CC16-F606-D722B63602A7}"/>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321830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2312377" y="515489"/>
            <a:ext cx="756724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Enhancing Your Communication:</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247960" y="1387914"/>
            <a:ext cx="7350317" cy="5399748"/>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Improving Your Interpersonal Communication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Slow down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Use plain, non-medical language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Show or draw pictures or use Medical Visual Language Translator cards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Limit the amount of information provided and repeat it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Use the teach-back or show-me technique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Create a shame-free environment</a:t>
            </a:r>
          </a:p>
          <a:p>
            <a:pPr marL="800100" lvl="1" indent="-342900">
              <a:lnSpc>
                <a:spcPct val="107000"/>
              </a:lnSpc>
              <a:spcAft>
                <a:spcPts val="800"/>
              </a:spcAft>
              <a:buFont typeface="+mj-lt"/>
              <a:buAutoNum type="arabicPeriod"/>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couple of cartoon characters with red lines on their heads depicting the difficulty speaking different languages.">
            <a:extLst>
              <a:ext uri="{FF2B5EF4-FFF2-40B4-BE49-F238E27FC236}">
                <a16:creationId xmlns:a16="http://schemas.microsoft.com/office/drawing/2014/main" id="{AB33E6C7-C248-A3FD-89B0-ECE7F3CA1D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942" y="3875490"/>
            <a:ext cx="2394115" cy="2207075"/>
          </a:xfrm>
          <a:prstGeom prst="rect">
            <a:avLst/>
          </a:prstGeom>
        </p:spPr>
      </p:pic>
      <p:sp>
        <p:nvSpPr>
          <p:cNvPr id="2" name="Slide Number Placeholder 1">
            <a:extLst>
              <a:ext uri="{FF2B5EF4-FFF2-40B4-BE49-F238E27FC236}">
                <a16:creationId xmlns:a16="http://schemas.microsoft.com/office/drawing/2014/main" id="{DA6F77F5-74EB-364D-F9A1-4211771CE058}"/>
              </a:ext>
            </a:extLst>
          </p:cNvPr>
          <p:cNvSpPr>
            <a:spLocks noGrp="1"/>
          </p:cNvSpPr>
          <p:nvPr>
            <p:ph type="sldNum" sz="quarter" idx="12"/>
          </p:nvPr>
        </p:nvSpPr>
        <p:spPr/>
        <p:txBody>
          <a:bodyPr/>
          <a:lstStyle/>
          <a:p>
            <a:fld id="{8E591227-F9EB-4B2B-9432-842143BA1678}" type="slidenum">
              <a:rPr lang="en-US" smtClean="0"/>
              <a:t>38</a:t>
            </a:fld>
            <a:endParaRPr lang="en-US" dirty="0"/>
          </a:p>
        </p:txBody>
      </p:sp>
      <p:sp>
        <p:nvSpPr>
          <p:cNvPr id="7" name="Date Placeholder 6">
            <a:extLst>
              <a:ext uri="{FF2B5EF4-FFF2-40B4-BE49-F238E27FC236}">
                <a16:creationId xmlns:a16="http://schemas.microsoft.com/office/drawing/2014/main" id="{BECE85B3-5384-DEAB-DC96-B21ED107ED28}"/>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154740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2859454" y="1003951"/>
            <a:ext cx="6473092"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Enhancing Your Communication:</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420691" y="1932591"/>
            <a:ext cx="6738068" cy="4026552"/>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Obtaining information to help with patients and families from culturally diverse backgrounds: </a:t>
            </a:r>
          </a:p>
          <a:p>
            <a:pPr marR="0" lvl="0">
              <a:lnSpc>
                <a:spcPct val="107000"/>
              </a:lnSpc>
              <a:spcBef>
                <a:spcPts val="0"/>
              </a:spcBef>
              <a:spcAft>
                <a:spcPts val="0"/>
              </a:spcAft>
            </a:pP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p>
            <a:pPr marL="457200" marR="0" lvl="0" indent="-4572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How do we get the information we need? </a:t>
            </a:r>
          </a:p>
          <a:p>
            <a:pPr marL="457200" marR="0" lvl="0" indent="-4572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Do we know if it is proper to ask questions of our patients? </a:t>
            </a:r>
          </a:p>
          <a:p>
            <a:pPr marL="457200" marR="0" lvl="0" indent="-457200">
              <a:lnSpc>
                <a:spcPct val="107000"/>
              </a:lnSpc>
              <a:spcBef>
                <a:spcPts val="0"/>
              </a:spcBef>
              <a:spcAft>
                <a:spcPts val="0"/>
              </a:spcAft>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R="0" lvl="0" algn="ctr">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We can start by asking permission</a:t>
            </a:r>
          </a:p>
          <a:p>
            <a:pPr marL="457200" marR="0" lvl="0" indent="-457200" algn="ctr">
              <a:lnSpc>
                <a:spcPct val="107000"/>
              </a:lnSpc>
              <a:spcBef>
                <a:spcPts val="0"/>
              </a:spcBef>
              <a:spcAft>
                <a:spcPts val="0"/>
              </a:spcAft>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mj-lt"/>
              <a:buAutoNum type="arabicPeriod"/>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globe with flags on it&#10;&#10;">
            <a:extLst>
              <a:ext uri="{FF2B5EF4-FFF2-40B4-BE49-F238E27FC236}">
                <a16:creationId xmlns:a16="http://schemas.microsoft.com/office/drawing/2014/main" id="{F3D56AA6-7501-4E62-0D98-524BFC4852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1190" y="3000984"/>
            <a:ext cx="3295021" cy="3089082"/>
          </a:xfrm>
          <a:prstGeom prst="rect">
            <a:avLst/>
          </a:prstGeom>
        </p:spPr>
      </p:pic>
      <p:sp>
        <p:nvSpPr>
          <p:cNvPr id="2" name="Slide Number Placeholder 1">
            <a:extLst>
              <a:ext uri="{FF2B5EF4-FFF2-40B4-BE49-F238E27FC236}">
                <a16:creationId xmlns:a16="http://schemas.microsoft.com/office/drawing/2014/main" id="{A3C4F252-188C-E847-CE9A-3E1C99BA2245}"/>
              </a:ext>
            </a:extLst>
          </p:cNvPr>
          <p:cNvSpPr>
            <a:spLocks noGrp="1"/>
          </p:cNvSpPr>
          <p:nvPr>
            <p:ph type="sldNum" sz="quarter" idx="12"/>
          </p:nvPr>
        </p:nvSpPr>
        <p:spPr/>
        <p:txBody>
          <a:bodyPr/>
          <a:lstStyle/>
          <a:p>
            <a:fld id="{8E591227-F9EB-4B2B-9432-842143BA1678}" type="slidenum">
              <a:rPr lang="en-US" smtClean="0"/>
              <a:t>39</a:t>
            </a:fld>
            <a:endParaRPr lang="en-US" dirty="0"/>
          </a:p>
        </p:txBody>
      </p:sp>
      <p:sp>
        <p:nvSpPr>
          <p:cNvPr id="8" name="Date Placeholder 7">
            <a:extLst>
              <a:ext uri="{FF2B5EF4-FFF2-40B4-BE49-F238E27FC236}">
                <a16:creationId xmlns:a16="http://schemas.microsoft.com/office/drawing/2014/main" id="{B8F38E42-C7C2-AE18-A36F-AE98C239B46E}"/>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228152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3590553" y="394968"/>
            <a:ext cx="5010894"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Introduction:</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1956132" y="626935"/>
            <a:ext cx="7276823" cy="6231065"/>
          </a:xfrm>
          <a:prstGeom prst="rect">
            <a:avLst/>
          </a:prstGeom>
          <a:noFill/>
        </p:spPr>
        <p:txBody>
          <a:bodyPr wrap="square" rtlCol="0">
            <a:spAutoFit/>
          </a:bodyPr>
          <a:lstStyle/>
          <a:p>
            <a:pPr>
              <a:lnSpc>
                <a:spcPct val="107000"/>
              </a:lnSpc>
            </a:pPr>
            <a:endParaRPr lang="en-US" sz="2000" b="1" spc="-5" dirty="0">
              <a:latin typeface="Calibri" panose="020F0502020204030204" pitchFamily="34" charset="0"/>
              <a:ea typeface="Calibri" panose="020F0502020204030204" pitchFamily="34" charset="0"/>
              <a:cs typeface="Calibri" panose="020F0502020204030204" pitchFamily="34" charset="0"/>
            </a:endParaRPr>
          </a:p>
          <a:p>
            <a:pPr>
              <a:lnSpc>
                <a:spcPct val="107000"/>
              </a:lnSpc>
            </a:pPr>
            <a:r>
              <a:rPr lang="en-US" sz="2400" b="1" spc="-5" dirty="0">
                <a:effectLst/>
                <a:latin typeface="Calibri" panose="020F0502020204030204" pitchFamily="34" charset="0"/>
                <a:ea typeface="Calibri" panose="020F0502020204030204" pitchFamily="34" charset="0"/>
                <a:cs typeface="Calibri" panose="020F0502020204030204" pitchFamily="34" charset="0"/>
              </a:rPr>
              <a:t>Here and across the country, health  disparities exist:</a:t>
            </a:r>
          </a:p>
          <a:p>
            <a:pPr>
              <a:lnSpc>
                <a:spcPct val="107000"/>
              </a:lnSpc>
            </a:pPr>
            <a:endParaRPr lang="en-US" sz="2400" b="1" spc="-5"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Health care resources are distributed unevenly, and these inequities have permeated health care delivery, deepening adverse outcomes for marginalized communities.</a:t>
            </a:r>
          </a:p>
          <a:p>
            <a:pPr marL="800100" marR="0" lvl="1" indent="-342900">
              <a:lnSpc>
                <a:spcPct val="107000"/>
              </a:lnSpc>
              <a:spcBef>
                <a:spcPts val="0"/>
              </a:spcBef>
              <a:spcAft>
                <a:spcPts val="0"/>
              </a:spcAft>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Many people do not receive health care or if they do, it is not the same quality of health care that other people receive. </a:t>
            </a:r>
          </a:p>
          <a:p>
            <a:pPr marL="800100" marR="0" lvl="1" indent="-342900">
              <a:lnSpc>
                <a:spcPct val="107000"/>
              </a:lnSpc>
              <a:spcBef>
                <a:spcPts val="0"/>
              </a:spcBef>
              <a:spcAft>
                <a:spcPts val="0"/>
              </a:spcAft>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800100" marR="0" lvl="1"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Washington </a:t>
            </a:r>
            <a:r>
              <a:rPr lang="en-US" sz="2400" dirty="0">
                <a:latin typeface="Calibri" panose="020F0502020204030204" pitchFamily="34" charset="0"/>
                <a:ea typeface="Calibri" panose="020F0502020204030204" pitchFamily="34" charset="0"/>
                <a:cs typeface="Calibri" panose="020F0502020204030204" pitchFamily="34" charset="0"/>
              </a:rPr>
              <a:t>S</a:t>
            </a:r>
            <a:r>
              <a:rPr lang="en-US" sz="2400" dirty="0">
                <a:effectLst/>
                <a:latin typeface="Calibri" panose="020F0502020204030204" pitchFamily="34" charset="0"/>
                <a:ea typeface="Calibri" panose="020F0502020204030204" pitchFamily="34" charset="0"/>
                <a:cs typeface="Calibri" panose="020F0502020204030204" pitchFamily="34" charset="0"/>
              </a:rPr>
              <a:t>tate is a model in addressing health disparities. </a:t>
            </a:r>
          </a:p>
          <a:p>
            <a:pPr marL="800100" marR="0" lvl="1" indent="-342900">
              <a:lnSpc>
                <a:spcPct val="107000"/>
              </a:lnSpc>
              <a:spcBef>
                <a:spcPts val="0"/>
              </a:spcBef>
              <a:spcAft>
                <a:spcPts val="0"/>
              </a:spcAft>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pic>
        <p:nvPicPr>
          <p:cNvPr id="6" name="Picture 5" descr="A group of hands reaching for each other">
            <a:extLst>
              <a:ext uri="{FF2B5EF4-FFF2-40B4-BE49-F238E27FC236}">
                <a16:creationId xmlns:a16="http://schemas.microsoft.com/office/drawing/2014/main" id="{70FB20C7-FE8E-4A2F-A409-0CD5835728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5310" y="4286566"/>
            <a:ext cx="2197687" cy="2197687"/>
          </a:xfrm>
          <a:prstGeom prst="rect">
            <a:avLst/>
          </a:prstGeom>
        </p:spPr>
      </p:pic>
      <p:sp>
        <p:nvSpPr>
          <p:cNvPr id="7" name="Slide Number Placeholder 6">
            <a:extLst>
              <a:ext uri="{FF2B5EF4-FFF2-40B4-BE49-F238E27FC236}">
                <a16:creationId xmlns:a16="http://schemas.microsoft.com/office/drawing/2014/main" id="{50C0405E-38C0-2663-84F7-449621F1193A}"/>
              </a:ext>
            </a:extLst>
          </p:cNvPr>
          <p:cNvSpPr>
            <a:spLocks noGrp="1"/>
          </p:cNvSpPr>
          <p:nvPr>
            <p:ph type="sldNum" sz="quarter" idx="12"/>
          </p:nvPr>
        </p:nvSpPr>
        <p:spPr/>
        <p:txBody>
          <a:bodyPr/>
          <a:lstStyle/>
          <a:p>
            <a:fld id="{8E591227-F9EB-4B2B-9432-842143BA1678}" type="slidenum">
              <a:rPr lang="en-US" smtClean="0"/>
              <a:t>4</a:t>
            </a:fld>
            <a:endParaRPr lang="en-US" dirty="0"/>
          </a:p>
        </p:txBody>
      </p:sp>
      <p:sp>
        <p:nvSpPr>
          <p:cNvPr id="8" name="Date Placeholder 7">
            <a:extLst>
              <a:ext uri="{FF2B5EF4-FFF2-40B4-BE49-F238E27FC236}">
                <a16:creationId xmlns:a16="http://schemas.microsoft.com/office/drawing/2014/main" id="{F9C25CD0-F521-A0FB-F560-1EFEE9F5AF58}"/>
              </a:ext>
            </a:extLst>
          </p:cNvPr>
          <p:cNvSpPr>
            <a:spLocks noGrp="1"/>
          </p:cNvSpPr>
          <p:nvPr>
            <p:ph type="dt" sz="half" idx="10"/>
          </p:nvPr>
        </p:nvSpPr>
        <p:spPr/>
        <p:txBody>
          <a:bodyPr/>
          <a:lstStyle/>
          <a:p>
            <a:r>
              <a:rPr lang="en-US"/>
              <a:t>DOH 530-261 June 2024 </a:t>
            </a:r>
            <a:endParaRPr lang="en-US" dirty="0"/>
          </a:p>
        </p:txBody>
      </p:sp>
      <p:pic>
        <p:nvPicPr>
          <p:cNvPr id="9" name="Picture 8" descr="Washington State Department of Health">
            <a:extLst>
              <a:ext uri="{FF2B5EF4-FFF2-40B4-BE49-F238E27FC236}">
                <a16:creationId xmlns:a16="http://schemas.microsoft.com/office/drawing/2014/main" id="{C1D0E93E-8064-C212-A747-6BB332A61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98067"/>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96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2593731" y="648569"/>
            <a:ext cx="7004538"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Enhancing Your Communication:</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166690" y="1471484"/>
            <a:ext cx="6831365" cy="5212068"/>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Questions to help in the process of getting information you need:</a:t>
            </a:r>
          </a:p>
          <a:p>
            <a:pPr marR="0" lvl="0">
              <a:lnSpc>
                <a:spcPct val="107000"/>
              </a:lnSpc>
              <a:spcBef>
                <a:spcPts val="0"/>
              </a:spcBef>
              <a:spcAft>
                <a:spcPts val="0"/>
              </a:spcAft>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So that I might be aware of and respect your cultural beliefs:</a:t>
            </a:r>
          </a:p>
          <a:p>
            <a:pPr marR="0" lvl="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Can you tell me what languages are spoken in your home and the languages that you understand and speak?</a:t>
            </a:r>
          </a:p>
          <a:p>
            <a:pPr marR="0" lvl="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Can you tell me about your beliefs?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0"/>
              </a:spcAft>
              <a:buFont typeface="Arial" panose="020B0604020202020204" pitchFamily="34" charset="0"/>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mj-lt"/>
              <a:buAutoNum type="arabicPeriod"/>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couple of cartoon characters with red lines on their heads depicting the difficulty speaking different languages.">
            <a:extLst>
              <a:ext uri="{FF2B5EF4-FFF2-40B4-BE49-F238E27FC236}">
                <a16:creationId xmlns:a16="http://schemas.microsoft.com/office/drawing/2014/main" id="{AB33E6C7-C248-A3FD-89B0-ECE7F3CA1D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3867" y="3935048"/>
            <a:ext cx="2309109" cy="2128710"/>
          </a:xfrm>
          <a:prstGeom prst="rect">
            <a:avLst/>
          </a:prstGeom>
        </p:spPr>
      </p:pic>
      <p:sp>
        <p:nvSpPr>
          <p:cNvPr id="2" name="Slide Number Placeholder 1">
            <a:extLst>
              <a:ext uri="{FF2B5EF4-FFF2-40B4-BE49-F238E27FC236}">
                <a16:creationId xmlns:a16="http://schemas.microsoft.com/office/drawing/2014/main" id="{D5B11E13-A14B-CB95-D653-F109CC246981}"/>
              </a:ext>
            </a:extLst>
          </p:cNvPr>
          <p:cNvSpPr>
            <a:spLocks noGrp="1"/>
          </p:cNvSpPr>
          <p:nvPr>
            <p:ph type="sldNum" sz="quarter" idx="12"/>
          </p:nvPr>
        </p:nvSpPr>
        <p:spPr/>
        <p:txBody>
          <a:bodyPr/>
          <a:lstStyle/>
          <a:p>
            <a:fld id="{8E591227-F9EB-4B2B-9432-842143BA1678}" type="slidenum">
              <a:rPr lang="en-US" smtClean="0"/>
              <a:t>40</a:t>
            </a:fld>
            <a:endParaRPr lang="en-US" dirty="0"/>
          </a:p>
        </p:txBody>
      </p:sp>
      <p:sp>
        <p:nvSpPr>
          <p:cNvPr id="7" name="Date Placeholder 6">
            <a:extLst>
              <a:ext uri="{FF2B5EF4-FFF2-40B4-BE49-F238E27FC236}">
                <a16:creationId xmlns:a16="http://schemas.microsoft.com/office/drawing/2014/main" id="{47C80AAF-96EC-4DF5-FA5A-1D0DFE4C0C2C}"/>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299591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2892669" y="1144628"/>
            <a:ext cx="6406662"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Enhancing Your Communication:</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797908" y="2059353"/>
            <a:ext cx="6317866" cy="5212068"/>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Obtaining information to help with patients and families from culturally diverse backgrounds:</a:t>
            </a:r>
          </a:p>
          <a:p>
            <a:pPr marR="0" lvl="0">
              <a:lnSpc>
                <a:spcPct val="107000"/>
              </a:lnSpc>
              <a:spcBef>
                <a:spcPts val="0"/>
              </a:spcBef>
              <a:spcAft>
                <a:spcPts val="0"/>
              </a:spcAft>
            </a:pP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Do you use any traditional health remedies to improve your health?</a:t>
            </a:r>
          </a:p>
          <a:p>
            <a:pPr marR="0" lvl="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Is there someone with whom you want us to discuss your medical condition?</a:t>
            </a:r>
          </a:p>
          <a:p>
            <a:pPr marR="0" lvl="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Are there certain health care procedures and tests that your culture prohibits?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0"/>
              </a:spcAft>
              <a:buAutoNum type="arabicPeriod"/>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mj-lt"/>
              <a:buAutoNum type="arabicPeriod"/>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globe with flags on it">
            <a:extLst>
              <a:ext uri="{FF2B5EF4-FFF2-40B4-BE49-F238E27FC236}">
                <a16:creationId xmlns:a16="http://schemas.microsoft.com/office/drawing/2014/main" id="{F3D56AA6-7501-4E62-0D98-524BFC4852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5463" y="3022348"/>
            <a:ext cx="3295021" cy="3089082"/>
          </a:xfrm>
          <a:prstGeom prst="rect">
            <a:avLst/>
          </a:prstGeom>
        </p:spPr>
      </p:pic>
      <p:sp>
        <p:nvSpPr>
          <p:cNvPr id="2" name="Slide Number Placeholder 1">
            <a:extLst>
              <a:ext uri="{FF2B5EF4-FFF2-40B4-BE49-F238E27FC236}">
                <a16:creationId xmlns:a16="http://schemas.microsoft.com/office/drawing/2014/main" id="{B968523B-C925-32F6-4D3B-FEEA4C9C8A7E}"/>
              </a:ext>
            </a:extLst>
          </p:cNvPr>
          <p:cNvSpPr>
            <a:spLocks noGrp="1"/>
          </p:cNvSpPr>
          <p:nvPr>
            <p:ph type="sldNum" sz="quarter" idx="12"/>
          </p:nvPr>
        </p:nvSpPr>
        <p:spPr/>
        <p:txBody>
          <a:bodyPr/>
          <a:lstStyle/>
          <a:p>
            <a:fld id="{8E591227-F9EB-4B2B-9432-842143BA1678}" type="slidenum">
              <a:rPr lang="en-US" smtClean="0"/>
              <a:t>41</a:t>
            </a:fld>
            <a:endParaRPr lang="en-US" dirty="0"/>
          </a:p>
        </p:txBody>
      </p:sp>
      <p:sp>
        <p:nvSpPr>
          <p:cNvPr id="8" name="Date Placeholder 7">
            <a:extLst>
              <a:ext uri="{FF2B5EF4-FFF2-40B4-BE49-F238E27FC236}">
                <a16:creationId xmlns:a16="http://schemas.microsoft.com/office/drawing/2014/main" id="{E6ED4C6A-4EAF-54A8-FF8D-525DB956D430}"/>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3847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3181837" y="624905"/>
            <a:ext cx="5828323"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Enhancing Your Communication:</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982003" y="1469877"/>
            <a:ext cx="6227990" cy="5082097"/>
          </a:xfrm>
          <a:prstGeom prst="rect">
            <a:avLst/>
          </a:prstGeom>
          <a:noFill/>
        </p:spPr>
        <p:txBody>
          <a:bodyPr wrap="square" rtlCol="0">
            <a:spAutoFit/>
          </a:bodyPr>
          <a:lstStyle/>
          <a:p>
            <a:pPr>
              <a:lnSpc>
                <a:spcPct val="107000"/>
              </a:lnSpc>
            </a:pPr>
            <a:r>
              <a:rPr lang="en-US" sz="2400" b="1" dirty="0">
                <a:effectLst/>
                <a:latin typeface="Calibri" panose="020F0502020204030204" pitchFamily="34" charset="0"/>
                <a:ea typeface="Calibri" panose="020F0502020204030204" pitchFamily="34" charset="0"/>
                <a:cs typeface="Calibri" panose="020F0502020204030204" pitchFamily="34" charset="0"/>
              </a:rPr>
              <a:t>Questions to help in the process of getting information you need:</a:t>
            </a:r>
          </a:p>
          <a:p>
            <a:pPr>
              <a:lnSpc>
                <a:spcPct val="107000"/>
              </a:lnSpc>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Are there any other cultural considerations I should know about to serve your health needs?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Is there anything else you would like me to know?</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Do you have any questions for me?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mj-lt"/>
              <a:buAutoNum type="arabicPeriod"/>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couple of cartoon characters with red lines on their heads depicting the difficulty speaking different languages.">
            <a:extLst>
              <a:ext uri="{FF2B5EF4-FFF2-40B4-BE49-F238E27FC236}">
                <a16:creationId xmlns:a16="http://schemas.microsoft.com/office/drawing/2014/main" id="{AB33E6C7-C248-A3FD-89B0-ECE7F3CA1D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5119" y="3876431"/>
            <a:ext cx="2338780" cy="2156063"/>
          </a:xfrm>
          <a:prstGeom prst="rect">
            <a:avLst/>
          </a:prstGeom>
        </p:spPr>
      </p:pic>
      <p:sp>
        <p:nvSpPr>
          <p:cNvPr id="2" name="Slide Number Placeholder 1">
            <a:extLst>
              <a:ext uri="{FF2B5EF4-FFF2-40B4-BE49-F238E27FC236}">
                <a16:creationId xmlns:a16="http://schemas.microsoft.com/office/drawing/2014/main" id="{E3EC304F-BFBC-3C96-EE0E-8465DBBF0764}"/>
              </a:ext>
            </a:extLst>
          </p:cNvPr>
          <p:cNvSpPr>
            <a:spLocks noGrp="1"/>
          </p:cNvSpPr>
          <p:nvPr>
            <p:ph type="sldNum" sz="quarter" idx="12"/>
          </p:nvPr>
        </p:nvSpPr>
        <p:spPr/>
        <p:txBody>
          <a:bodyPr/>
          <a:lstStyle/>
          <a:p>
            <a:fld id="{8E591227-F9EB-4B2B-9432-842143BA1678}" type="slidenum">
              <a:rPr lang="en-US" smtClean="0"/>
              <a:t>42</a:t>
            </a:fld>
            <a:endParaRPr lang="en-US" dirty="0"/>
          </a:p>
        </p:txBody>
      </p:sp>
      <p:sp>
        <p:nvSpPr>
          <p:cNvPr id="7" name="Date Placeholder 6">
            <a:extLst>
              <a:ext uri="{FF2B5EF4-FFF2-40B4-BE49-F238E27FC236}">
                <a16:creationId xmlns:a16="http://schemas.microsoft.com/office/drawing/2014/main" id="{244BD32D-1B74-4B50-109D-C84D421EC328}"/>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242443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2525181" y="761153"/>
            <a:ext cx="7141637"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Enhancing Your Communication:</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092444" y="1752259"/>
            <a:ext cx="6738068" cy="4129144"/>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Obtaining information:</a:t>
            </a:r>
          </a:p>
          <a:p>
            <a:pPr marR="0" lvl="0">
              <a:lnSpc>
                <a:spcPct val="107000"/>
              </a:lnSpc>
              <a:spcBef>
                <a:spcPts val="0"/>
              </a:spcBef>
              <a:spcAft>
                <a:spcPts val="0"/>
              </a:spcAft>
            </a:pP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The first statement is letting the patient know that you need them to help you. It is a thoughtful way of asking permission.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The purpose of each question is to make communication respectful while establishing trust.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0"/>
              </a:spcAft>
              <a:buAutoNum type="arabicPeriod"/>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mj-lt"/>
              <a:buAutoNum type="arabicPeriod"/>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descr="A group of cartoon characters holding hands&#10;&#10;">
            <a:extLst>
              <a:ext uri="{FF2B5EF4-FFF2-40B4-BE49-F238E27FC236}">
                <a16:creationId xmlns:a16="http://schemas.microsoft.com/office/drawing/2014/main" id="{764CE90F-1C0D-8E7D-0EFE-90071BBEBC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2307" y="4856733"/>
            <a:ext cx="5021453" cy="2206301"/>
          </a:xfrm>
          <a:prstGeom prst="rect">
            <a:avLst/>
          </a:prstGeom>
        </p:spPr>
      </p:pic>
      <p:sp>
        <p:nvSpPr>
          <p:cNvPr id="6" name="Slide Number Placeholder 5">
            <a:extLst>
              <a:ext uri="{FF2B5EF4-FFF2-40B4-BE49-F238E27FC236}">
                <a16:creationId xmlns:a16="http://schemas.microsoft.com/office/drawing/2014/main" id="{890AAF4D-55AD-0CB8-F580-2CC1D709F0A2}"/>
              </a:ext>
            </a:extLst>
          </p:cNvPr>
          <p:cNvSpPr>
            <a:spLocks noGrp="1"/>
          </p:cNvSpPr>
          <p:nvPr>
            <p:ph type="sldNum" sz="quarter" idx="12"/>
          </p:nvPr>
        </p:nvSpPr>
        <p:spPr/>
        <p:txBody>
          <a:bodyPr/>
          <a:lstStyle/>
          <a:p>
            <a:fld id="{8E591227-F9EB-4B2B-9432-842143BA1678}" type="slidenum">
              <a:rPr lang="en-US" smtClean="0"/>
              <a:t>43</a:t>
            </a:fld>
            <a:endParaRPr lang="en-US" dirty="0"/>
          </a:p>
        </p:txBody>
      </p:sp>
      <p:sp>
        <p:nvSpPr>
          <p:cNvPr id="8" name="Date Placeholder 7">
            <a:extLst>
              <a:ext uri="{FF2B5EF4-FFF2-40B4-BE49-F238E27FC236}">
                <a16:creationId xmlns:a16="http://schemas.microsoft.com/office/drawing/2014/main" id="{7F57A134-C2C6-0967-4E1B-D4076D3AB922}"/>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427599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2029167" y="1174122"/>
            <a:ext cx="8141692"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Addressing Language Barriers in Health Care:</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727569" y="2399012"/>
            <a:ext cx="6379222" cy="4131067"/>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System Challenges:</a:t>
            </a:r>
          </a:p>
          <a:p>
            <a:pPr marR="0" lvl="0">
              <a:lnSpc>
                <a:spcPct val="107000"/>
              </a:lnSpc>
              <a:spcBef>
                <a:spcPts val="0"/>
              </a:spcBef>
              <a:spcAft>
                <a:spcPts val="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Health care has its own terminology and even if the provider and the patient speak the same language, there are still challenges to effective communication. </a:t>
            </a:r>
          </a:p>
          <a:p>
            <a:pPr marL="342900" marR="0" lvl="0" indent="-342900">
              <a:lnSpc>
                <a:spcPct val="107000"/>
              </a:lnSpc>
              <a:spcBef>
                <a:spcPts val="0"/>
              </a:spcBef>
              <a:spcAft>
                <a:spcPts val="80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T</a:t>
            </a:r>
            <a:r>
              <a:rPr lang="en-US" sz="2400" dirty="0">
                <a:effectLst/>
                <a:latin typeface="Calibri" panose="020F0502020204030204" pitchFamily="34" charset="0"/>
                <a:ea typeface="Calibri" panose="020F0502020204030204" pitchFamily="34" charset="0"/>
                <a:cs typeface="Calibri" panose="020F0502020204030204" pitchFamily="34" charset="0"/>
              </a:rPr>
              <a:t>he quality of medical care is closely linked to how well providers meet the language needs of the patient.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8" name="Picture 7" descr="A cartoon character with a stretcher&#10;&#10;">
            <a:extLst>
              <a:ext uri="{FF2B5EF4-FFF2-40B4-BE49-F238E27FC236}">
                <a16:creationId xmlns:a16="http://schemas.microsoft.com/office/drawing/2014/main" id="{3AD2BF74-B149-AA8C-C59F-6223523D6B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6598" y="4006354"/>
            <a:ext cx="2828589" cy="2680088"/>
          </a:xfrm>
          <a:prstGeom prst="rect">
            <a:avLst/>
          </a:prstGeom>
        </p:spPr>
      </p:pic>
      <p:sp>
        <p:nvSpPr>
          <p:cNvPr id="6" name="Slide Number Placeholder 5">
            <a:extLst>
              <a:ext uri="{FF2B5EF4-FFF2-40B4-BE49-F238E27FC236}">
                <a16:creationId xmlns:a16="http://schemas.microsoft.com/office/drawing/2014/main" id="{DB630B22-9B4C-31BF-0523-8F486E2A56BF}"/>
              </a:ext>
            </a:extLst>
          </p:cNvPr>
          <p:cNvSpPr>
            <a:spLocks noGrp="1"/>
          </p:cNvSpPr>
          <p:nvPr>
            <p:ph type="sldNum" sz="quarter" idx="12"/>
          </p:nvPr>
        </p:nvSpPr>
        <p:spPr/>
        <p:txBody>
          <a:bodyPr/>
          <a:lstStyle/>
          <a:p>
            <a:fld id="{8E591227-F9EB-4B2B-9432-842143BA1678}" type="slidenum">
              <a:rPr lang="en-US" smtClean="0"/>
              <a:t>44</a:t>
            </a:fld>
            <a:endParaRPr lang="en-US" dirty="0"/>
          </a:p>
        </p:txBody>
      </p:sp>
      <p:sp>
        <p:nvSpPr>
          <p:cNvPr id="7" name="Date Placeholder 6">
            <a:extLst>
              <a:ext uri="{FF2B5EF4-FFF2-40B4-BE49-F238E27FC236}">
                <a16:creationId xmlns:a16="http://schemas.microsoft.com/office/drawing/2014/main" id="{1436B9D1-423B-4200-B379-D47EAC4BCCA9}"/>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158969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1123468" y="822057"/>
            <a:ext cx="9945063"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Addressing Language Barriers in Health Care:</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661138" y="1955226"/>
            <a:ext cx="6488637" cy="4131067"/>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System Challenges:</a:t>
            </a:r>
          </a:p>
          <a:p>
            <a:pPr marR="0" lvl="0">
              <a:lnSpc>
                <a:spcPct val="107000"/>
              </a:lnSpc>
              <a:spcBef>
                <a:spcPts val="0"/>
              </a:spcBef>
              <a:spcAft>
                <a:spcPts val="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When providers and patients don’t speak the same language, it takes more time and additional resources to ensure they receive the same level of care.</a:t>
            </a:r>
          </a:p>
          <a:p>
            <a:pPr marL="342900" marR="0" lvl="0" indent="-342900">
              <a:lnSpc>
                <a:spcPct val="107000"/>
              </a:lnSpc>
              <a:spcBef>
                <a:spcPts val="0"/>
              </a:spcBef>
              <a:spcAft>
                <a:spcPts val="80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L</a:t>
            </a:r>
            <a:r>
              <a:rPr lang="en-US" sz="2400" dirty="0">
                <a:effectLst/>
                <a:latin typeface="Calibri" panose="020F0502020204030204" pitchFamily="34" charset="0"/>
                <a:ea typeface="Calibri" panose="020F0502020204030204" pitchFamily="34" charset="0"/>
                <a:cs typeface="Calibri" panose="020F0502020204030204" pitchFamily="34" charset="0"/>
              </a:rPr>
              <a:t>anguage barriers are often complicated by cultural differences between the provider and the patient.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descr="A group of cartoon women in different work attire.  &#10;&#10;">
            <a:extLst>
              <a:ext uri="{FF2B5EF4-FFF2-40B4-BE49-F238E27FC236}">
                <a16:creationId xmlns:a16="http://schemas.microsoft.com/office/drawing/2014/main" id="{89D4D9AB-5354-C3DD-EA96-D748B0E25C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6578" y="3796789"/>
            <a:ext cx="2834456" cy="2834456"/>
          </a:xfrm>
          <a:prstGeom prst="rect">
            <a:avLst/>
          </a:prstGeom>
        </p:spPr>
      </p:pic>
      <p:sp>
        <p:nvSpPr>
          <p:cNvPr id="2" name="Slide Number Placeholder 1">
            <a:extLst>
              <a:ext uri="{FF2B5EF4-FFF2-40B4-BE49-F238E27FC236}">
                <a16:creationId xmlns:a16="http://schemas.microsoft.com/office/drawing/2014/main" id="{B28E3294-DE67-24B6-F55E-E8994B4D624A}"/>
              </a:ext>
            </a:extLst>
          </p:cNvPr>
          <p:cNvSpPr>
            <a:spLocks noGrp="1"/>
          </p:cNvSpPr>
          <p:nvPr>
            <p:ph type="sldNum" sz="quarter" idx="12"/>
          </p:nvPr>
        </p:nvSpPr>
        <p:spPr/>
        <p:txBody>
          <a:bodyPr/>
          <a:lstStyle/>
          <a:p>
            <a:fld id="{8E591227-F9EB-4B2B-9432-842143BA1678}" type="slidenum">
              <a:rPr lang="en-US" smtClean="0"/>
              <a:t>45</a:t>
            </a:fld>
            <a:endParaRPr lang="en-US" dirty="0"/>
          </a:p>
        </p:txBody>
      </p:sp>
      <p:sp>
        <p:nvSpPr>
          <p:cNvPr id="8" name="Date Placeholder 7">
            <a:extLst>
              <a:ext uri="{FF2B5EF4-FFF2-40B4-BE49-F238E27FC236}">
                <a16:creationId xmlns:a16="http://schemas.microsoft.com/office/drawing/2014/main" id="{948210B4-092E-6759-81A0-D2F9265462B6}"/>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167054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1123468" y="1072149"/>
            <a:ext cx="9945063"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Addressing Language Barriers in Health Care:</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568430" y="2543598"/>
            <a:ext cx="6886147" cy="2447786"/>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System Challenges:</a:t>
            </a:r>
          </a:p>
          <a:p>
            <a:pPr marR="0" lvl="0">
              <a:lnSpc>
                <a:spcPct val="107000"/>
              </a:lnSpc>
              <a:spcBef>
                <a:spcPts val="0"/>
              </a:spcBef>
              <a:spcAft>
                <a:spcPts val="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It is vital to ensure you use effective communication and you have supports in place that can overcome these challenges related to language barriers.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7" name="Picture 6" descr="A cartoon of a nurse&#10;&#10;">
            <a:extLst>
              <a:ext uri="{FF2B5EF4-FFF2-40B4-BE49-F238E27FC236}">
                <a16:creationId xmlns:a16="http://schemas.microsoft.com/office/drawing/2014/main" id="{1BC3F9E0-A716-F66D-2153-64944CE01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8560" y="2595780"/>
            <a:ext cx="1768450" cy="3844456"/>
          </a:xfrm>
          <a:prstGeom prst="rect">
            <a:avLst/>
          </a:prstGeom>
        </p:spPr>
      </p:pic>
      <p:sp>
        <p:nvSpPr>
          <p:cNvPr id="2" name="Slide Number Placeholder 1">
            <a:extLst>
              <a:ext uri="{FF2B5EF4-FFF2-40B4-BE49-F238E27FC236}">
                <a16:creationId xmlns:a16="http://schemas.microsoft.com/office/drawing/2014/main" id="{0A5850FD-3EA8-20A7-C231-080398505FC7}"/>
              </a:ext>
            </a:extLst>
          </p:cNvPr>
          <p:cNvSpPr>
            <a:spLocks noGrp="1"/>
          </p:cNvSpPr>
          <p:nvPr>
            <p:ph type="sldNum" sz="quarter" idx="12"/>
          </p:nvPr>
        </p:nvSpPr>
        <p:spPr/>
        <p:txBody>
          <a:bodyPr/>
          <a:lstStyle/>
          <a:p>
            <a:fld id="{8E591227-F9EB-4B2B-9432-842143BA1678}" type="slidenum">
              <a:rPr lang="en-US" smtClean="0"/>
              <a:t>46</a:t>
            </a:fld>
            <a:endParaRPr lang="en-US" dirty="0"/>
          </a:p>
        </p:txBody>
      </p:sp>
      <p:sp>
        <p:nvSpPr>
          <p:cNvPr id="8" name="Date Placeholder 7">
            <a:extLst>
              <a:ext uri="{FF2B5EF4-FFF2-40B4-BE49-F238E27FC236}">
                <a16:creationId xmlns:a16="http://schemas.microsoft.com/office/drawing/2014/main" id="{AFBC4ED0-F5A4-BF6C-758F-002D37D97F43}"/>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259924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2042738" y="1044796"/>
            <a:ext cx="8106524"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Addressing Language Barriers in Health Care:</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138583" y="1961521"/>
            <a:ext cx="6886147" cy="4423647"/>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Patient Challenges:</a:t>
            </a:r>
          </a:p>
          <a:p>
            <a:pPr marR="0" lvl="0">
              <a:lnSpc>
                <a:spcPct val="107000"/>
              </a:lnSpc>
              <a:spcBef>
                <a:spcPts val="0"/>
              </a:spcBef>
              <a:spcAft>
                <a:spcPts val="0"/>
              </a:spcAft>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Lack of awareness of existing services and how to access them.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Inability to communicate adequately with providers within the health care delivery system.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Low patient satisfaction with cross-language encounters may lead to reluctance to return to the health care setting.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7" name="Picture 6" descr="A cartoon character wearing a firefighter uniform&#10;&#10;">
            <a:extLst>
              <a:ext uri="{FF2B5EF4-FFF2-40B4-BE49-F238E27FC236}">
                <a16:creationId xmlns:a16="http://schemas.microsoft.com/office/drawing/2014/main" id="{35E8854B-0757-4F07-A719-53BA1822C8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2648" y="3016630"/>
            <a:ext cx="2089699" cy="3614615"/>
          </a:xfrm>
          <a:prstGeom prst="rect">
            <a:avLst/>
          </a:prstGeom>
        </p:spPr>
      </p:pic>
      <p:sp>
        <p:nvSpPr>
          <p:cNvPr id="2" name="Slide Number Placeholder 1">
            <a:extLst>
              <a:ext uri="{FF2B5EF4-FFF2-40B4-BE49-F238E27FC236}">
                <a16:creationId xmlns:a16="http://schemas.microsoft.com/office/drawing/2014/main" id="{A75FD819-4011-9EAB-4B2A-ADDA811E0131}"/>
              </a:ext>
            </a:extLst>
          </p:cNvPr>
          <p:cNvSpPr>
            <a:spLocks noGrp="1"/>
          </p:cNvSpPr>
          <p:nvPr>
            <p:ph type="sldNum" sz="quarter" idx="12"/>
          </p:nvPr>
        </p:nvSpPr>
        <p:spPr/>
        <p:txBody>
          <a:bodyPr/>
          <a:lstStyle/>
          <a:p>
            <a:fld id="{8E591227-F9EB-4B2B-9432-842143BA1678}" type="slidenum">
              <a:rPr lang="en-US" smtClean="0"/>
              <a:t>47</a:t>
            </a:fld>
            <a:endParaRPr lang="en-US" dirty="0"/>
          </a:p>
        </p:txBody>
      </p:sp>
      <p:sp>
        <p:nvSpPr>
          <p:cNvPr id="8" name="Date Placeholder 7">
            <a:extLst>
              <a:ext uri="{FF2B5EF4-FFF2-40B4-BE49-F238E27FC236}">
                <a16:creationId xmlns:a16="http://schemas.microsoft.com/office/drawing/2014/main" id="{BA95A565-BBE2-E877-FB3F-D0B737F91E72}"/>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200593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1560138" y="1130764"/>
            <a:ext cx="9071724"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Addressing Language Barriers in Health Care:</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769620" y="1989015"/>
            <a:ext cx="6504268" cy="3238131"/>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Patient Challenges:</a:t>
            </a:r>
          </a:p>
          <a:p>
            <a:pPr marR="0" lvl="0">
              <a:lnSpc>
                <a:spcPct val="107000"/>
              </a:lnSpc>
              <a:spcBef>
                <a:spcPts val="0"/>
              </a:spcBef>
              <a:spcAft>
                <a:spcPts val="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2400" dirty="0">
                <a:latin typeface="Calibri" panose="020F0502020204030204" pitchFamily="34" charset="0"/>
                <a:ea typeface="Calibri" panose="020F0502020204030204" pitchFamily="34" charset="0"/>
                <a:cs typeface="Calibri" panose="020F0502020204030204" pitchFamily="34" charset="0"/>
              </a:rPr>
              <a:t>R</a:t>
            </a:r>
            <a:r>
              <a:rPr lang="en-US" sz="2400" dirty="0">
                <a:effectLst/>
                <a:latin typeface="Calibri" panose="020F0502020204030204" pitchFamily="34" charset="0"/>
                <a:ea typeface="Calibri" panose="020F0502020204030204" pitchFamily="34" charset="0"/>
                <a:cs typeface="Calibri" panose="020F0502020204030204" pitchFamily="34" charset="0"/>
              </a:rPr>
              <a:t>esearch shows that even when patients who primarily speak a language other than English access health care, health care quality may be diminished, and health outcomes may be poorer for them than for other patients.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descr="A person holding another person">
            <a:extLst>
              <a:ext uri="{FF2B5EF4-FFF2-40B4-BE49-F238E27FC236}">
                <a16:creationId xmlns:a16="http://schemas.microsoft.com/office/drawing/2014/main" id="{62A2794A-ED8B-6AA2-350F-85EAC15CEB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9228" y="2700252"/>
            <a:ext cx="3884212" cy="3884212"/>
          </a:xfrm>
          <a:prstGeom prst="rect">
            <a:avLst/>
          </a:prstGeom>
        </p:spPr>
      </p:pic>
      <p:sp>
        <p:nvSpPr>
          <p:cNvPr id="2" name="Slide Number Placeholder 1">
            <a:extLst>
              <a:ext uri="{FF2B5EF4-FFF2-40B4-BE49-F238E27FC236}">
                <a16:creationId xmlns:a16="http://schemas.microsoft.com/office/drawing/2014/main" id="{41C3ECD6-DDBE-D589-F13A-7ADBD23617B8}"/>
              </a:ext>
            </a:extLst>
          </p:cNvPr>
          <p:cNvSpPr>
            <a:spLocks noGrp="1"/>
          </p:cNvSpPr>
          <p:nvPr>
            <p:ph type="sldNum" sz="quarter" idx="12"/>
          </p:nvPr>
        </p:nvSpPr>
        <p:spPr/>
        <p:txBody>
          <a:bodyPr/>
          <a:lstStyle/>
          <a:p>
            <a:fld id="{8E591227-F9EB-4B2B-9432-842143BA1678}" type="slidenum">
              <a:rPr lang="en-US" smtClean="0"/>
              <a:t>48</a:t>
            </a:fld>
            <a:endParaRPr lang="en-US" dirty="0"/>
          </a:p>
        </p:txBody>
      </p:sp>
      <p:sp>
        <p:nvSpPr>
          <p:cNvPr id="8" name="Date Placeholder 7">
            <a:extLst>
              <a:ext uri="{FF2B5EF4-FFF2-40B4-BE49-F238E27FC236}">
                <a16:creationId xmlns:a16="http://schemas.microsoft.com/office/drawing/2014/main" id="{05EE82B5-5DF4-4E8C-3EE1-4F9C45CE9ECD}"/>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422263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1907923" y="1281943"/>
            <a:ext cx="8376154"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Addressing Language Barriers in Health Care:</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137508" y="2283288"/>
            <a:ext cx="6883315" cy="4028475"/>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Language barriers often cause health care providers challenges in the following tasks:</a:t>
            </a:r>
          </a:p>
          <a:p>
            <a:pPr marR="0" lvl="0">
              <a:lnSpc>
                <a:spcPct val="107000"/>
              </a:lnSpc>
              <a:spcBef>
                <a:spcPts val="0"/>
              </a:spcBef>
              <a:spcAft>
                <a:spcPts val="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In making an accurate diagnosis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In meeting informed consent responsibilities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While explaining care options</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a:t>
            </a:r>
            <a:r>
              <a:rPr lang="en-US" sz="2400" i="1" dirty="0">
                <a:effectLst/>
                <a:latin typeface="Calibri" panose="020F0502020204030204" pitchFamily="34" charset="0"/>
                <a:ea typeface="Calibri" panose="020F0502020204030204" pitchFamily="34" charset="0"/>
                <a:cs typeface="Calibri" panose="020F0502020204030204" pitchFamily="34" charset="0"/>
              </a:rPr>
              <a:t>This may lead to more limited options for the patient</a:t>
            </a:r>
            <a:r>
              <a:rPr lang="en-US" sz="2400" dirty="0">
                <a:effectLst/>
                <a:latin typeface="Calibri" panose="020F0502020204030204" pitchFamily="34" charset="0"/>
                <a:ea typeface="Calibri" panose="020F0502020204030204" pitchFamily="34" charset="0"/>
                <a:cs typeface="Calibri" panose="020F0502020204030204" pitchFamily="34"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In encouraging patients to allow care they may not understand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7" name="Picture 6" descr="A red fire truck with a ladder">
            <a:extLst>
              <a:ext uri="{FF2B5EF4-FFF2-40B4-BE49-F238E27FC236}">
                <a16:creationId xmlns:a16="http://schemas.microsoft.com/office/drawing/2014/main" id="{2AC74088-D84F-B4DF-046C-246FE66BE8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7566" y="3855091"/>
            <a:ext cx="3285025" cy="2874397"/>
          </a:xfrm>
          <a:prstGeom prst="rect">
            <a:avLst/>
          </a:prstGeom>
        </p:spPr>
      </p:pic>
      <p:pic>
        <p:nvPicPr>
          <p:cNvPr id="10" name="Picture 9" descr="A white and blue ambulance">
            <a:extLst>
              <a:ext uri="{FF2B5EF4-FFF2-40B4-BE49-F238E27FC236}">
                <a16:creationId xmlns:a16="http://schemas.microsoft.com/office/drawing/2014/main" id="{97043F1F-CC68-B5AC-B023-7921316C74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54" y="27625"/>
            <a:ext cx="2867013" cy="2508636"/>
          </a:xfrm>
          <a:prstGeom prst="rect">
            <a:avLst/>
          </a:prstGeom>
        </p:spPr>
      </p:pic>
      <p:sp>
        <p:nvSpPr>
          <p:cNvPr id="2" name="Slide Number Placeholder 1">
            <a:extLst>
              <a:ext uri="{FF2B5EF4-FFF2-40B4-BE49-F238E27FC236}">
                <a16:creationId xmlns:a16="http://schemas.microsoft.com/office/drawing/2014/main" id="{81A8C55C-F75C-2FB2-856D-19B38F474836}"/>
              </a:ext>
            </a:extLst>
          </p:cNvPr>
          <p:cNvSpPr>
            <a:spLocks noGrp="1"/>
          </p:cNvSpPr>
          <p:nvPr>
            <p:ph type="sldNum" sz="quarter" idx="12"/>
          </p:nvPr>
        </p:nvSpPr>
        <p:spPr/>
        <p:txBody>
          <a:bodyPr/>
          <a:lstStyle/>
          <a:p>
            <a:fld id="{8E591227-F9EB-4B2B-9432-842143BA1678}" type="slidenum">
              <a:rPr lang="en-US" smtClean="0"/>
              <a:t>49</a:t>
            </a:fld>
            <a:endParaRPr lang="en-US" dirty="0"/>
          </a:p>
        </p:txBody>
      </p:sp>
      <p:sp>
        <p:nvSpPr>
          <p:cNvPr id="8" name="Date Placeholder 7">
            <a:extLst>
              <a:ext uri="{FF2B5EF4-FFF2-40B4-BE49-F238E27FC236}">
                <a16:creationId xmlns:a16="http://schemas.microsoft.com/office/drawing/2014/main" id="{ADF128E2-0F01-85AB-9F6A-EFB7EAF89B91}"/>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117965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3010402" y="621435"/>
            <a:ext cx="5233531"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Introduction:</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368242" y="1447729"/>
            <a:ext cx="6517849" cy="4716227"/>
          </a:xfrm>
          <a:prstGeom prst="rect">
            <a:avLst/>
          </a:prstGeom>
          <a:noFill/>
        </p:spPr>
        <p:txBody>
          <a:bodyPr wrap="square" rtlCol="0">
            <a:spAutoFit/>
          </a:bodyPr>
          <a:lstStyle/>
          <a:p>
            <a:pPr>
              <a:lnSpc>
                <a:spcPct val="107000"/>
              </a:lnSpc>
            </a:pPr>
            <a:r>
              <a:rPr lang="en-US" sz="2400" b="1" spc="-5" dirty="0">
                <a:effectLst/>
                <a:latin typeface="Calibri" panose="020F0502020204030204" pitchFamily="34" charset="0"/>
                <a:ea typeface="Calibri" panose="020F0502020204030204" pitchFamily="34" charset="0"/>
                <a:cs typeface="Calibri" panose="020F0502020204030204" pitchFamily="34" charset="0"/>
              </a:rPr>
              <a:t>Providing care for multicultural populations:</a:t>
            </a:r>
          </a:p>
          <a:p>
            <a:pPr>
              <a:lnSpc>
                <a:spcPct val="107000"/>
              </a:lnSpc>
            </a:pPr>
            <a:endParaRPr lang="en-US" sz="2400" b="1" spc="-5"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B</a:t>
            </a:r>
            <a:r>
              <a:rPr lang="en-US" sz="2400" dirty="0">
                <a:effectLst/>
                <a:latin typeface="Calibri" panose="020F0502020204030204" pitchFamily="34" charset="0"/>
                <a:ea typeface="Calibri" panose="020F0502020204030204" pitchFamily="34" charset="0"/>
                <a:cs typeface="Calibri" panose="020F0502020204030204" pitchFamily="34" charset="0"/>
              </a:rPr>
              <a:t>y the year 2050, almost half the population will be from cultures other than white or non-Hispanic.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Washington will need to address the needs of its changing population.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We can help meet these health care needs by providing culturally and linguistically appropriate health care and by improving quality and access to care.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7" name="Picture 6" descr="A magnifying glass over a globe with people">
            <a:extLst>
              <a:ext uri="{FF2B5EF4-FFF2-40B4-BE49-F238E27FC236}">
                <a16:creationId xmlns:a16="http://schemas.microsoft.com/office/drawing/2014/main" id="{9C4C8D9A-67B1-B0A1-3338-5F3E4B9448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0600" y="3324122"/>
            <a:ext cx="3642121" cy="3186856"/>
          </a:xfrm>
          <a:prstGeom prst="rect">
            <a:avLst/>
          </a:prstGeom>
        </p:spPr>
      </p:pic>
      <p:sp>
        <p:nvSpPr>
          <p:cNvPr id="6" name="Slide Number Placeholder 5">
            <a:extLst>
              <a:ext uri="{FF2B5EF4-FFF2-40B4-BE49-F238E27FC236}">
                <a16:creationId xmlns:a16="http://schemas.microsoft.com/office/drawing/2014/main" id="{CED31DDC-B878-1B67-C4DF-F516DC700629}"/>
              </a:ext>
            </a:extLst>
          </p:cNvPr>
          <p:cNvSpPr>
            <a:spLocks noGrp="1"/>
          </p:cNvSpPr>
          <p:nvPr>
            <p:ph type="sldNum" sz="quarter" idx="12"/>
          </p:nvPr>
        </p:nvSpPr>
        <p:spPr/>
        <p:txBody>
          <a:bodyPr/>
          <a:lstStyle/>
          <a:p>
            <a:fld id="{8E591227-F9EB-4B2B-9432-842143BA1678}" type="slidenum">
              <a:rPr lang="en-US" smtClean="0"/>
              <a:t>5</a:t>
            </a:fld>
            <a:endParaRPr lang="en-US" dirty="0"/>
          </a:p>
        </p:txBody>
      </p:sp>
      <p:sp>
        <p:nvSpPr>
          <p:cNvPr id="8" name="Date Placeholder 7">
            <a:extLst>
              <a:ext uri="{FF2B5EF4-FFF2-40B4-BE49-F238E27FC236}">
                <a16:creationId xmlns:a16="http://schemas.microsoft.com/office/drawing/2014/main" id="{F520B55E-3121-F07D-CC79-B00FD2AB28C8}"/>
              </a:ext>
            </a:extLst>
          </p:cNvPr>
          <p:cNvSpPr>
            <a:spLocks noGrp="1"/>
          </p:cNvSpPr>
          <p:nvPr>
            <p:ph type="dt" sz="half" idx="10"/>
          </p:nvPr>
        </p:nvSpPr>
        <p:spPr/>
        <p:txBody>
          <a:bodyPr/>
          <a:lstStyle/>
          <a:p>
            <a:r>
              <a:rPr lang="en-US"/>
              <a:t>DOH 530-261 June 2024 </a:t>
            </a:r>
            <a:endParaRPr lang="en-US" dirty="0"/>
          </a:p>
        </p:txBody>
      </p:sp>
      <p:pic>
        <p:nvPicPr>
          <p:cNvPr id="9" name="Picture 8" descr="Washington State Department of Health">
            <a:extLst>
              <a:ext uri="{FF2B5EF4-FFF2-40B4-BE49-F238E27FC236}">
                <a16:creationId xmlns:a16="http://schemas.microsoft.com/office/drawing/2014/main" id="{7DB8C541-A653-7DC3-A679-43AE0329F4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98067"/>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22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1806322" y="1043028"/>
            <a:ext cx="8579355"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Addressing Language Barriers in Health Care:</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434492" y="2121877"/>
            <a:ext cx="6569205" cy="3630417"/>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Linguistic Competency:</a:t>
            </a:r>
          </a:p>
          <a:p>
            <a:pPr marR="0" lvl="0">
              <a:lnSpc>
                <a:spcPct val="107000"/>
              </a:lnSpc>
              <a:spcBef>
                <a:spcPts val="0"/>
              </a:spcBef>
              <a:spcAft>
                <a:spcPts val="0"/>
              </a:spcAft>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Patients who primarily speak a language other than English experience language barriers during every health care encounter. </a:t>
            </a:r>
          </a:p>
          <a:p>
            <a:pPr marR="0" lvl="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Gaining access to care, reading forms, and understanding questions and directions present barriers from the outset. </a:t>
            </a:r>
            <a:endParaRPr lang="en-US" dirty="0"/>
          </a:p>
        </p:txBody>
      </p:sp>
      <p:pic>
        <p:nvPicPr>
          <p:cNvPr id="8" name="Picture 7" descr="A group of hand prints">
            <a:extLst>
              <a:ext uri="{FF2B5EF4-FFF2-40B4-BE49-F238E27FC236}">
                <a16:creationId xmlns:a16="http://schemas.microsoft.com/office/drawing/2014/main" id="{B10F781B-8BA6-51D6-EFBE-12F64A3001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9543" y="3751384"/>
            <a:ext cx="2645743" cy="2645743"/>
          </a:xfrm>
          <a:prstGeom prst="rect">
            <a:avLst/>
          </a:prstGeom>
        </p:spPr>
      </p:pic>
      <p:sp>
        <p:nvSpPr>
          <p:cNvPr id="2" name="Slide Number Placeholder 1">
            <a:extLst>
              <a:ext uri="{FF2B5EF4-FFF2-40B4-BE49-F238E27FC236}">
                <a16:creationId xmlns:a16="http://schemas.microsoft.com/office/drawing/2014/main" id="{F257E92C-C0C8-923B-7455-CEB7ECA7A801}"/>
              </a:ext>
            </a:extLst>
          </p:cNvPr>
          <p:cNvSpPr>
            <a:spLocks noGrp="1"/>
          </p:cNvSpPr>
          <p:nvPr>
            <p:ph type="sldNum" sz="quarter" idx="12"/>
          </p:nvPr>
        </p:nvSpPr>
        <p:spPr/>
        <p:txBody>
          <a:bodyPr/>
          <a:lstStyle/>
          <a:p>
            <a:fld id="{8E591227-F9EB-4B2B-9432-842143BA1678}" type="slidenum">
              <a:rPr lang="en-US" smtClean="0"/>
              <a:t>50</a:t>
            </a:fld>
            <a:endParaRPr lang="en-US" dirty="0"/>
          </a:p>
        </p:txBody>
      </p:sp>
      <p:sp>
        <p:nvSpPr>
          <p:cNvPr id="7" name="Date Placeholder 6">
            <a:extLst>
              <a:ext uri="{FF2B5EF4-FFF2-40B4-BE49-F238E27FC236}">
                <a16:creationId xmlns:a16="http://schemas.microsoft.com/office/drawing/2014/main" id="{9A657C98-6688-07C4-0424-9C3CE55EB087}"/>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219091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1835630" y="1000044"/>
            <a:ext cx="8520739"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Addressing Language Barriers in Health Care:</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3204307" y="1961663"/>
            <a:ext cx="6054290" cy="4671729"/>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Resources to support this capacity may include: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T</a:t>
            </a:r>
            <a:r>
              <a:rPr lang="en-US" sz="2400" dirty="0">
                <a:effectLst/>
                <a:latin typeface="Calibri" panose="020F0502020204030204" pitchFamily="34" charset="0"/>
                <a:ea typeface="Calibri" panose="020F0502020204030204" pitchFamily="34" charset="0"/>
                <a:cs typeface="Calibri" panose="020F0502020204030204" pitchFamily="34" charset="0"/>
              </a:rPr>
              <a:t>rained medical interpreters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U</a:t>
            </a:r>
            <a:r>
              <a:rPr lang="en-US" sz="2400" dirty="0">
                <a:effectLst/>
                <a:latin typeface="Calibri" panose="020F0502020204030204" pitchFamily="34" charset="0"/>
                <a:ea typeface="Calibri" panose="020F0502020204030204" pitchFamily="34" charset="0"/>
                <a:cs typeface="Calibri" panose="020F0502020204030204" pitchFamily="34" charset="0"/>
              </a:rPr>
              <a:t>se of family members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B</a:t>
            </a:r>
            <a:r>
              <a:rPr lang="en-US" sz="2400" dirty="0">
                <a:effectLst/>
                <a:latin typeface="Calibri" panose="020F0502020204030204" pitchFamily="34" charset="0"/>
                <a:ea typeface="Calibri" panose="020F0502020204030204" pitchFamily="34" charset="0"/>
                <a:cs typeface="Calibri" panose="020F0502020204030204" pitchFamily="34" charset="0"/>
              </a:rPr>
              <a:t>ilingual/bicultural or multilingual/multicultural staff</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spcAft>
                <a:spcPts val="80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P</a:t>
            </a:r>
            <a:r>
              <a:rPr lang="en-US" sz="2400" dirty="0">
                <a:effectLst/>
                <a:latin typeface="Calibri" panose="020F0502020204030204" pitchFamily="34" charset="0"/>
                <a:ea typeface="Calibri" panose="020F0502020204030204" pitchFamily="34" charset="0"/>
                <a:cs typeface="Calibri" panose="020F0502020204030204" pitchFamily="34" charset="0"/>
              </a:rPr>
              <a:t>rint materials in easy to read, low literacy, picture and symbol formats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descr="A group of cartoon characters with puzzle pieces fitting together like speech bubbles above their heads &#10;&#10;">
            <a:extLst>
              <a:ext uri="{FF2B5EF4-FFF2-40B4-BE49-F238E27FC236}">
                <a16:creationId xmlns:a16="http://schemas.microsoft.com/office/drawing/2014/main" id="{949EA36B-F7DF-492B-80A9-4C84750E07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1557" y="3376245"/>
            <a:ext cx="2998671" cy="2623837"/>
          </a:xfrm>
          <a:prstGeom prst="rect">
            <a:avLst/>
          </a:prstGeom>
        </p:spPr>
      </p:pic>
      <p:sp>
        <p:nvSpPr>
          <p:cNvPr id="2" name="Slide Number Placeholder 1">
            <a:extLst>
              <a:ext uri="{FF2B5EF4-FFF2-40B4-BE49-F238E27FC236}">
                <a16:creationId xmlns:a16="http://schemas.microsoft.com/office/drawing/2014/main" id="{F0F1B07D-4C15-9E23-92B4-C1EB604F995D}"/>
              </a:ext>
            </a:extLst>
          </p:cNvPr>
          <p:cNvSpPr>
            <a:spLocks noGrp="1"/>
          </p:cNvSpPr>
          <p:nvPr>
            <p:ph type="sldNum" sz="quarter" idx="12"/>
          </p:nvPr>
        </p:nvSpPr>
        <p:spPr/>
        <p:txBody>
          <a:bodyPr/>
          <a:lstStyle/>
          <a:p>
            <a:fld id="{8E591227-F9EB-4B2B-9432-842143BA1678}" type="slidenum">
              <a:rPr lang="en-US" smtClean="0"/>
              <a:t>51</a:t>
            </a:fld>
            <a:endParaRPr lang="en-US" dirty="0"/>
          </a:p>
        </p:txBody>
      </p:sp>
      <p:sp>
        <p:nvSpPr>
          <p:cNvPr id="8" name="Date Placeholder 7">
            <a:extLst>
              <a:ext uri="{FF2B5EF4-FFF2-40B4-BE49-F238E27FC236}">
                <a16:creationId xmlns:a16="http://schemas.microsoft.com/office/drawing/2014/main" id="{85FA527A-218A-A116-1D0B-08A628469CB6}"/>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164145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43F234-0AF1-1699-041F-625C8A735464}"/>
              </a:ext>
            </a:extLst>
          </p:cNvPr>
          <p:cNvSpPr txBox="1"/>
          <p:nvPr/>
        </p:nvSpPr>
        <p:spPr>
          <a:xfrm>
            <a:off x="1992923" y="1720092"/>
            <a:ext cx="7299685" cy="4818820"/>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People First Language:</a:t>
            </a:r>
          </a:p>
          <a:p>
            <a:pPr marR="0" lvl="0">
              <a:lnSpc>
                <a:spcPct val="107000"/>
              </a:lnSpc>
              <a:spcBef>
                <a:spcPts val="0"/>
              </a:spcBef>
              <a:spcAft>
                <a:spcPts val="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People with disabilities are people first. </a:t>
            </a:r>
          </a:p>
          <a:p>
            <a:pPr marL="800100" marR="0" lvl="1"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People with disabilities are no more easily defined by their disability than they are by their gender, age, race, or national origin. </a:t>
            </a:r>
          </a:p>
          <a:p>
            <a:pPr marL="800100" marR="0" lvl="1"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Lack of awareness about disabilities can lead to unintended stereotypes and discrimination.</a:t>
            </a:r>
          </a:p>
          <a:p>
            <a:pPr marL="800100" marR="0" lvl="1" indent="-342900">
              <a:lnSpc>
                <a:spcPct val="107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way we view and communicate with and about people with disabilities shapes our relationships.  </a:t>
            </a:r>
          </a:p>
          <a:p>
            <a:endParaRPr lang="en-US" dirty="0"/>
          </a:p>
        </p:txBody>
      </p:sp>
      <p:sp>
        <p:nvSpPr>
          <p:cNvPr id="6" name="Title 5">
            <a:extLst>
              <a:ext uri="{FF2B5EF4-FFF2-40B4-BE49-F238E27FC236}">
                <a16:creationId xmlns:a16="http://schemas.microsoft.com/office/drawing/2014/main" id="{7D7645DE-05D1-CE91-FB3E-263CB0B4543E}"/>
              </a:ext>
            </a:extLst>
          </p:cNvPr>
          <p:cNvSpPr txBox="1">
            <a:spLocks noGrp="1"/>
          </p:cNvSpPr>
          <p:nvPr>
            <p:ph type="title" idx="4294967295"/>
          </p:nvPr>
        </p:nvSpPr>
        <p:spPr>
          <a:xfrm>
            <a:off x="1123468" y="931982"/>
            <a:ext cx="9945063"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Addressing Language Barriers in Health Care:</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pic>
        <p:nvPicPr>
          <p:cNvPr id="8" name="Picture 7" descr="A cartoon of a person in a wheelchair&#10;&#10;">
            <a:extLst>
              <a:ext uri="{FF2B5EF4-FFF2-40B4-BE49-F238E27FC236}">
                <a16:creationId xmlns:a16="http://schemas.microsoft.com/office/drawing/2014/main" id="{033C18FA-B806-F2BE-8A0A-CCBB88B03E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2272" y="2752512"/>
            <a:ext cx="2704438" cy="3605917"/>
          </a:xfrm>
          <a:prstGeom prst="rect">
            <a:avLst/>
          </a:prstGeom>
        </p:spPr>
      </p:pic>
      <p:sp>
        <p:nvSpPr>
          <p:cNvPr id="2" name="Slide Number Placeholder 1">
            <a:extLst>
              <a:ext uri="{FF2B5EF4-FFF2-40B4-BE49-F238E27FC236}">
                <a16:creationId xmlns:a16="http://schemas.microsoft.com/office/drawing/2014/main" id="{8ACD5F73-81D7-8BC9-356E-B51A402ABB1E}"/>
              </a:ext>
            </a:extLst>
          </p:cNvPr>
          <p:cNvSpPr>
            <a:spLocks noGrp="1"/>
          </p:cNvSpPr>
          <p:nvPr>
            <p:ph type="sldNum" sz="quarter" idx="12"/>
          </p:nvPr>
        </p:nvSpPr>
        <p:spPr/>
        <p:txBody>
          <a:bodyPr/>
          <a:lstStyle/>
          <a:p>
            <a:fld id="{8E591227-F9EB-4B2B-9432-842143BA1678}" type="slidenum">
              <a:rPr lang="en-US" smtClean="0"/>
              <a:t>52</a:t>
            </a:fld>
            <a:endParaRPr lang="en-US" dirty="0"/>
          </a:p>
        </p:txBody>
      </p:sp>
      <p:sp>
        <p:nvSpPr>
          <p:cNvPr id="7" name="Date Placeholder 6">
            <a:extLst>
              <a:ext uri="{FF2B5EF4-FFF2-40B4-BE49-F238E27FC236}">
                <a16:creationId xmlns:a16="http://schemas.microsoft.com/office/drawing/2014/main" id="{CBB0B922-9229-C2E2-7BE4-1C1A6BD7190F}"/>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166914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900" fill="hold"/>
                                        <p:tgtEl>
                                          <p:spTgt spid="6"/>
                                        </p:tgtEl>
                                        <p:attrNameLst>
                                          <p:attrName>ppt_x</p:attrName>
                                        </p:attrNameLst>
                                      </p:cBhvr>
                                      <p:tavLst>
                                        <p:tav tm="0">
                                          <p:val>
                                            <p:strVal val="0-#ppt_w/2"/>
                                          </p:val>
                                        </p:tav>
                                        <p:tav tm="100000">
                                          <p:val>
                                            <p:strVal val="#ppt_x"/>
                                          </p:val>
                                        </p:tav>
                                      </p:tavLst>
                                    </p:anim>
                                    <p:anim calcmode="lin" valueType="num">
                                      <p:cBhvr additive="base">
                                        <p:cTn id="8" dur="9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shington State Department of Health">
            <a:extLst>
              <a:ext uri="{FF2B5EF4-FFF2-40B4-BE49-F238E27FC236}">
                <a16:creationId xmlns:a16="http://schemas.microsoft.com/office/drawing/2014/main" id="{BBD32DDF-4DDB-F931-255F-57FEE6034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27197"/>
            <a:ext cx="2846294" cy="8387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43F234-0AF1-1699-041F-625C8A735464}"/>
              </a:ext>
            </a:extLst>
          </p:cNvPr>
          <p:cNvSpPr txBox="1"/>
          <p:nvPr/>
        </p:nvSpPr>
        <p:spPr>
          <a:xfrm>
            <a:off x="1656297" y="1702709"/>
            <a:ext cx="7812157" cy="1159676"/>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People first language puts the emphasis on the person before the disability: </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Title 5">
            <a:extLst>
              <a:ext uri="{FF2B5EF4-FFF2-40B4-BE49-F238E27FC236}">
                <a16:creationId xmlns:a16="http://schemas.microsoft.com/office/drawing/2014/main" id="{7D7645DE-05D1-CE91-FB3E-263CB0B4543E}"/>
              </a:ext>
            </a:extLst>
          </p:cNvPr>
          <p:cNvSpPr txBox="1">
            <a:spLocks noGrp="1"/>
          </p:cNvSpPr>
          <p:nvPr>
            <p:ph type="title" idx="4294967295"/>
          </p:nvPr>
        </p:nvSpPr>
        <p:spPr>
          <a:xfrm>
            <a:off x="1181853" y="929705"/>
            <a:ext cx="876104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Addressing Language Barriers in Health Care:</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graphicFrame>
        <p:nvGraphicFramePr>
          <p:cNvPr id="2" name="Table 1">
            <a:extLst>
              <a:ext uri="{FF2B5EF4-FFF2-40B4-BE49-F238E27FC236}">
                <a16:creationId xmlns:a16="http://schemas.microsoft.com/office/drawing/2014/main" id="{5A4916B1-F9A4-177F-CF54-1BA85D8F1EAC}"/>
              </a:ext>
            </a:extLst>
          </p:cNvPr>
          <p:cNvGraphicFramePr>
            <a:graphicFrameLocks noGrp="1"/>
          </p:cNvGraphicFramePr>
          <p:nvPr>
            <p:extLst>
              <p:ext uri="{D42A27DB-BD31-4B8C-83A1-F6EECF244321}">
                <p14:modId xmlns:p14="http://schemas.microsoft.com/office/powerpoint/2010/main" val="2332302845"/>
              </p:ext>
            </p:extLst>
          </p:nvPr>
        </p:nvGraphicFramePr>
        <p:xfrm>
          <a:off x="2180493" y="2804726"/>
          <a:ext cx="6501381" cy="2860748"/>
        </p:xfrm>
        <a:graphic>
          <a:graphicData uri="http://schemas.openxmlformats.org/drawingml/2006/table">
            <a:tbl>
              <a:tblPr firstRow="1" bandRow="1">
                <a:tableStyleId>{5C22544A-7EE6-4342-B048-85BDC9FD1C3A}</a:tableStyleId>
              </a:tblPr>
              <a:tblGrid>
                <a:gridCol w="3920034">
                  <a:extLst>
                    <a:ext uri="{9D8B030D-6E8A-4147-A177-3AD203B41FA5}">
                      <a16:colId xmlns:a16="http://schemas.microsoft.com/office/drawing/2014/main" val="1766517482"/>
                    </a:ext>
                  </a:extLst>
                </a:gridCol>
                <a:gridCol w="2581347">
                  <a:extLst>
                    <a:ext uri="{9D8B030D-6E8A-4147-A177-3AD203B41FA5}">
                      <a16:colId xmlns:a16="http://schemas.microsoft.com/office/drawing/2014/main" val="1116935689"/>
                    </a:ext>
                  </a:extLst>
                </a:gridCol>
              </a:tblGrid>
              <a:tr h="546693">
                <a:tc>
                  <a:txBody>
                    <a:bodyPr/>
                    <a:lstStyle/>
                    <a:p>
                      <a:pPr marL="0" marR="0" algn="ctr">
                        <a:lnSpc>
                          <a:spcPct val="107000"/>
                        </a:lnSpc>
                        <a:spcBef>
                          <a:spcPts val="0"/>
                        </a:spcBef>
                        <a:spcAft>
                          <a:spcPts val="0"/>
                        </a:spcAft>
                      </a:pPr>
                      <a:r>
                        <a:rPr lang="en-US" sz="2000" dirty="0">
                          <a:solidFill>
                            <a:schemeClr val="tx1"/>
                          </a:solidFill>
                          <a:effectLst/>
                        </a:rPr>
                        <a:t>Preferred</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solidFill>
                            <a:schemeClr val="tx1"/>
                          </a:solidFill>
                          <a:effectLst/>
                        </a:rPr>
                        <a:t>Avoid</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9851718"/>
                  </a:ext>
                </a:extLst>
              </a:tr>
              <a:tr h="546693">
                <a:tc>
                  <a:txBody>
                    <a:bodyPr/>
                    <a:lstStyle/>
                    <a:p>
                      <a:pPr marL="0" marR="0">
                        <a:lnSpc>
                          <a:spcPct val="107000"/>
                        </a:lnSpc>
                        <a:spcBef>
                          <a:spcPts val="0"/>
                        </a:spcBef>
                        <a:spcAft>
                          <a:spcPts val="0"/>
                        </a:spcAft>
                      </a:pPr>
                      <a:r>
                        <a:rPr lang="en-US" sz="1100" b="1" dirty="0">
                          <a:effectLst/>
                        </a:rPr>
                        <a:t>A person who uses a wheelchair</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b="1" dirty="0">
                          <a:effectLst/>
                        </a:rPr>
                        <a:t>Wheelchair bound/confined</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6035018"/>
                  </a:ext>
                </a:extLst>
              </a:tr>
              <a:tr h="673976">
                <a:tc>
                  <a:txBody>
                    <a:bodyPr/>
                    <a:lstStyle/>
                    <a:p>
                      <a:pPr marL="0" marR="0">
                        <a:lnSpc>
                          <a:spcPct val="107000"/>
                        </a:lnSpc>
                        <a:spcBef>
                          <a:spcPts val="0"/>
                        </a:spcBef>
                        <a:spcAft>
                          <a:spcPts val="0"/>
                        </a:spcAft>
                      </a:pPr>
                      <a:r>
                        <a:rPr lang="en-US" sz="1100" b="1" dirty="0">
                          <a:effectLst/>
                        </a:rPr>
                        <a:t>A person who has a developmental disability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b="1" dirty="0">
                          <a:effectLst/>
                        </a:rPr>
                        <a:t>Mentally impaired</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9760096"/>
                  </a:ext>
                </a:extLst>
              </a:tr>
              <a:tr h="546693">
                <a:tc>
                  <a:txBody>
                    <a:bodyPr/>
                    <a:lstStyle/>
                    <a:p>
                      <a:pPr marL="0" marR="0">
                        <a:lnSpc>
                          <a:spcPct val="107000"/>
                        </a:lnSpc>
                        <a:spcBef>
                          <a:spcPts val="0"/>
                        </a:spcBef>
                        <a:spcAft>
                          <a:spcPts val="0"/>
                        </a:spcAft>
                      </a:pPr>
                      <a:r>
                        <a:rPr lang="en-US" sz="1100" b="1" dirty="0">
                          <a:effectLst/>
                        </a:rPr>
                        <a:t>A person who is deaf</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b="1" dirty="0">
                          <a:effectLst/>
                        </a:rPr>
                        <a:t>Hearing impaired</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5814945"/>
                  </a:ext>
                </a:extLst>
              </a:tr>
              <a:tr h="546693">
                <a:tc>
                  <a:txBody>
                    <a:bodyPr/>
                    <a:lstStyle/>
                    <a:p>
                      <a:pPr marL="0" marR="0">
                        <a:lnSpc>
                          <a:spcPct val="107000"/>
                        </a:lnSpc>
                        <a:spcBef>
                          <a:spcPts val="0"/>
                        </a:spcBef>
                        <a:spcAft>
                          <a:spcPts val="0"/>
                        </a:spcAft>
                      </a:pPr>
                      <a:r>
                        <a:rPr lang="en-US" sz="1100" b="1" dirty="0">
                          <a:effectLst/>
                        </a:rPr>
                        <a:t>A person with a disability</a:t>
                      </a: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b="1" dirty="0">
                          <a:effectLst/>
                        </a:rPr>
                        <a:t>Handicap, special needs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6371438"/>
                  </a:ext>
                </a:extLst>
              </a:tr>
            </a:tbl>
          </a:graphicData>
        </a:graphic>
      </p:graphicFrame>
      <p:pic>
        <p:nvPicPr>
          <p:cNvPr id="10" name="Picture 9" descr="A cartoon character wearing sunglasses walking with a dog wearing a harness&#10;&#10;">
            <a:extLst>
              <a:ext uri="{FF2B5EF4-FFF2-40B4-BE49-F238E27FC236}">
                <a16:creationId xmlns:a16="http://schemas.microsoft.com/office/drawing/2014/main" id="{3805E750-D030-1568-04D6-5C3C1C2913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5181" y="2524630"/>
            <a:ext cx="4021621" cy="4289729"/>
          </a:xfrm>
          <a:prstGeom prst="rect">
            <a:avLst/>
          </a:prstGeom>
        </p:spPr>
      </p:pic>
      <p:sp>
        <p:nvSpPr>
          <p:cNvPr id="3" name="Slide Number Placeholder 2">
            <a:extLst>
              <a:ext uri="{FF2B5EF4-FFF2-40B4-BE49-F238E27FC236}">
                <a16:creationId xmlns:a16="http://schemas.microsoft.com/office/drawing/2014/main" id="{37DB5C9D-665E-84BB-3FF5-5A37880D15B5}"/>
              </a:ext>
            </a:extLst>
          </p:cNvPr>
          <p:cNvSpPr>
            <a:spLocks noGrp="1"/>
          </p:cNvSpPr>
          <p:nvPr>
            <p:ph type="sldNum" sz="quarter" idx="12"/>
          </p:nvPr>
        </p:nvSpPr>
        <p:spPr/>
        <p:txBody>
          <a:bodyPr/>
          <a:lstStyle/>
          <a:p>
            <a:fld id="{8E591227-F9EB-4B2B-9432-842143BA1678}" type="slidenum">
              <a:rPr lang="en-US" smtClean="0"/>
              <a:t>53</a:t>
            </a:fld>
            <a:endParaRPr lang="en-US" dirty="0"/>
          </a:p>
        </p:txBody>
      </p:sp>
      <p:sp>
        <p:nvSpPr>
          <p:cNvPr id="8" name="Date Placeholder 7">
            <a:extLst>
              <a:ext uri="{FF2B5EF4-FFF2-40B4-BE49-F238E27FC236}">
                <a16:creationId xmlns:a16="http://schemas.microsoft.com/office/drawing/2014/main" id="{F127B9CB-C811-7147-8662-0C39BCCD6E3F}"/>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178310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900" fill="hold"/>
                                        <p:tgtEl>
                                          <p:spTgt spid="6"/>
                                        </p:tgtEl>
                                        <p:attrNameLst>
                                          <p:attrName>ppt_x</p:attrName>
                                        </p:attrNameLst>
                                      </p:cBhvr>
                                      <p:tavLst>
                                        <p:tav tm="0">
                                          <p:val>
                                            <p:strVal val="0-#ppt_w/2"/>
                                          </p:val>
                                        </p:tav>
                                        <p:tav tm="100000">
                                          <p:val>
                                            <p:strVal val="#ppt_x"/>
                                          </p:val>
                                        </p:tav>
                                      </p:tavLst>
                                    </p:anim>
                                    <p:anim calcmode="lin" valueType="num">
                                      <p:cBhvr additive="base">
                                        <p:cTn id="8" dur="9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43F234-0AF1-1699-041F-625C8A735464}"/>
              </a:ext>
            </a:extLst>
          </p:cNvPr>
          <p:cNvSpPr txBox="1"/>
          <p:nvPr/>
        </p:nvSpPr>
        <p:spPr>
          <a:xfrm>
            <a:off x="1736278" y="1589213"/>
            <a:ext cx="7725624" cy="3241913"/>
          </a:xfrm>
          <a:prstGeom prst="rect">
            <a:avLst/>
          </a:prstGeom>
          <a:noFill/>
        </p:spPr>
        <p:txBody>
          <a:bodyPr wrap="square" rtlCol="0">
            <a:spAutoFit/>
          </a:bodyPr>
          <a:lstStyle/>
          <a:p>
            <a:pPr marR="0" lvl="0">
              <a:lnSpc>
                <a:spcPct val="150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People First Language</a:t>
            </a:r>
          </a:p>
          <a:p>
            <a:pPr marL="800100" marR="0" lvl="1" indent="-342900">
              <a:lnSpc>
                <a:spcPct val="150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Refer to a person’s disability only if it is relevant.</a:t>
            </a:r>
          </a:p>
          <a:p>
            <a:pPr marL="800100" marR="0" lvl="1" indent="-342900">
              <a:lnSpc>
                <a:spcPct val="150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Avoid terms that lead to exclusion (“special” is associated with “separate” and “segregated” plans and services).</a:t>
            </a:r>
          </a:p>
          <a:p>
            <a:endParaRPr lang="en-US" dirty="0"/>
          </a:p>
        </p:txBody>
      </p:sp>
      <p:sp>
        <p:nvSpPr>
          <p:cNvPr id="6" name="Title 5">
            <a:extLst>
              <a:ext uri="{FF2B5EF4-FFF2-40B4-BE49-F238E27FC236}">
                <a16:creationId xmlns:a16="http://schemas.microsoft.com/office/drawing/2014/main" id="{7D7645DE-05D1-CE91-FB3E-263CB0B4543E}"/>
              </a:ext>
            </a:extLst>
          </p:cNvPr>
          <p:cNvSpPr txBox="1">
            <a:spLocks noGrp="1"/>
          </p:cNvSpPr>
          <p:nvPr>
            <p:ph type="title" idx="4294967295"/>
          </p:nvPr>
        </p:nvSpPr>
        <p:spPr>
          <a:xfrm>
            <a:off x="1799608" y="957059"/>
            <a:ext cx="8592783"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Addressing Language Barriers in Health Care:</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pic>
        <p:nvPicPr>
          <p:cNvPr id="7" name="Picture 6" descr="A group of cartoon characters holding hands. Central figure is sitting in a wheelchair and the figure on the left has a crutch.">
            <a:extLst>
              <a:ext uri="{FF2B5EF4-FFF2-40B4-BE49-F238E27FC236}">
                <a16:creationId xmlns:a16="http://schemas.microsoft.com/office/drawing/2014/main" id="{015D1247-C8A7-F5E9-4EE9-6EC0AB726B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6585" y="4371046"/>
            <a:ext cx="4305010" cy="2421568"/>
          </a:xfrm>
          <a:prstGeom prst="rect">
            <a:avLst/>
          </a:prstGeom>
        </p:spPr>
      </p:pic>
      <p:sp>
        <p:nvSpPr>
          <p:cNvPr id="2" name="Slide Number Placeholder 1">
            <a:extLst>
              <a:ext uri="{FF2B5EF4-FFF2-40B4-BE49-F238E27FC236}">
                <a16:creationId xmlns:a16="http://schemas.microsoft.com/office/drawing/2014/main" id="{D232A9F3-715D-5F0D-C249-5E3C70CC00A5}"/>
              </a:ext>
            </a:extLst>
          </p:cNvPr>
          <p:cNvSpPr>
            <a:spLocks noGrp="1"/>
          </p:cNvSpPr>
          <p:nvPr>
            <p:ph type="sldNum" sz="quarter" idx="12"/>
          </p:nvPr>
        </p:nvSpPr>
        <p:spPr/>
        <p:txBody>
          <a:bodyPr/>
          <a:lstStyle/>
          <a:p>
            <a:fld id="{8E591227-F9EB-4B2B-9432-842143BA1678}" type="slidenum">
              <a:rPr lang="en-US" smtClean="0"/>
              <a:t>54</a:t>
            </a:fld>
            <a:endParaRPr lang="en-US" dirty="0"/>
          </a:p>
        </p:txBody>
      </p:sp>
      <p:sp>
        <p:nvSpPr>
          <p:cNvPr id="8" name="Date Placeholder 7">
            <a:extLst>
              <a:ext uri="{FF2B5EF4-FFF2-40B4-BE49-F238E27FC236}">
                <a16:creationId xmlns:a16="http://schemas.microsoft.com/office/drawing/2014/main" id="{35289FCD-A909-6993-3342-E77FC5479917}"/>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211559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900" fill="hold"/>
                                        <p:tgtEl>
                                          <p:spTgt spid="6"/>
                                        </p:tgtEl>
                                        <p:attrNameLst>
                                          <p:attrName>ppt_x</p:attrName>
                                        </p:attrNameLst>
                                      </p:cBhvr>
                                      <p:tavLst>
                                        <p:tav tm="0">
                                          <p:val>
                                            <p:strVal val="0-#ppt_w/2"/>
                                          </p:val>
                                        </p:tav>
                                        <p:tav tm="100000">
                                          <p:val>
                                            <p:strVal val="#ppt_x"/>
                                          </p:val>
                                        </p:tav>
                                      </p:tavLst>
                                    </p:anim>
                                    <p:anim calcmode="lin" valueType="num">
                                      <p:cBhvr additive="base">
                                        <p:cTn id="8" dur="9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2557353" y="893525"/>
            <a:ext cx="7077294"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Using Interpreters:</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633247" y="1759790"/>
            <a:ext cx="6925505" cy="5007268"/>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Good care means having good communication</a:t>
            </a:r>
            <a:r>
              <a:rPr lang="en-US" sz="2400" b="1" dirty="0">
                <a:latin typeface="Calibri" panose="020F0502020204030204" pitchFamily="34" charset="0"/>
                <a:ea typeface="Calibri" panose="020F0502020204030204" pitchFamily="34" charset="0"/>
                <a:cs typeface="Calibri" panose="020F0502020204030204" pitchFamily="34" charset="0"/>
              </a:rPr>
              <a:t>:</a:t>
            </a:r>
          </a:p>
          <a:p>
            <a:pPr marR="0" lvl="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R="0" lvl="0">
              <a:lnSpc>
                <a:spcPct val="107000"/>
              </a:lnSpc>
              <a:spcBef>
                <a:spcPts val="0"/>
              </a:spcBef>
              <a:spcAft>
                <a:spcPts val="0"/>
              </a:spcAft>
            </a:pPr>
            <a:r>
              <a:rPr lang="en-US" sz="2400" dirty="0">
                <a:latin typeface="Calibri" panose="020F0502020204030204" pitchFamily="34" charset="0"/>
                <a:ea typeface="Calibri" panose="020F0502020204030204" pitchFamily="34" charset="0"/>
                <a:cs typeface="Calibri" panose="020F0502020204030204" pitchFamily="34" charset="0"/>
              </a:rPr>
              <a:t>Options-</a:t>
            </a:r>
          </a:p>
          <a:p>
            <a:pPr marL="342900" marR="0" lvl="0" indent="-342900">
              <a:lnSpc>
                <a:spcPct val="200000"/>
              </a:lnSpc>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Onsite or Teleservice professional interpreter</a:t>
            </a:r>
          </a:p>
          <a:p>
            <a:pPr marL="342900" marR="0" lvl="0" indent="-342900">
              <a:lnSpc>
                <a:spcPct val="200000"/>
              </a:lnSpc>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Family Members</a:t>
            </a:r>
          </a:p>
          <a:p>
            <a:pPr marL="342900" marR="0" lvl="0" indent="-342900">
              <a:lnSpc>
                <a:spcPct val="200000"/>
              </a:lnSpc>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Engaging with local community for positive outcomes</a:t>
            </a:r>
          </a:p>
          <a:p>
            <a:pPr marR="0" lvl="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7" name="Picture 6" descr="A couple of cartoon characters holding tin cans with a string to communicate ">
            <a:extLst>
              <a:ext uri="{FF2B5EF4-FFF2-40B4-BE49-F238E27FC236}">
                <a16:creationId xmlns:a16="http://schemas.microsoft.com/office/drawing/2014/main" id="{61C68AAB-768E-AB03-4BE4-E893AA2A56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1884" y="2727298"/>
            <a:ext cx="2580944" cy="3176546"/>
          </a:xfrm>
          <a:prstGeom prst="rect">
            <a:avLst/>
          </a:prstGeom>
        </p:spPr>
      </p:pic>
      <p:sp>
        <p:nvSpPr>
          <p:cNvPr id="2" name="Slide Number Placeholder 1">
            <a:extLst>
              <a:ext uri="{FF2B5EF4-FFF2-40B4-BE49-F238E27FC236}">
                <a16:creationId xmlns:a16="http://schemas.microsoft.com/office/drawing/2014/main" id="{E05EACD9-EDAE-E0ED-FBCB-B2CA4C98713A}"/>
              </a:ext>
            </a:extLst>
          </p:cNvPr>
          <p:cNvSpPr>
            <a:spLocks noGrp="1"/>
          </p:cNvSpPr>
          <p:nvPr>
            <p:ph type="sldNum" sz="quarter" idx="12"/>
          </p:nvPr>
        </p:nvSpPr>
        <p:spPr/>
        <p:txBody>
          <a:bodyPr/>
          <a:lstStyle/>
          <a:p>
            <a:fld id="{8E591227-F9EB-4B2B-9432-842143BA1678}" type="slidenum">
              <a:rPr lang="en-US" smtClean="0"/>
              <a:t>55</a:t>
            </a:fld>
            <a:endParaRPr lang="en-US" dirty="0"/>
          </a:p>
        </p:txBody>
      </p:sp>
      <p:sp>
        <p:nvSpPr>
          <p:cNvPr id="8" name="Date Placeholder 7">
            <a:extLst>
              <a:ext uri="{FF2B5EF4-FFF2-40B4-BE49-F238E27FC236}">
                <a16:creationId xmlns:a16="http://schemas.microsoft.com/office/drawing/2014/main" id="{44F5A43F-9152-8753-A832-0F3D85B59D4B}"/>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111502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43FBB2-7CFF-699D-C92C-97D835FCA44D}"/>
              </a:ext>
            </a:extLst>
          </p:cNvPr>
          <p:cNvSpPr txBox="1">
            <a:spLocks noGrp="1"/>
          </p:cNvSpPr>
          <p:nvPr>
            <p:ph type="title" idx="4294967295"/>
          </p:nvPr>
        </p:nvSpPr>
        <p:spPr>
          <a:xfrm>
            <a:off x="1582615" y="963381"/>
            <a:ext cx="902677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Tips on Working Effectively with Interpreters:</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59EE13E-4AE3-9799-46B9-1A50D702FC12}"/>
              </a:ext>
            </a:extLst>
          </p:cNvPr>
          <p:cNvSpPr txBox="1"/>
          <p:nvPr/>
        </p:nvSpPr>
        <p:spPr>
          <a:xfrm>
            <a:off x="1402861" y="1800355"/>
            <a:ext cx="8215971" cy="3358933"/>
          </a:xfrm>
          <a:prstGeom prst="rect">
            <a:avLst/>
          </a:prstGeom>
          <a:noFill/>
        </p:spPr>
        <p:txBody>
          <a:bodyPr wrap="square" rtlCol="0">
            <a:spAutoFit/>
          </a:bodyPr>
          <a:lstStyle/>
          <a:p>
            <a:pPr marL="0" marR="0" algn="ctr">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          12 Tips on Working Effectively with An Interpreter</a:t>
            </a:r>
          </a:p>
          <a:p>
            <a:pPr marL="0" marR="0" algn="ctr">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			1. Brief the interpreter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			2. Speak directly to the patient</a:t>
            </a: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			3. Segments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			4. Clarifications</a:t>
            </a:r>
          </a:p>
          <a:p>
            <a:pPr marL="0" marR="0">
              <a:lnSpc>
                <a:spcPct val="107000"/>
              </a:lnSpc>
              <a:spcBef>
                <a:spcPts val="0"/>
              </a:spcBef>
              <a:spcAft>
                <a:spcPts val="800"/>
              </a:spcAft>
            </a:pPr>
            <a:endParaRPr lang="en-US" dirty="0"/>
          </a:p>
        </p:txBody>
      </p:sp>
      <p:pic>
        <p:nvPicPr>
          <p:cNvPr id="2" name="Picture 1" descr="A couple of cartoon characters with red lines on their heads depicting the difficulty speaking different languages.">
            <a:extLst>
              <a:ext uri="{FF2B5EF4-FFF2-40B4-BE49-F238E27FC236}">
                <a16:creationId xmlns:a16="http://schemas.microsoft.com/office/drawing/2014/main" id="{56A1FAD3-F6A8-B626-86E9-1A2CA2C501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5119" y="3876431"/>
            <a:ext cx="2338780" cy="2156063"/>
          </a:xfrm>
          <a:prstGeom prst="rect">
            <a:avLst/>
          </a:prstGeom>
        </p:spPr>
      </p:pic>
      <p:sp>
        <p:nvSpPr>
          <p:cNvPr id="4" name="Slide Number Placeholder 3">
            <a:extLst>
              <a:ext uri="{FF2B5EF4-FFF2-40B4-BE49-F238E27FC236}">
                <a16:creationId xmlns:a16="http://schemas.microsoft.com/office/drawing/2014/main" id="{98174F3C-914F-FA91-F278-DC40DDE7DCBD}"/>
              </a:ext>
            </a:extLst>
          </p:cNvPr>
          <p:cNvSpPr>
            <a:spLocks noGrp="1"/>
          </p:cNvSpPr>
          <p:nvPr>
            <p:ph type="sldNum" sz="quarter" idx="12"/>
          </p:nvPr>
        </p:nvSpPr>
        <p:spPr/>
        <p:txBody>
          <a:bodyPr/>
          <a:lstStyle/>
          <a:p>
            <a:fld id="{8E591227-F9EB-4B2B-9432-842143BA1678}" type="slidenum">
              <a:rPr lang="en-US" smtClean="0"/>
              <a:t>56</a:t>
            </a:fld>
            <a:endParaRPr lang="en-US" dirty="0"/>
          </a:p>
        </p:txBody>
      </p:sp>
      <p:sp>
        <p:nvSpPr>
          <p:cNvPr id="9" name="Date Placeholder 8">
            <a:extLst>
              <a:ext uri="{FF2B5EF4-FFF2-40B4-BE49-F238E27FC236}">
                <a16:creationId xmlns:a16="http://schemas.microsoft.com/office/drawing/2014/main" id="{100DC5DB-21BD-C7D9-AB3B-919450DF381C}"/>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393083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900" fill="hold"/>
                                        <p:tgtEl>
                                          <p:spTgt spid="5"/>
                                        </p:tgtEl>
                                        <p:attrNameLst>
                                          <p:attrName>ppt_x</p:attrName>
                                        </p:attrNameLst>
                                      </p:cBhvr>
                                      <p:tavLst>
                                        <p:tav tm="0">
                                          <p:val>
                                            <p:strVal val="0-#ppt_w/2"/>
                                          </p:val>
                                        </p:tav>
                                        <p:tav tm="100000">
                                          <p:val>
                                            <p:strVal val="#ppt_x"/>
                                          </p:val>
                                        </p:tav>
                                      </p:tavLst>
                                    </p:anim>
                                    <p:anim calcmode="lin" valueType="num">
                                      <p:cBhvr additive="base">
                                        <p:cTn id="8"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43FBB2-7CFF-699D-C92C-97D835FCA44D}"/>
              </a:ext>
            </a:extLst>
          </p:cNvPr>
          <p:cNvSpPr txBox="1">
            <a:spLocks noGrp="1"/>
          </p:cNvSpPr>
          <p:nvPr>
            <p:ph type="title" idx="4294967295"/>
          </p:nvPr>
        </p:nvSpPr>
        <p:spPr>
          <a:xfrm>
            <a:off x="2250432" y="1154374"/>
            <a:ext cx="769113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Tips on Working Effectively with Interpreters:</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59EE13E-4AE3-9799-46B9-1A50D702FC12}"/>
              </a:ext>
            </a:extLst>
          </p:cNvPr>
          <p:cNvSpPr txBox="1"/>
          <p:nvPr/>
        </p:nvSpPr>
        <p:spPr>
          <a:xfrm>
            <a:off x="1619738" y="2061065"/>
            <a:ext cx="8952523" cy="2998706"/>
          </a:xfrm>
          <a:prstGeom prst="rect">
            <a:avLst/>
          </a:prstGeom>
          <a:noFill/>
        </p:spPr>
        <p:txBody>
          <a:bodyPr wrap="square" rtlCol="0">
            <a:spAutoFit/>
          </a:bodyPr>
          <a:lstStyle/>
          <a:p>
            <a:pPr marL="0" marR="0">
              <a:lnSpc>
                <a:spcPct val="150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	5. Ask if the limited English proficient (LEP) person understands </a:t>
            </a:r>
          </a:p>
          <a:p>
            <a:pPr marL="0" marR="0">
              <a:lnSpc>
                <a:spcPct val="150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	6. Do not ask for the interpreter’s opinion</a:t>
            </a:r>
          </a:p>
          <a:p>
            <a:pPr marL="0" marR="0">
              <a:lnSpc>
                <a:spcPct val="150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	7. Everything you say will be interpreted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	8. Avoid jargon or technical terms</a:t>
            </a:r>
          </a:p>
          <a:p>
            <a:pPr marL="0" marR="0">
              <a:lnSpc>
                <a:spcPct val="107000"/>
              </a:lnSpc>
              <a:spcBef>
                <a:spcPts val="0"/>
              </a:spcBef>
              <a:spcAft>
                <a:spcPts val="800"/>
              </a:spcAft>
            </a:pPr>
            <a:endParaRPr lang="en-US" dirty="0"/>
          </a:p>
        </p:txBody>
      </p:sp>
      <p:pic>
        <p:nvPicPr>
          <p:cNvPr id="4" name="Picture 3" descr="A cartoon character wearing a headset leaning on a world globe ">
            <a:extLst>
              <a:ext uri="{FF2B5EF4-FFF2-40B4-BE49-F238E27FC236}">
                <a16:creationId xmlns:a16="http://schemas.microsoft.com/office/drawing/2014/main" id="{7745ACB5-2747-FD77-4AC9-A4EBD68E80A7}"/>
              </a:ext>
            </a:extLst>
          </p:cNvPr>
          <p:cNvPicPr>
            <a:picLocks noChangeAspect="1"/>
          </p:cNvPicPr>
          <p:nvPr/>
        </p:nvPicPr>
        <p:blipFill>
          <a:blip r:embed="rId3"/>
          <a:stretch>
            <a:fillRect/>
          </a:stretch>
        </p:blipFill>
        <p:spPr>
          <a:xfrm>
            <a:off x="9542585" y="3273753"/>
            <a:ext cx="1951449" cy="2414015"/>
          </a:xfrm>
          <a:prstGeom prst="rect">
            <a:avLst/>
          </a:prstGeom>
        </p:spPr>
      </p:pic>
      <p:sp>
        <p:nvSpPr>
          <p:cNvPr id="2" name="Slide Number Placeholder 1">
            <a:extLst>
              <a:ext uri="{FF2B5EF4-FFF2-40B4-BE49-F238E27FC236}">
                <a16:creationId xmlns:a16="http://schemas.microsoft.com/office/drawing/2014/main" id="{CFB7A8F2-927F-3340-A903-F950749AE692}"/>
              </a:ext>
            </a:extLst>
          </p:cNvPr>
          <p:cNvSpPr>
            <a:spLocks noGrp="1"/>
          </p:cNvSpPr>
          <p:nvPr>
            <p:ph type="sldNum" sz="quarter" idx="12"/>
          </p:nvPr>
        </p:nvSpPr>
        <p:spPr/>
        <p:txBody>
          <a:bodyPr/>
          <a:lstStyle/>
          <a:p>
            <a:fld id="{8E591227-F9EB-4B2B-9432-842143BA1678}" type="slidenum">
              <a:rPr lang="en-US" smtClean="0"/>
              <a:t>57</a:t>
            </a:fld>
            <a:endParaRPr lang="en-US" dirty="0"/>
          </a:p>
        </p:txBody>
      </p:sp>
      <p:sp>
        <p:nvSpPr>
          <p:cNvPr id="9" name="Date Placeholder 8">
            <a:extLst>
              <a:ext uri="{FF2B5EF4-FFF2-40B4-BE49-F238E27FC236}">
                <a16:creationId xmlns:a16="http://schemas.microsoft.com/office/drawing/2014/main" id="{A9FCAA66-0AAC-4C31-6ED9-4E8FB744AFC9}"/>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93029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900" fill="hold"/>
                                        <p:tgtEl>
                                          <p:spTgt spid="5"/>
                                        </p:tgtEl>
                                        <p:attrNameLst>
                                          <p:attrName>ppt_x</p:attrName>
                                        </p:attrNameLst>
                                      </p:cBhvr>
                                      <p:tavLst>
                                        <p:tav tm="0">
                                          <p:val>
                                            <p:strVal val="0-#ppt_w/2"/>
                                          </p:val>
                                        </p:tav>
                                        <p:tav tm="100000">
                                          <p:val>
                                            <p:strVal val="#ppt_x"/>
                                          </p:val>
                                        </p:tav>
                                      </p:tavLst>
                                    </p:anim>
                                    <p:anim calcmode="lin" valueType="num">
                                      <p:cBhvr additive="base">
                                        <p:cTn id="8"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43FBB2-7CFF-699D-C92C-97D835FCA44D}"/>
              </a:ext>
            </a:extLst>
          </p:cNvPr>
          <p:cNvSpPr txBox="1">
            <a:spLocks noGrp="1"/>
          </p:cNvSpPr>
          <p:nvPr>
            <p:ph type="title" idx="4294967295"/>
          </p:nvPr>
        </p:nvSpPr>
        <p:spPr>
          <a:xfrm>
            <a:off x="2287389" y="1099652"/>
            <a:ext cx="8342924"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Tips on Working Effectively with Interpreters:</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59EE13E-4AE3-9799-46B9-1A50D702FC12}"/>
              </a:ext>
            </a:extLst>
          </p:cNvPr>
          <p:cNvSpPr txBox="1"/>
          <p:nvPr/>
        </p:nvSpPr>
        <p:spPr>
          <a:xfrm>
            <a:off x="1687559" y="1956786"/>
            <a:ext cx="9542585" cy="3493457"/>
          </a:xfrm>
          <a:prstGeom prst="rect">
            <a:avLst/>
          </a:prstGeom>
          <a:noFill/>
        </p:spPr>
        <p:txBody>
          <a:bodyPr wrap="square" rtlCol="0">
            <a:spAutoFit/>
          </a:bodyPr>
          <a:lstStyle/>
          <a:p>
            <a:pPr marL="0" marR="0">
              <a:lnSpc>
                <a:spcPct val="150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		9. Length of interpretation session </a:t>
            </a:r>
          </a:p>
          <a:p>
            <a:pPr marL="0" marR="0">
              <a:lnSpc>
                <a:spcPct val="150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		10. Reading scripts</a:t>
            </a:r>
          </a:p>
          <a:p>
            <a:pPr marL="0" marR="0">
              <a:lnSpc>
                <a:spcPct val="150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		11. Culture </a:t>
            </a:r>
          </a:p>
          <a:p>
            <a:pPr marL="0" marR="0">
              <a:lnSpc>
                <a:spcPct val="150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		12. Closing of the call</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2" name="Picture 1" descr="A couple of cartoon characters holding tin cans with a string to communicate ">
            <a:extLst>
              <a:ext uri="{FF2B5EF4-FFF2-40B4-BE49-F238E27FC236}">
                <a16:creationId xmlns:a16="http://schemas.microsoft.com/office/drawing/2014/main" id="{69003C41-8C52-3452-9495-0FF456E0A4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1884" y="2727298"/>
            <a:ext cx="2580944" cy="3176546"/>
          </a:xfrm>
          <a:prstGeom prst="rect">
            <a:avLst/>
          </a:prstGeom>
        </p:spPr>
      </p:pic>
      <p:sp>
        <p:nvSpPr>
          <p:cNvPr id="4" name="Slide Number Placeholder 3">
            <a:extLst>
              <a:ext uri="{FF2B5EF4-FFF2-40B4-BE49-F238E27FC236}">
                <a16:creationId xmlns:a16="http://schemas.microsoft.com/office/drawing/2014/main" id="{2C55AA0F-1C1A-A5D2-334D-4E8CC7880DE5}"/>
              </a:ext>
            </a:extLst>
          </p:cNvPr>
          <p:cNvSpPr>
            <a:spLocks noGrp="1"/>
          </p:cNvSpPr>
          <p:nvPr>
            <p:ph type="sldNum" sz="quarter" idx="12"/>
          </p:nvPr>
        </p:nvSpPr>
        <p:spPr/>
        <p:txBody>
          <a:bodyPr/>
          <a:lstStyle/>
          <a:p>
            <a:fld id="{8E591227-F9EB-4B2B-9432-842143BA1678}" type="slidenum">
              <a:rPr lang="en-US" smtClean="0"/>
              <a:t>58</a:t>
            </a:fld>
            <a:endParaRPr lang="en-US" dirty="0"/>
          </a:p>
        </p:txBody>
      </p:sp>
      <p:sp>
        <p:nvSpPr>
          <p:cNvPr id="9" name="Date Placeholder 8">
            <a:extLst>
              <a:ext uri="{FF2B5EF4-FFF2-40B4-BE49-F238E27FC236}">
                <a16:creationId xmlns:a16="http://schemas.microsoft.com/office/drawing/2014/main" id="{85F25E16-15D9-99E9-EF78-10809D8D9760}"/>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307770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900" fill="hold"/>
                                        <p:tgtEl>
                                          <p:spTgt spid="5"/>
                                        </p:tgtEl>
                                        <p:attrNameLst>
                                          <p:attrName>ppt_x</p:attrName>
                                        </p:attrNameLst>
                                      </p:cBhvr>
                                      <p:tavLst>
                                        <p:tav tm="0">
                                          <p:val>
                                            <p:strVal val="0-#ppt_w/2"/>
                                          </p:val>
                                        </p:tav>
                                        <p:tav tm="100000">
                                          <p:val>
                                            <p:strVal val="#ppt_x"/>
                                          </p:val>
                                        </p:tav>
                                      </p:tavLst>
                                    </p:anim>
                                    <p:anim calcmode="lin" valueType="num">
                                      <p:cBhvr additive="base">
                                        <p:cTn id="8"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artoon characters holding hands">
            <a:extLst>
              <a:ext uri="{FF2B5EF4-FFF2-40B4-BE49-F238E27FC236}">
                <a16:creationId xmlns:a16="http://schemas.microsoft.com/office/drawing/2014/main" id="{B83C1C06-6319-B53D-645F-8C8AB743BC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4708" y="4411396"/>
            <a:ext cx="6454543" cy="2835965"/>
          </a:xfrm>
          <a:prstGeom prst="rect">
            <a:avLst/>
          </a:prstGeom>
        </p:spPr>
      </p:pic>
      <p:sp>
        <p:nvSpPr>
          <p:cNvPr id="4" name="Title 3">
            <a:extLst>
              <a:ext uri="{FF2B5EF4-FFF2-40B4-BE49-F238E27FC236}">
                <a16:creationId xmlns:a16="http://schemas.microsoft.com/office/drawing/2014/main" id="{46130A62-BB45-5499-80D2-1A0AEEE1AB45}"/>
              </a:ext>
            </a:extLst>
          </p:cNvPr>
          <p:cNvSpPr txBox="1">
            <a:spLocks noGrp="1"/>
          </p:cNvSpPr>
          <p:nvPr>
            <p:ph type="title" idx="4294967295"/>
          </p:nvPr>
        </p:nvSpPr>
        <p:spPr>
          <a:xfrm>
            <a:off x="1951237" y="1028621"/>
            <a:ext cx="828952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System &amp; Organization Improvement:</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8C4A6E52-E93D-0925-257F-F1E2CD0BB50F}"/>
              </a:ext>
            </a:extLst>
          </p:cNvPr>
          <p:cNvSpPr txBox="1"/>
          <p:nvPr/>
        </p:nvSpPr>
        <p:spPr>
          <a:xfrm>
            <a:off x="802470" y="1853125"/>
            <a:ext cx="11074284" cy="2155205"/>
          </a:xfrm>
          <a:prstGeom prst="rect">
            <a:avLst/>
          </a:prstGeom>
          <a:noFill/>
        </p:spPr>
        <p:txBody>
          <a:bodyPr wrap="square" rtlCol="0">
            <a:spAutoFit/>
          </a:bodyPr>
          <a:lstStyle/>
          <a:p>
            <a:pPr marL="342900" marR="0" indent="-342900">
              <a:lnSpc>
                <a:spcPct val="107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Institutions are designed to give a consistent level of service for the greatest number of people in the most cost-efficient manner. </a:t>
            </a:r>
          </a:p>
          <a:p>
            <a:pPr marL="342900" marR="0" indent="-342900">
              <a:lnSpc>
                <a:spcPct val="107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Many find that providing culturally and linguistically appropriate services not only improves patient care but can also improve efficiency.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 name="Slide Number Placeholder 1">
            <a:extLst>
              <a:ext uri="{FF2B5EF4-FFF2-40B4-BE49-F238E27FC236}">
                <a16:creationId xmlns:a16="http://schemas.microsoft.com/office/drawing/2014/main" id="{1F3007CD-7C17-E5C9-A850-0679831AC786}"/>
              </a:ext>
            </a:extLst>
          </p:cNvPr>
          <p:cNvSpPr>
            <a:spLocks noGrp="1"/>
          </p:cNvSpPr>
          <p:nvPr>
            <p:ph type="sldNum" sz="quarter" idx="12"/>
          </p:nvPr>
        </p:nvSpPr>
        <p:spPr/>
        <p:txBody>
          <a:bodyPr/>
          <a:lstStyle/>
          <a:p>
            <a:fld id="{8E591227-F9EB-4B2B-9432-842143BA1678}" type="slidenum">
              <a:rPr lang="en-US" smtClean="0"/>
              <a:t>59</a:t>
            </a:fld>
            <a:endParaRPr lang="en-US" dirty="0"/>
          </a:p>
        </p:txBody>
      </p:sp>
      <p:sp>
        <p:nvSpPr>
          <p:cNvPr id="9" name="Date Placeholder 8">
            <a:extLst>
              <a:ext uri="{FF2B5EF4-FFF2-40B4-BE49-F238E27FC236}">
                <a16:creationId xmlns:a16="http://schemas.microsoft.com/office/drawing/2014/main" id="{8CF47A05-EEE1-F4E7-97D5-355D485A152E}"/>
              </a:ext>
            </a:extLst>
          </p:cNvPr>
          <p:cNvSpPr>
            <a:spLocks noGrp="1"/>
          </p:cNvSpPr>
          <p:nvPr>
            <p:ph type="dt" sz="half" idx="10"/>
          </p:nvPr>
        </p:nvSpPr>
        <p:spPr/>
        <p:txBody>
          <a:bodyPr/>
          <a:lstStyle/>
          <a:p>
            <a:r>
              <a:rPr lang="en-US" dirty="0"/>
              <a:t>DOH 530-261 June 2024 </a:t>
            </a:r>
          </a:p>
        </p:txBody>
      </p:sp>
    </p:spTree>
    <p:extLst>
      <p:ext uri="{BB962C8B-B14F-4D97-AF65-F5344CB8AC3E}">
        <p14:creationId xmlns:p14="http://schemas.microsoft.com/office/powerpoint/2010/main" val="414758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900" fill="hold"/>
                                        <p:tgtEl>
                                          <p:spTgt spid="4"/>
                                        </p:tgtEl>
                                        <p:attrNameLst>
                                          <p:attrName>ppt_x</p:attrName>
                                        </p:attrNameLst>
                                      </p:cBhvr>
                                      <p:tavLst>
                                        <p:tav tm="0">
                                          <p:val>
                                            <p:strVal val="0-#ppt_w/2"/>
                                          </p:val>
                                        </p:tav>
                                        <p:tav tm="100000">
                                          <p:val>
                                            <p:strVal val="#ppt_x"/>
                                          </p:val>
                                        </p:tav>
                                      </p:tavLst>
                                    </p:anim>
                                    <p:anim calcmode="lin" valueType="num">
                                      <p:cBhvr additive="base">
                                        <p:cTn id="8" dur="9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223646" y="539766"/>
            <a:ext cx="11744707"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Building a Foundation</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526672" y="1299206"/>
            <a:ext cx="6420775" cy="4818820"/>
          </a:xfrm>
          <a:prstGeom prst="rect">
            <a:avLst/>
          </a:prstGeom>
          <a:noFill/>
        </p:spPr>
        <p:txBody>
          <a:bodyPr wrap="square" rtlCol="0">
            <a:spAutoFit/>
          </a:bodyPr>
          <a:lstStyle/>
          <a:p>
            <a:pPr marR="0" lvl="0">
              <a:lnSpc>
                <a:spcPct val="107000"/>
              </a:lnSpc>
              <a:spcBef>
                <a:spcPts val="0"/>
              </a:spcBef>
              <a:spcAft>
                <a:spcPts val="0"/>
              </a:spcAft>
            </a:pPr>
            <a:r>
              <a:rPr lang="en-US" sz="2400" b="1" dirty="0">
                <a:latin typeface="Calibri" panose="020F0502020204030204" pitchFamily="34" charset="0"/>
                <a:ea typeface="Calibri" panose="020F0502020204030204" pitchFamily="34" charset="0"/>
                <a:cs typeface="Calibri" panose="020F0502020204030204" pitchFamily="34" charset="0"/>
              </a:rPr>
              <a:t>Definitions:</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p>
            <a:pPr marL="800100" lvl="1" indent="-342900">
              <a:lnSpc>
                <a:spcPct val="107000"/>
              </a:lnSpc>
              <a:buSzPct val="100000"/>
              <a:buFont typeface="Arial" panose="020B0604020202020204" pitchFamily="34" charset="0"/>
              <a:buChar char="•"/>
            </a:pPr>
            <a:r>
              <a:rPr lang="en-US" sz="2400" spc="-5" dirty="0">
                <a:effectLst/>
                <a:latin typeface="Calibri" panose="020F0502020204030204" pitchFamily="34" charset="0"/>
                <a:ea typeface="Calibri" panose="020F0502020204030204" pitchFamily="34" charset="0"/>
                <a:cs typeface="Times New Roman" panose="02020603050405020304" pitchFamily="18" charset="0"/>
              </a:rPr>
              <a:t>Explicit </a:t>
            </a:r>
            <a:r>
              <a:rPr lang="en-US" sz="2400" spc="-5" dirty="0">
                <a:latin typeface="Calibri" panose="020F0502020204030204" pitchFamily="34" charset="0"/>
                <a:ea typeface="Calibri" panose="020F0502020204030204" pitchFamily="34" charset="0"/>
                <a:cs typeface="Times New Roman" panose="02020603050405020304" pitchFamily="18" charset="0"/>
              </a:rPr>
              <a:t>&amp;</a:t>
            </a:r>
            <a:r>
              <a:rPr lang="en-US" sz="2400" spc="-5" dirty="0">
                <a:effectLst/>
                <a:latin typeface="Calibri" panose="020F0502020204030204" pitchFamily="34" charset="0"/>
                <a:ea typeface="Calibri" panose="020F0502020204030204" pitchFamily="34" charset="0"/>
                <a:cs typeface="Times New Roman" panose="02020603050405020304" pitchFamily="18" charset="0"/>
              </a:rPr>
              <a:t> implicit bias</a:t>
            </a:r>
          </a:p>
          <a:p>
            <a:pPr marL="800100" lvl="1" indent="-342900">
              <a:lnSpc>
                <a:spcPct val="107000"/>
              </a:lnSpc>
              <a:buSzPct val="100000"/>
              <a:buFont typeface="Arial" panose="020B0604020202020204" pitchFamily="34" charset="0"/>
              <a:buChar char="•"/>
            </a:pPr>
            <a:r>
              <a:rPr lang="en-US" sz="2400" spc="-5" dirty="0">
                <a:effectLst/>
                <a:latin typeface="Calibri" panose="020F0502020204030204" pitchFamily="34" charset="0"/>
                <a:ea typeface="Calibri" panose="020F0502020204030204" pitchFamily="34" charset="0"/>
                <a:cs typeface="Times New Roman" panose="02020603050405020304" pitchFamily="18" charset="0"/>
              </a:rPr>
              <a:t>Race </a:t>
            </a:r>
            <a:r>
              <a:rPr lang="en-US" sz="2400" spc="-5" dirty="0">
                <a:latin typeface="Calibri" panose="020F0502020204030204" pitchFamily="34" charset="0"/>
                <a:ea typeface="Calibri" panose="020F0502020204030204" pitchFamily="34" charset="0"/>
                <a:cs typeface="Times New Roman" panose="02020603050405020304" pitchFamily="18" charset="0"/>
              </a:rPr>
              <a:t>&amp;</a:t>
            </a:r>
            <a:r>
              <a:rPr lang="en-US" sz="2400" spc="-5" dirty="0">
                <a:effectLst/>
                <a:latin typeface="Calibri" panose="020F0502020204030204" pitchFamily="34" charset="0"/>
                <a:ea typeface="Calibri" panose="020F0502020204030204" pitchFamily="34" charset="0"/>
                <a:cs typeface="Times New Roman" panose="02020603050405020304" pitchFamily="18" charset="0"/>
              </a:rPr>
              <a:t> ethnicity</a:t>
            </a:r>
          </a:p>
          <a:p>
            <a:pPr marL="800100" lvl="1" indent="-342900">
              <a:lnSpc>
                <a:spcPct val="107000"/>
              </a:lnSpc>
              <a:buSzPct val="100000"/>
              <a:buFont typeface="Arial" panose="020B0604020202020204" pitchFamily="34" charset="0"/>
              <a:buChar char="•"/>
            </a:pPr>
            <a:r>
              <a:rPr lang="en-US" sz="2400" spc="-5" dirty="0">
                <a:effectLst/>
                <a:latin typeface="Calibri" panose="020F0502020204030204" pitchFamily="34" charset="0"/>
                <a:ea typeface="Calibri" panose="020F0502020204030204" pitchFamily="34" charset="0"/>
                <a:cs typeface="Times New Roman" panose="02020603050405020304" pitchFamily="18" charset="0"/>
              </a:rPr>
              <a:t>Sex </a:t>
            </a:r>
            <a:r>
              <a:rPr lang="en-US" sz="2400" spc="-5" dirty="0">
                <a:latin typeface="Calibri" panose="020F0502020204030204" pitchFamily="34" charset="0"/>
                <a:ea typeface="Calibri" panose="020F0502020204030204" pitchFamily="34" charset="0"/>
                <a:cs typeface="Times New Roman" panose="02020603050405020304" pitchFamily="18" charset="0"/>
              </a:rPr>
              <a:t>&amp;</a:t>
            </a:r>
            <a:r>
              <a:rPr lang="en-US" sz="2400" spc="-5" dirty="0">
                <a:effectLst/>
                <a:latin typeface="Calibri" panose="020F0502020204030204" pitchFamily="34" charset="0"/>
                <a:ea typeface="Calibri" panose="020F0502020204030204" pitchFamily="34" charset="0"/>
                <a:cs typeface="Times New Roman" panose="02020603050405020304" pitchFamily="18" charset="0"/>
              </a:rPr>
              <a:t> gender</a:t>
            </a:r>
          </a:p>
          <a:p>
            <a:pPr marL="800100" lvl="1" indent="-342900">
              <a:lnSpc>
                <a:spcPct val="107000"/>
              </a:lnSpc>
              <a:buSzPct val="100000"/>
              <a:buFont typeface="Arial" panose="020B0604020202020204" pitchFamily="34" charset="0"/>
              <a:buChar char="•"/>
            </a:pPr>
            <a:r>
              <a:rPr lang="en-US" sz="2400" spc="-5" dirty="0">
                <a:effectLst/>
                <a:latin typeface="Calibri" panose="020F0502020204030204" pitchFamily="34" charset="0"/>
                <a:ea typeface="Calibri" panose="020F0502020204030204" pitchFamily="34" charset="0"/>
                <a:cs typeface="Times New Roman" panose="02020603050405020304" pitchFamily="18" charset="0"/>
              </a:rPr>
              <a:t>Culture - Cultural competence, cultural humility, cultural relativism, acculturation, culture shock, ethnocentrism, and racism</a:t>
            </a:r>
          </a:p>
          <a:p>
            <a:pPr marL="800100" lvl="1" indent="-342900">
              <a:lnSpc>
                <a:spcPct val="107000"/>
              </a:lnSpc>
              <a:buSzPct val="100000"/>
              <a:buFont typeface="Arial" panose="020B0604020202020204" pitchFamily="34" charset="0"/>
              <a:buChar char="•"/>
            </a:pPr>
            <a:r>
              <a:rPr lang="en-US" sz="2400" spc="-5" dirty="0">
                <a:effectLst/>
                <a:latin typeface="Calibri" panose="020F0502020204030204" pitchFamily="34" charset="0"/>
                <a:ea typeface="Calibri" panose="020F0502020204030204" pitchFamily="34" charset="0"/>
                <a:cs typeface="Times New Roman" panose="02020603050405020304" pitchFamily="18" charset="0"/>
              </a:rPr>
              <a:t>Health - Determinants of health, health disparity, health equity </a:t>
            </a:r>
          </a:p>
          <a:p>
            <a:pPr marL="800100" lvl="1" indent="-342900">
              <a:lnSpc>
                <a:spcPct val="107000"/>
              </a:lnSpc>
              <a:spcAft>
                <a:spcPts val="800"/>
              </a:spcAft>
              <a:buSzPct val="100000"/>
              <a:buFont typeface="Arial" panose="020B0604020202020204" pitchFamily="34" charset="0"/>
              <a:buChar char="•"/>
            </a:pPr>
            <a:r>
              <a:rPr lang="en-US" sz="2400" spc="-5" dirty="0">
                <a:effectLst/>
                <a:latin typeface="Calibri" panose="020F0502020204030204" pitchFamily="34" charset="0"/>
                <a:ea typeface="Calibri" panose="020F0502020204030204" pitchFamily="34" charset="0"/>
                <a:cs typeface="Times New Roman" panose="02020603050405020304" pitchFamily="18" charset="0"/>
              </a:rPr>
              <a:t>Socioeconomic considerations – poverty and power</a:t>
            </a:r>
          </a:p>
          <a:p>
            <a:endParaRPr lang="en-US" dirty="0"/>
          </a:p>
        </p:txBody>
      </p:sp>
      <p:pic>
        <p:nvPicPr>
          <p:cNvPr id="7" name="Picture 6" descr="A blue figure pointing at a green button on a world map">
            <a:extLst>
              <a:ext uri="{FF2B5EF4-FFF2-40B4-BE49-F238E27FC236}">
                <a16:creationId xmlns:a16="http://schemas.microsoft.com/office/drawing/2014/main" id="{60FCD6CB-0E3A-D04F-1323-6B1716A901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8509" y="4944297"/>
            <a:ext cx="2929744" cy="1647980"/>
          </a:xfrm>
          <a:prstGeom prst="rect">
            <a:avLst/>
          </a:prstGeom>
        </p:spPr>
      </p:pic>
      <p:sp>
        <p:nvSpPr>
          <p:cNvPr id="2" name="Slide Number Placeholder 1">
            <a:extLst>
              <a:ext uri="{FF2B5EF4-FFF2-40B4-BE49-F238E27FC236}">
                <a16:creationId xmlns:a16="http://schemas.microsoft.com/office/drawing/2014/main" id="{80798E7E-AB29-BD67-B904-BD486CC764C7}"/>
              </a:ext>
            </a:extLst>
          </p:cNvPr>
          <p:cNvSpPr>
            <a:spLocks noGrp="1"/>
          </p:cNvSpPr>
          <p:nvPr>
            <p:ph type="sldNum" sz="quarter" idx="12"/>
          </p:nvPr>
        </p:nvSpPr>
        <p:spPr/>
        <p:txBody>
          <a:bodyPr/>
          <a:lstStyle/>
          <a:p>
            <a:fld id="{8E591227-F9EB-4B2B-9432-842143BA1678}" type="slidenum">
              <a:rPr lang="en-US" smtClean="0"/>
              <a:t>6</a:t>
            </a:fld>
            <a:endParaRPr lang="en-US" dirty="0"/>
          </a:p>
        </p:txBody>
      </p:sp>
      <p:sp>
        <p:nvSpPr>
          <p:cNvPr id="8" name="Date Placeholder 7">
            <a:extLst>
              <a:ext uri="{FF2B5EF4-FFF2-40B4-BE49-F238E27FC236}">
                <a16:creationId xmlns:a16="http://schemas.microsoft.com/office/drawing/2014/main" id="{8D526062-062F-B861-E2BD-907867DB9286}"/>
              </a:ext>
            </a:extLst>
          </p:cNvPr>
          <p:cNvSpPr>
            <a:spLocks noGrp="1"/>
          </p:cNvSpPr>
          <p:nvPr>
            <p:ph type="dt" sz="half" idx="10"/>
          </p:nvPr>
        </p:nvSpPr>
        <p:spPr/>
        <p:txBody>
          <a:bodyPr/>
          <a:lstStyle/>
          <a:p>
            <a:r>
              <a:rPr lang="en-US"/>
              <a:t>DOH 530-261 June 2024 </a:t>
            </a:r>
            <a:endParaRPr lang="en-US" dirty="0"/>
          </a:p>
        </p:txBody>
      </p:sp>
      <p:pic>
        <p:nvPicPr>
          <p:cNvPr id="9" name="Picture 8" descr="Washington State Department of Health">
            <a:extLst>
              <a:ext uri="{FF2B5EF4-FFF2-40B4-BE49-F238E27FC236}">
                <a16:creationId xmlns:a16="http://schemas.microsoft.com/office/drawing/2014/main" id="{50E50C61-515C-721E-40D8-8426F2253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98067"/>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57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130A62-BB45-5499-80D2-1A0AEEE1AB45}"/>
              </a:ext>
            </a:extLst>
          </p:cNvPr>
          <p:cNvSpPr txBox="1">
            <a:spLocks noGrp="1"/>
          </p:cNvSpPr>
          <p:nvPr>
            <p:ph type="title" idx="4294967295"/>
          </p:nvPr>
        </p:nvSpPr>
        <p:spPr>
          <a:xfrm>
            <a:off x="2152483" y="645668"/>
            <a:ext cx="7887034"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System &amp; Organization Improvement:</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8C4A6E52-E93D-0925-257F-F1E2CD0BB50F}"/>
              </a:ext>
            </a:extLst>
          </p:cNvPr>
          <p:cNvSpPr txBox="1"/>
          <p:nvPr/>
        </p:nvSpPr>
        <p:spPr>
          <a:xfrm>
            <a:off x="1064208" y="1352157"/>
            <a:ext cx="10063584" cy="4818820"/>
          </a:xfrm>
          <a:prstGeom prst="rect">
            <a:avLst/>
          </a:prstGeom>
          <a:noFill/>
        </p:spPr>
        <p:txBody>
          <a:bodyPr wrap="square" rtlCol="0">
            <a:spAutoFit/>
          </a:bodyPr>
          <a:lstStyle/>
          <a:p>
            <a:pPr marR="0" lvl="0">
              <a:lnSpc>
                <a:spcPct val="107000"/>
              </a:lnSpc>
              <a:spcBef>
                <a:spcPts val="0"/>
              </a:spcBef>
              <a:spcAft>
                <a:spcPts val="0"/>
              </a:spcAft>
            </a:pPr>
            <a:r>
              <a:rPr lang="en-US" sz="2400" b="1" dirty="0">
                <a:latin typeface="Calibri" panose="020F0502020204030204" pitchFamily="34" charset="0"/>
                <a:ea typeface="Calibri" panose="020F0502020204030204" pitchFamily="34" charset="0"/>
                <a:cs typeface="Calibri" panose="020F0502020204030204" pitchFamily="34" charset="0"/>
              </a:rPr>
              <a:t>S</a:t>
            </a:r>
            <a:r>
              <a:rPr lang="en-US" sz="2400" b="1" dirty="0">
                <a:effectLst/>
                <a:latin typeface="Calibri" panose="020F0502020204030204" pitchFamily="34" charset="0"/>
                <a:ea typeface="Calibri" panose="020F0502020204030204" pitchFamily="34" charset="0"/>
                <a:cs typeface="Calibri" panose="020F0502020204030204" pitchFamily="34" charset="0"/>
              </a:rPr>
              <a:t>ystems that successfully provide culturally, and linguistically competent services tend to:</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D</a:t>
            </a:r>
            <a:r>
              <a:rPr lang="en-US" sz="2400" dirty="0">
                <a:effectLst/>
                <a:latin typeface="Calibri" panose="020F0502020204030204" pitchFamily="34" charset="0"/>
                <a:ea typeface="Calibri" panose="020F0502020204030204" pitchFamily="34" charset="0"/>
                <a:cs typeface="Calibri" panose="020F0502020204030204" pitchFamily="34" charset="0"/>
              </a:rPr>
              <a:t>efine culture broadly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V</a:t>
            </a:r>
            <a:r>
              <a:rPr lang="en-US" sz="2400" dirty="0">
                <a:effectLst/>
                <a:latin typeface="Calibri" panose="020F0502020204030204" pitchFamily="34" charset="0"/>
                <a:ea typeface="Calibri" panose="020F0502020204030204" pitchFamily="34" charset="0"/>
                <a:cs typeface="Calibri" panose="020F0502020204030204" pitchFamily="34" charset="0"/>
              </a:rPr>
              <a:t>alue clients’ cultural beliefs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R</a:t>
            </a:r>
            <a:r>
              <a:rPr lang="en-US" sz="2400" dirty="0">
                <a:effectLst/>
                <a:latin typeface="Calibri" panose="020F0502020204030204" pitchFamily="34" charset="0"/>
                <a:ea typeface="Calibri" panose="020F0502020204030204" pitchFamily="34" charset="0"/>
                <a:cs typeface="Calibri" panose="020F0502020204030204" pitchFamily="34" charset="0"/>
              </a:rPr>
              <a:t>ecognize complexity in language interpretation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F</a:t>
            </a:r>
            <a:r>
              <a:rPr lang="en-US" sz="2400" dirty="0">
                <a:effectLst/>
                <a:latin typeface="Calibri" panose="020F0502020204030204" pitchFamily="34" charset="0"/>
                <a:ea typeface="Calibri" panose="020F0502020204030204" pitchFamily="34" charset="0"/>
                <a:cs typeface="Calibri" panose="020F0502020204030204" pitchFamily="34" charset="0"/>
              </a:rPr>
              <a:t>acilitate learning between providers and communities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I</a:t>
            </a:r>
            <a:r>
              <a:rPr lang="en-US" sz="2400" dirty="0">
                <a:effectLst/>
                <a:latin typeface="Calibri" panose="020F0502020204030204" pitchFamily="34" charset="0"/>
                <a:ea typeface="Calibri" panose="020F0502020204030204" pitchFamily="34" charset="0"/>
                <a:cs typeface="Calibri" panose="020F0502020204030204" pitchFamily="34" charset="0"/>
              </a:rPr>
              <a:t>nvolve the community in defining and addressing service needs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C</a:t>
            </a:r>
            <a:r>
              <a:rPr lang="en-US" sz="2400" dirty="0">
                <a:effectLst/>
                <a:latin typeface="Calibri" panose="020F0502020204030204" pitchFamily="34" charset="0"/>
                <a:ea typeface="Calibri" panose="020F0502020204030204" pitchFamily="34" charset="0"/>
                <a:cs typeface="Calibri" panose="020F0502020204030204" pitchFamily="34" charset="0"/>
              </a:rPr>
              <a:t>ollaborate with other agencies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R</a:t>
            </a:r>
            <a:r>
              <a:rPr lang="en-US" sz="2400" dirty="0">
                <a:effectLst/>
                <a:latin typeface="Calibri" panose="020F0502020204030204" pitchFamily="34" charset="0"/>
                <a:ea typeface="Calibri" panose="020F0502020204030204" pitchFamily="34" charset="0"/>
                <a:cs typeface="Calibri" panose="020F0502020204030204" pitchFamily="34" charset="0"/>
              </a:rPr>
              <a:t>ecognize training in cultural competence and medical interpretation as equally important as training in other essential clinical skills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Institutionalize cultural and linguistic competence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grpSp>
        <p:nvGrpSpPr>
          <p:cNvPr id="2" name="Group 1" descr="A blue outline of a person dancing">
            <a:extLst>
              <a:ext uri="{FF2B5EF4-FFF2-40B4-BE49-F238E27FC236}">
                <a16:creationId xmlns:a16="http://schemas.microsoft.com/office/drawing/2014/main" id="{BA64AB94-5055-BCF8-964E-638CE4828471}"/>
              </a:ext>
            </a:extLst>
          </p:cNvPr>
          <p:cNvGrpSpPr/>
          <p:nvPr/>
        </p:nvGrpSpPr>
        <p:grpSpPr>
          <a:xfrm>
            <a:off x="10429630" y="2219570"/>
            <a:ext cx="1525595" cy="3421228"/>
            <a:chOff x="3509445" y="572295"/>
            <a:chExt cx="3445393" cy="5469731"/>
          </a:xfrm>
          <a:solidFill>
            <a:srgbClr val="1470AA"/>
          </a:solidFill>
        </p:grpSpPr>
        <p:sp>
          <p:nvSpPr>
            <p:cNvPr id="9" name="Freeform 8">
              <a:extLst>
                <a:ext uri="{FF2B5EF4-FFF2-40B4-BE49-F238E27FC236}">
                  <a16:creationId xmlns:a16="http://schemas.microsoft.com/office/drawing/2014/main" id="{977408B1-24F5-11F1-1ED5-17C3F872A9EA}"/>
                </a:ext>
              </a:extLst>
            </p:cNvPr>
            <p:cNvSpPr>
              <a:spLocks/>
            </p:cNvSpPr>
            <p:nvPr/>
          </p:nvSpPr>
          <p:spPr bwMode="auto">
            <a:xfrm>
              <a:off x="3509445" y="817563"/>
              <a:ext cx="3445393" cy="5224463"/>
            </a:xfrm>
            <a:custGeom>
              <a:avLst/>
              <a:gdLst>
                <a:gd name="T0" fmla="*/ 2450 w 2450"/>
                <a:gd name="T1" fmla="*/ 0 h 3416"/>
                <a:gd name="T2" fmla="*/ 1910 w 2450"/>
                <a:gd name="T3" fmla="*/ 297 h 3416"/>
                <a:gd name="T4" fmla="*/ 1466 w 2450"/>
                <a:gd name="T5" fmla="*/ 739 h 3416"/>
                <a:gd name="T6" fmla="*/ 883 w 2450"/>
                <a:gd name="T7" fmla="*/ 784 h 3416"/>
                <a:gd name="T8" fmla="*/ 303 w 2450"/>
                <a:gd name="T9" fmla="*/ 837 h 3416"/>
                <a:gd name="T10" fmla="*/ 0 w 2450"/>
                <a:gd name="T11" fmla="*/ 1024 h 3416"/>
                <a:gd name="T12" fmla="*/ 591 w 2450"/>
                <a:gd name="T13" fmla="*/ 941 h 3416"/>
                <a:gd name="T14" fmla="*/ 1050 w 2450"/>
                <a:gd name="T15" fmla="*/ 1197 h 3416"/>
                <a:gd name="T16" fmla="*/ 1299 w 2450"/>
                <a:gd name="T17" fmla="*/ 1782 h 3416"/>
                <a:gd name="T18" fmla="*/ 1208 w 2450"/>
                <a:gd name="T19" fmla="*/ 2575 h 3416"/>
                <a:gd name="T20" fmla="*/ 947 w 2450"/>
                <a:gd name="T21" fmla="*/ 2995 h 3416"/>
                <a:gd name="T22" fmla="*/ 1535 w 2450"/>
                <a:gd name="T23" fmla="*/ 2246 h 3416"/>
                <a:gd name="T24" fmla="*/ 1598 w 2450"/>
                <a:gd name="T25" fmla="*/ 2142 h 3416"/>
                <a:gd name="T26" fmla="*/ 1717 w 2450"/>
                <a:gd name="T27" fmla="*/ 2250 h 3416"/>
                <a:gd name="T28" fmla="*/ 1776 w 2450"/>
                <a:gd name="T29" fmla="*/ 2665 h 3416"/>
                <a:gd name="T30" fmla="*/ 1721 w 2450"/>
                <a:gd name="T31" fmla="*/ 3416 h 3416"/>
                <a:gd name="T32" fmla="*/ 1991 w 2450"/>
                <a:gd name="T33" fmla="*/ 2451 h 3416"/>
                <a:gd name="T34" fmla="*/ 1901 w 2450"/>
                <a:gd name="T35" fmla="*/ 1318 h 3416"/>
                <a:gd name="T36" fmla="*/ 2062 w 2450"/>
                <a:gd name="T37" fmla="*/ 397 h 3416"/>
                <a:gd name="T38" fmla="*/ 2450 w 2450"/>
                <a:gd name="T39" fmla="*/ 0 h 3416"/>
                <a:gd name="connsiteX0" fmla="*/ 10000 w 10000"/>
                <a:gd name="connsiteY0" fmla="*/ 0 h 10000"/>
                <a:gd name="connsiteX1" fmla="*/ 7796 w 10000"/>
                <a:gd name="connsiteY1" fmla="*/ 869 h 10000"/>
                <a:gd name="connsiteX2" fmla="*/ 5984 w 10000"/>
                <a:gd name="connsiteY2" fmla="*/ 2163 h 10000"/>
                <a:gd name="connsiteX3" fmla="*/ 3604 w 10000"/>
                <a:gd name="connsiteY3" fmla="*/ 2054 h 10000"/>
                <a:gd name="connsiteX4" fmla="*/ 1237 w 10000"/>
                <a:gd name="connsiteY4" fmla="*/ 2450 h 10000"/>
                <a:gd name="connsiteX5" fmla="*/ 0 w 10000"/>
                <a:gd name="connsiteY5" fmla="*/ 2998 h 10000"/>
                <a:gd name="connsiteX6" fmla="*/ 2412 w 10000"/>
                <a:gd name="connsiteY6" fmla="*/ 2755 h 10000"/>
                <a:gd name="connsiteX7" fmla="*/ 4286 w 10000"/>
                <a:gd name="connsiteY7" fmla="*/ 3504 h 10000"/>
                <a:gd name="connsiteX8" fmla="*/ 5302 w 10000"/>
                <a:gd name="connsiteY8" fmla="*/ 5217 h 10000"/>
                <a:gd name="connsiteX9" fmla="*/ 4931 w 10000"/>
                <a:gd name="connsiteY9" fmla="*/ 7538 h 10000"/>
                <a:gd name="connsiteX10" fmla="*/ 3865 w 10000"/>
                <a:gd name="connsiteY10" fmla="*/ 8768 h 10000"/>
                <a:gd name="connsiteX11" fmla="*/ 6265 w 10000"/>
                <a:gd name="connsiteY11" fmla="*/ 6575 h 10000"/>
                <a:gd name="connsiteX12" fmla="*/ 6522 w 10000"/>
                <a:gd name="connsiteY12" fmla="*/ 6270 h 10000"/>
                <a:gd name="connsiteX13" fmla="*/ 7008 w 10000"/>
                <a:gd name="connsiteY13" fmla="*/ 6587 h 10000"/>
                <a:gd name="connsiteX14" fmla="*/ 7249 w 10000"/>
                <a:gd name="connsiteY14" fmla="*/ 7802 h 10000"/>
                <a:gd name="connsiteX15" fmla="*/ 7024 w 10000"/>
                <a:gd name="connsiteY15" fmla="*/ 10000 h 10000"/>
                <a:gd name="connsiteX16" fmla="*/ 8127 w 10000"/>
                <a:gd name="connsiteY16" fmla="*/ 7175 h 10000"/>
                <a:gd name="connsiteX17" fmla="*/ 7759 w 10000"/>
                <a:gd name="connsiteY17" fmla="*/ 3858 h 10000"/>
                <a:gd name="connsiteX18" fmla="*/ 8416 w 10000"/>
                <a:gd name="connsiteY18" fmla="*/ 1162 h 10000"/>
                <a:gd name="connsiteX19" fmla="*/ 10000 w 10000"/>
                <a:gd name="connsiteY19" fmla="*/ 0 h 10000"/>
                <a:gd name="connsiteX0" fmla="*/ 10000 w 10000"/>
                <a:gd name="connsiteY0" fmla="*/ 0 h 10000"/>
                <a:gd name="connsiteX1" fmla="*/ 7796 w 10000"/>
                <a:gd name="connsiteY1" fmla="*/ 869 h 10000"/>
                <a:gd name="connsiteX2" fmla="*/ 5984 w 10000"/>
                <a:gd name="connsiteY2" fmla="*/ 2163 h 10000"/>
                <a:gd name="connsiteX3" fmla="*/ 3604 w 10000"/>
                <a:gd name="connsiteY3" fmla="*/ 2054 h 10000"/>
                <a:gd name="connsiteX4" fmla="*/ 1237 w 10000"/>
                <a:gd name="connsiteY4" fmla="*/ 2450 h 10000"/>
                <a:gd name="connsiteX5" fmla="*/ 0 w 10000"/>
                <a:gd name="connsiteY5" fmla="*/ 2998 h 10000"/>
                <a:gd name="connsiteX6" fmla="*/ 2412 w 10000"/>
                <a:gd name="connsiteY6" fmla="*/ 2755 h 10000"/>
                <a:gd name="connsiteX7" fmla="*/ 4286 w 10000"/>
                <a:gd name="connsiteY7" fmla="*/ 3504 h 10000"/>
                <a:gd name="connsiteX8" fmla="*/ 5302 w 10000"/>
                <a:gd name="connsiteY8" fmla="*/ 5217 h 10000"/>
                <a:gd name="connsiteX9" fmla="*/ 4931 w 10000"/>
                <a:gd name="connsiteY9" fmla="*/ 7538 h 10000"/>
                <a:gd name="connsiteX10" fmla="*/ 3865 w 10000"/>
                <a:gd name="connsiteY10" fmla="*/ 8768 h 10000"/>
                <a:gd name="connsiteX11" fmla="*/ 6265 w 10000"/>
                <a:gd name="connsiteY11" fmla="*/ 6575 h 10000"/>
                <a:gd name="connsiteX12" fmla="*/ 6522 w 10000"/>
                <a:gd name="connsiteY12" fmla="*/ 6270 h 10000"/>
                <a:gd name="connsiteX13" fmla="*/ 7008 w 10000"/>
                <a:gd name="connsiteY13" fmla="*/ 6587 h 10000"/>
                <a:gd name="connsiteX14" fmla="*/ 7249 w 10000"/>
                <a:gd name="connsiteY14" fmla="*/ 7802 h 10000"/>
                <a:gd name="connsiteX15" fmla="*/ 7024 w 10000"/>
                <a:gd name="connsiteY15" fmla="*/ 10000 h 10000"/>
                <a:gd name="connsiteX16" fmla="*/ 8127 w 10000"/>
                <a:gd name="connsiteY16" fmla="*/ 7175 h 10000"/>
                <a:gd name="connsiteX17" fmla="*/ 7759 w 10000"/>
                <a:gd name="connsiteY17" fmla="*/ 3858 h 10000"/>
                <a:gd name="connsiteX18" fmla="*/ 8416 w 10000"/>
                <a:gd name="connsiteY18" fmla="*/ 1162 h 10000"/>
                <a:gd name="connsiteX19" fmla="*/ 10000 w 10000"/>
                <a:gd name="connsiteY19"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9183 w 9183"/>
                <a:gd name="connsiteY0" fmla="*/ 0 h 10000"/>
                <a:gd name="connsiteX1" fmla="*/ 6979 w 9183"/>
                <a:gd name="connsiteY1" fmla="*/ 869 h 10000"/>
                <a:gd name="connsiteX2" fmla="*/ 4831 w 9183"/>
                <a:gd name="connsiteY2" fmla="*/ 2232 h 10000"/>
                <a:gd name="connsiteX3" fmla="*/ 2163 w 9183"/>
                <a:gd name="connsiteY3" fmla="*/ 1968 h 10000"/>
                <a:gd name="connsiteX4" fmla="*/ 23 w 9183"/>
                <a:gd name="connsiteY4" fmla="*/ 2826 h 10000"/>
                <a:gd name="connsiteX5" fmla="*/ 1595 w 9183"/>
                <a:gd name="connsiteY5" fmla="*/ 2755 h 10000"/>
                <a:gd name="connsiteX6" fmla="*/ 3469 w 9183"/>
                <a:gd name="connsiteY6" fmla="*/ 3504 h 10000"/>
                <a:gd name="connsiteX7" fmla="*/ 4485 w 9183"/>
                <a:gd name="connsiteY7" fmla="*/ 5217 h 10000"/>
                <a:gd name="connsiteX8" fmla="*/ 4114 w 9183"/>
                <a:gd name="connsiteY8" fmla="*/ 7538 h 10000"/>
                <a:gd name="connsiteX9" fmla="*/ 3048 w 9183"/>
                <a:gd name="connsiteY9" fmla="*/ 8768 h 10000"/>
                <a:gd name="connsiteX10" fmla="*/ 5448 w 9183"/>
                <a:gd name="connsiteY10" fmla="*/ 6575 h 10000"/>
                <a:gd name="connsiteX11" fmla="*/ 5705 w 9183"/>
                <a:gd name="connsiteY11" fmla="*/ 6270 h 10000"/>
                <a:gd name="connsiteX12" fmla="*/ 6191 w 9183"/>
                <a:gd name="connsiteY12" fmla="*/ 6587 h 10000"/>
                <a:gd name="connsiteX13" fmla="*/ 6432 w 9183"/>
                <a:gd name="connsiteY13" fmla="*/ 7802 h 10000"/>
                <a:gd name="connsiteX14" fmla="*/ 6207 w 9183"/>
                <a:gd name="connsiteY14" fmla="*/ 10000 h 10000"/>
                <a:gd name="connsiteX15" fmla="*/ 7310 w 9183"/>
                <a:gd name="connsiteY15" fmla="*/ 7175 h 10000"/>
                <a:gd name="connsiteX16" fmla="*/ 6942 w 9183"/>
                <a:gd name="connsiteY16" fmla="*/ 3858 h 10000"/>
                <a:gd name="connsiteX17" fmla="*/ 7599 w 9183"/>
                <a:gd name="connsiteY17" fmla="*/ 1162 h 10000"/>
                <a:gd name="connsiteX18" fmla="*/ 9183 w 9183"/>
                <a:gd name="connsiteY18" fmla="*/ 0 h 10000"/>
                <a:gd name="connsiteX0" fmla="*/ 10000 w 10000"/>
                <a:gd name="connsiteY0" fmla="*/ 0 h 10000"/>
                <a:gd name="connsiteX1" fmla="*/ 7600 w 10000"/>
                <a:gd name="connsiteY1" fmla="*/ 869 h 10000"/>
                <a:gd name="connsiteX2" fmla="*/ 5261 w 10000"/>
                <a:gd name="connsiteY2" fmla="*/ 2232 h 10000"/>
                <a:gd name="connsiteX3" fmla="*/ 2825 w 10000"/>
                <a:gd name="connsiteY3" fmla="*/ 2123 h 10000"/>
                <a:gd name="connsiteX4" fmla="*/ 25 w 10000"/>
                <a:gd name="connsiteY4" fmla="*/ 2826 h 10000"/>
                <a:gd name="connsiteX5" fmla="*/ 1737 w 10000"/>
                <a:gd name="connsiteY5" fmla="*/ 2755 h 10000"/>
                <a:gd name="connsiteX6" fmla="*/ 3778 w 10000"/>
                <a:gd name="connsiteY6" fmla="*/ 3504 h 10000"/>
                <a:gd name="connsiteX7" fmla="*/ 4884 w 10000"/>
                <a:gd name="connsiteY7" fmla="*/ 5217 h 10000"/>
                <a:gd name="connsiteX8" fmla="*/ 4480 w 10000"/>
                <a:gd name="connsiteY8" fmla="*/ 7538 h 10000"/>
                <a:gd name="connsiteX9" fmla="*/ 3319 w 10000"/>
                <a:gd name="connsiteY9" fmla="*/ 8768 h 10000"/>
                <a:gd name="connsiteX10" fmla="*/ 5933 w 10000"/>
                <a:gd name="connsiteY10" fmla="*/ 6575 h 10000"/>
                <a:gd name="connsiteX11" fmla="*/ 6213 w 10000"/>
                <a:gd name="connsiteY11" fmla="*/ 6270 h 10000"/>
                <a:gd name="connsiteX12" fmla="*/ 6742 w 10000"/>
                <a:gd name="connsiteY12" fmla="*/ 6587 h 10000"/>
                <a:gd name="connsiteX13" fmla="*/ 7004 w 10000"/>
                <a:gd name="connsiteY13" fmla="*/ 7802 h 10000"/>
                <a:gd name="connsiteX14" fmla="*/ 6759 w 10000"/>
                <a:gd name="connsiteY14" fmla="*/ 10000 h 10000"/>
                <a:gd name="connsiteX15" fmla="*/ 7960 w 10000"/>
                <a:gd name="connsiteY15" fmla="*/ 7175 h 10000"/>
                <a:gd name="connsiteX16" fmla="*/ 7560 w 10000"/>
                <a:gd name="connsiteY16" fmla="*/ 3858 h 10000"/>
                <a:gd name="connsiteX17" fmla="*/ 8275 w 10000"/>
                <a:gd name="connsiteY17" fmla="*/ 1162 h 10000"/>
                <a:gd name="connsiteX18" fmla="*/ 10000 w 10000"/>
                <a:gd name="connsiteY18" fmla="*/ 0 h 10000"/>
                <a:gd name="connsiteX0" fmla="*/ 10000 w 10000"/>
                <a:gd name="connsiteY0" fmla="*/ 0 h 10000"/>
                <a:gd name="connsiteX1" fmla="*/ 7600 w 10000"/>
                <a:gd name="connsiteY1" fmla="*/ 869 h 10000"/>
                <a:gd name="connsiteX2" fmla="*/ 5261 w 10000"/>
                <a:gd name="connsiteY2" fmla="*/ 2232 h 10000"/>
                <a:gd name="connsiteX3" fmla="*/ 2825 w 10000"/>
                <a:gd name="connsiteY3" fmla="*/ 2123 h 10000"/>
                <a:gd name="connsiteX4" fmla="*/ 25 w 10000"/>
                <a:gd name="connsiteY4" fmla="*/ 2826 h 10000"/>
                <a:gd name="connsiteX5" fmla="*/ 1737 w 10000"/>
                <a:gd name="connsiteY5" fmla="*/ 2755 h 10000"/>
                <a:gd name="connsiteX6" fmla="*/ 3778 w 10000"/>
                <a:gd name="connsiteY6" fmla="*/ 3504 h 10000"/>
                <a:gd name="connsiteX7" fmla="*/ 4884 w 10000"/>
                <a:gd name="connsiteY7" fmla="*/ 5217 h 10000"/>
                <a:gd name="connsiteX8" fmla="*/ 4480 w 10000"/>
                <a:gd name="connsiteY8" fmla="*/ 7538 h 10000"/>
                <a:gd name="connsiteX9" fmla="*/ 3319 w 10000"/>
                <a:gd name="connsiteY9" fmla="*/ 8768 h 10000"/>
                <a:gd name="connsiteX10" fmla="*/ 5933 w 10000"/>
                <a:gd name="connsiteY10" fmla="*/ 6575 h 10000"/>
                <a:gd name="connsiteX11" fmla="*/ 6213 w 10000"/>
                <a:gd name="connsiteY11" fmla="*/ 6270 h 10000"/>
                <a:gd name="connsiteX12" fmla="*/ 6742 w 10000"/>
                <a:gd name="connsiteY12" fmla="*/ 6587 h 10000"/>
                <a:gd name="connsiteX13" fmla="*/ 7004 w 10000"/>
                <a:gd name="connsiteY13" fmla="*/ 7802 h 10000"/>
                <a:gd name="connsiteX14" fmla="*/ 6759 w 10000"/>
                <a:gd name="connsiteY14" fmla="*/ 10000 h 10000"/>
                <a:gd name="connsiteX15" fmla="*/ 7960 w 10000"/>
                <a:gd name="connsiteY15" fmla="*/ 7175 h 10000"/>
                <a:gd name="connsiteX16" fmla="*/ 7560 w 10000"/>
                <a:gd name="connsiteY16" fmla="*/ 3858 h 10000"/>
                <a:gd name="connsiteX17" fmla="*/ 8275 w 10000"/>
                <a:gd name="connsiteY17" fmla="*/ 1162 h 10000"/>
                <a:gd name="connsiteX18" fmla="*/ 10000 w 10000"/>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55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55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89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06" h="10000">
                  <a:moveTo>
                    <a:pt x="10006" y="0"/>
                  </a:moveTo>
                  <a:cubicBezTo>
                    <a:pt x="10006" y="0"/>
                    <a:pt x="8395" y="497"/>
                    <a:pt x="7606" y="869"/>
                  </a:cubicBezTo>
                  <a:cubicBezTo>
                    <a:pt x="6816" y="1241"/>
                    <a:pt x="6063" y="2023"/>
                    <a:pt x="5267" y="2232"/>
                  </a:cubicBezTo>
                  <a:cubicBezTo>
                    <a:pt x="4471" y="2441"/>
                    <a:pt x="4226" y="2093"/>
                    <a:pt x="2831" y="2123"/>
                  </a:cubicBezTo>
                  <a:cubicBezTo>
                    <a:pt x="1436" y="2153"/>
                    <a:pt x="248" y="2709"/>
                    <a:pt x="31" y="2826"/>
                  </a:cubicBezTo>
                  <a:cubicBezTo>
                    <a:pt x="-186" y="2943"/>
                    <a:pt x="752" y="2710"/>
                    <a:pt x="1743" y="2789"/>
                  </a:cubicBezTo>
                  <a:cubicBezTo>
                    <a:pt x="2734" y="2868"/>
                    <a:pt x="3259" y="3099"/>
                    <a:pt x="3784" y="3504"/>
                  </a:cubicBezTo>
                  <a:cubicBezTo>
                    <a:pt x="4309" y="3909"/>
                    <a:pt x="4832" y="4300"/>
                    <a:pt x="4890" y="5217"/>
                  </a:cubicBezTo>
                  <a:cubicBezTo>
                    <a:pt x="4943" y="6133"/>
                    <a:pt x="4943" y="6950"/>
                    <a:pt x="4486" y="7538"/>
                  </a:cubicBezTo>
                  <a:cubicBezTo>
                    <a:pt x="4028" y="8126"/>
                    <a:pt x="3325" y="8768"/>
                    <a:pt x="3325" y="8768"/>
                  </a:cubicBezTo>
                  <a:cubicBezTo>
                    <a:pt x="3325" y="8768"/>
                    <a:pt x="5095" y="8012"/>
                    <a:pt x="5939" y="6575"/>
                  </a:cubicBezTo>
                  <a:cubicBezTo>
                    <a:pt x="5939" y="6575"/>
                    <a:pt x="6064" y="6265"/>
                    <a:pt x="6219" y="6270"/>
                  </a:cubicBezTo>
                  <a:cubicBezTo>
                    <a:pt x="6374" y="6276"/>
                    <a:pt x="6606" y="6373"/>
                    <a:pt x="6748" y="6587"/>
                  </a:cubicBezTo>
                  <a:cubicBezTo>
                    <a:pt x="6882" y="6792"/>
                    <a:pt x="6993" y="7359"/>
                    <a:pt x="7010" y="7802"/>
                  </a:cubicBezTo>
                  <a:cubicBezTo>
                    <a:pt x="7028" y="8246"/>
                    <a:pt x="7046" y="9508"/>
                    <a:pt x="6765" y="10000"/>
                  </a:cubicBezTo>
                  <a:cubicBezTo>
                    <a:pt x="6765" y="10000"/>
                    <a:pt x="8037" y="8413"/>
                    <a:pt x="7966" y="7175"/>
                  </a:cubicBezTo>
                  <a:cubicBezTo>
                    <a:pt x="7966" y="7175"/>
                    <a:pt x="8020" y="5281"/>
                    <a:pt x="7566" y="3858"/>
                  </a:cubicBezTo>
                  <a:cubicBezTo>
                    <a:pt x="7113" y="2433"/>
                    <a:pt x="8001" y="1470"/>
                    <a:pt x="8281" y="1162"/>
                  </a:cubicBezTo>
                  <a:cubicBezTo>
                    <a:pt x="8566" y="858"/>
                    <a:pt x="9353" y="181"/>
                    <a:pt x="1000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eeform 9">
              <a:extLst>
                <a:ext uri="{FF2B5EF4-FFF2-40B4-BE49-F238E27FC236}">
                  <a16:creationId xmlns:a16="http://schemas.microsoft.com/office/drawing/2014/main" id="{637671EB-D048-5BE8-13F9-30A751F61A41}"/>
                </a:ext>
              </a:extLst>
            </p:cNvPr>
            <p:cNvSpPr>
              <a:spLocks/>
            </p:cNvSpPr>
            <p:nvPr/>
          </p:nvSpPr>
          <p:spPr bwMode="auto">
            <a:xfrm>
              <a:off x="4574657" y="572295"/>
              <a:ext cx="1101085" cy="1349374"/>
            </a:xfrm>
            <a:custGeom>
              <a:avLst/>
              <a:gdLst>
                <a:gd name="T0" fmla="*/ 495 w 546"/>
                <a:gd name="T1" fmla="*/ 278 h 689"/>
                <a:gd name="T2" fmla="*/ 365 w 546"/>
                <a:gd name="T3" fmla="*/ 652 h 689"/>
                <a:gd name="T4" fmla="*/ 51 w 546"/>
                <a:gd name="T5" fmla="*/ 411 h 689"/>
                <a:gd name="T6" fmla="*/ 181 w 546"/>
                <a:gd name="T7" fmla="*/ 36 h 689"/>
                <a:gd name="T8" fmla="*/ 495 w 546"/>
                <a:gd name="T9" fmla="*/ 278 h 689"/>
              </a:gdLst>
              <a:ahLst/>
              <a:cxnLst>
                <a:cxn ang="0">
                  <a:pos x="T0" y="T1"/>
                </a:cxn>
                <a:cxn ang="0">
                  <a:pos x="T2" y="T3"/>
                </a:cxn>
                <a:cxn ang="0">
                  <a:pos x="T4" y="T5"/>
                </a:cxn>
                <a:cxn ang="0">
                  <a:pos x="T6" y="T7"/>
                </a:cxn>
                <a:cxn ang="0">
                  <a:pos x="T8" y="T9"/>
                </a:cxn>
              </a:cxnLst>
              <a:rect l="0" t="0" r="r" b="b"/>
              <a:pathLst>
                <a:path w="546" h="689">
                  <a:moveTo>
                    <a:pt x="495" y="278"/>
                  </a:moveTo>
                  <a:cubicBezTo>
                    <a:pt x="546" y="448"/>
                    <a:pt x="488" y="615"/>
                    <a:pt x="365" y="652"/>
                  </a:cubicBezTo>
                  <a:cubicBezTo>
                    <a:pt x="243" y="689"/>
                    <a:pt x="102" y="581"/>
                    <a:pt x="51" y="411"/>
                  </a:cubicBezTo>
                  <a:cubicBezTo>
                    <a:pt x="0" y="241"/>
                    <a:pt x="58" y="73"/>
                    <a:pt x="181" y="36"/>
                  </a:cubicBezTo>
                  <a:cubicBezTo>
                    <a:pt x="303" y="0"/>
                    <a:pt x="444" y="108"/>
                    <a:pt x="495" y="27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11" name="Slide Number Placeholder 10">
            <a:extLst>
              <a:ext uri="{FF2B5EF4-FFF2-40B4-BE49-F238E27FC236}">
                <a16:creationId xmlns:a16="http://schemas.microsoft.com/office/drawing/2014/main" id="{EB5249C6-2632-C26E-C733-F4D978F3261C}"/>
              </a:ext>
            </a:extLst>
          </p:cNvPr>
          <p:cNvSpPr>
            <a:spLocks noGrp="1"/>
          </p:cNvSpPr>
          <p:nvPr>
            <p:ph type="sldNum" sz="quarter" idx="12"/>
          </p:nvPr>
        </p:nvSpPr>
        <p:spPr/>
        <p:txBody>
          <a:bodyPr/>
          <a:lstStyle/>
          <a:p>
            <a:fld id="{8E591227-F9EB-4B2B-9432-842143BA1678}" type="slidenum">
              <a:rPr lang="en-US" smtClean="0"/>
              <a:t>60</a:t>
            </a:fld>
            <a:endParaRPr lang="en-US" dirty="0"/>
          </a:p>
        </p:txBody>
      </p:sp>
      <p:sp>
        <p:nvSpPr>
          <p:cNvPr id="8" name="Date Placeholder 7">
            <a:extLst>
              <a:ext uri="{FF2B5EF4-FFF2-40B4-BE49-F238E27FC236}">
                <a16:creationId xmlns:a16="http://schemas.microsoft.com/office/drawing/2014/main" id="{612DCA3E-21E8-6589-6261-37F677DF6F4B}"/>
              </a:ext>
            </a:extLst>
          </p:cNvPr>
          <p:cNvSpPr>
            <a:spLocks noGrp="1"/>
          </p:cNvSpPr>
          <p:nvPr>
            <p:ph type="dt" sz="half" idx="10"/>
          </p:nvPr>
        </p:nvSpPr>
        <p:spPr/>
        <p:txBody>
          <a:bodyPr/>
          <a:lstStyle/>
          <a:p>
            <a:r>
              <a:rPr lang="en-US" dirty="0"/>
              <a:t>DOH 530-261 June 2024 </a:t>
            </a:r>
          </a:p>
        </p:txBody>
      </p:sp>
    </p:spTree>
    <p:extLst>
      <p:ext uri="{BB962C8B-B14F-4D97-AF65-F5344CB8AC3E}">
        <p14:creationId xmlns:p14="http://schemas.microsoft.com/office/powerpoint/2010/main" val="393366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900" fill="hold"/>
                                        <p:tgtEl>
                                          <p:spTgt spid="4"/>
                                        </p:tgtEl>
                                        <p:attrNameLst>
                                          <p:attrName>ppt_x</p:attrName>
                                        </p:attrNameLst>
                                      </p:cBhvr>
                                      <p:tavLst>
                                        <p:tav tm="0">
                                          <p:val>
                                            <p:strVal val="0-#ppt_w/2"/>
                                          </p:val>
                                        </p:tav>
                                        <p:tav tm="100000">
                                          <p:val>
                                            <p:strVal val="#ppt_x"/>
                                          </p:val>
                                        </p:tav>
                                      </p:tavLst>
                                    </p:anim>
                                    <p:anim calcmode="lin" valueType="num">
                                      <p:cBhvr additive="base">
                                        <p:cTn id="8" dur="9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accel="12000" decel="88000" fill="hold" nodeType="withEffect">
                                  <p:stCondLst>
                                    <p:cond delay="4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130A62-BB45-5499-80D2-1A0AEEE1AB45}"/>
              </a:ext>
            </a:extLst>
          </p:cNvPr>
          <p:cNvSpPr txBox="1">
            <a:spLocks noGrp="1"/>
          </p:cNvSpPr>
          <p:nvPr>
            <p:ph type="title" idx="4294967295"/>
          </p:nvPr>
        </p:nvSpPr>
        <p:spPr>
          <a:xfrm>
            <a:off x="2335621" y="966098"/>
            <a:ext cx="7668203"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System &amp; Organization Improvement:</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8C4A6E52-E93D-0925-257F-F1E2CD0BB50F}"/>
              </a:ext>
            </a:extLst>
          </p:cNvPr>
          <p:cNvSpPr txBox="1"/>
          <p:nvPr/>
        </p:nvSpPr>
        <p:spPr>
          <a:xfrm>
            <a:off x="558858" y="1822153"/>
            <a:ext cx="11074284" cy="1262269"/>
          </a:xfrm>
          <a:prstGeom prst="rect">
            <a:avLst/>
          </a:prstGeom>
          <a:noFill/>
        </p:spPr>
        <p:txBody>
          <a:bodyPr wrap="square" rtlCol="0">
            <a:spAutoFit/>
          </a:bodyPr>
          <a:lstStyle/>
          <a:p>
            <a:pPr>
              <a:lnSpc>
                <a:spcPct val="107000"/>
              </a:lnSpc>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Engaging the community in their health care will help us create solutions to meet the challenges we face in providing culturally and linguistically appropriate care.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A group of people putting a puzzle together with the word community">
            <a:extLst>
              <a:ext uri="{FF2B5EF4-FFF2-40B4-BE49-F238E27FC236}">
                <a16:creationId xmlns:a16="http://schemas.microsoft.com/office/drawing/2014/main" id="{BAC4153E-AB5B-5C6C-7CB6-A4E17D9A2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81" y="2737065"/>
            <a:ext cx="8749085" cy="4374543"/>
          </a:xfrm>
          <a:prstGeom prst="rect">
            <a:avLst/>
          </a:prstGeom>
        </p:spPr>
      </p:pic>
      <p:sp>
        <p:nvSpPr>
          <p:cNvPr id="2" name="Slide Number Placeholder 1">
            <a:extLst>
              <a:ext uri="{FF2B5EF4-FFF2-40B4-BE49-F238E27FC236}">
                <a16:creationId xmlns:a16="http://schemas.microsoft.com/office/drawing/2014/main" id="{97FBC764-B5E3-9703-924B-85C5A452F1F4}"/>
              </a:ext>
            </a:extLst>
          </p:cNvPr>
          <p:cNvSpPr>
            <a:spLocks noGrp="1"/>
          </p:cNvSpPr>
          <p:nvPr>
            <p:ph type="sldNum" sz="quarter" idx="12"/>
          </p:nvPr>
        </p:nvSpPr>
        <p:spPr/>
        <p:txBody>
          <a:bodyPr/>
          <a:lstStyle/>
          <a:p>
            <a:fld id="{8E591227-F9EB-4B2B-9432-842143BA1678}" type="slidenum">
              <a:rPr lang="en-US" smtClean="0"/>
              <a:t>61</a:t>
            </a:fld>
            <a:endParaRPr lang="en-US" dirty="0"/>
          </a:p>
        </p:txBody>
      </p:sp>
      <p:sp>
        <p:nvSpPr>
          <p:cNvPr id="9" name="Date Placeholder 8">
            <a:extLst>
              <a:ext uri="{FF2B5EF4-FFF2-40B4-BE49-F238E27FC236}">
                <a16:creationId xmlns:a16="http://schemas.microsoft.com/office/drawing/2014/main" id="{2224AF5F-ADD3-5BC0-5741-7FDCD7836394}"/>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429412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900" fill="hold"/>
                                        <p:tgtEl>
                                          <p:spTgt spid="4"/>
                                        </p:tgtEl>
                                        <p:attrNameLst>
                                          <p:attrName>ppt_x</p:attrName>
                                        </p:attrNameLst>
                                      </p:cBhvr>
                                      <p:tavLst>
                                        <p:tav tm="0">
                                          <p:val>
                                            <p:strVal val="0-#ppt_w/2"/>
                                          </p:val>
                                        </p:tav>
                                        <p:tav tm="100000">
                                          <p:val>
                                            <p:strVal val="#ppt_x"/>
                                          </p:val>
                                        </p:tav>
                                      </p:tavLst>
                                    </p:anim>
                                    <p:anim calcmode="lin" valueType="num">
                                      <p:cBhvr additive="base">
                                        <p:cTn id="8" dur="9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43FBB2-7CFF-699D-C92C-97D835FCA44D}"/>
              </a:ext>
            </a:extLst>
          </p:cNvPr>
          <p:cNvSpPr txBox="1">
            <a:spLocks noGrp="1"/>
          </p:cNvSpPr>
          <p:nvPr>
            <p:ph type="title" idx="4294967295"/>
          </p:nvPr>
        </p:nvSpPr>
        <p:spPr>
          <a:xfrm>
            <a:off x="66110" y="926555"/>
            <a:ext cx="12059779"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Tools to Help Provide Culturally &amp; Linguistically Appropriate Services:</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59EE13E-4AE3-9799-46B9-1A50D702FC12}"/>
              </a:ext>
            </a:extLst>
          </p:cNvPr>
          <p:cNvSpPr txBox="1"/>
          <p:nvPr/>
        </p:nvSpPr>
        <p:spPr>
          <a:xfrm>
            <a:off x="379343" y="1765318"/>
            <a:ext cx="11433312" cy="3765133"/>
          </a:xfrm>
          <a:prstGeom prst="rect">
            <a:avLst/>
          </a:prstGeom>
          <a:noFill/>
        </p:spPr>
        <p:txBody>
          <a:bodyPr wrap="square" rtlCol="0">
            <a:spAutoFit/>
          </a:bodyPr>
          <a:lstStyle/>
          <a:p>
            <a:pPr marL="0" marR="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Six Steps to Community Engagement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000" dirty="0">
                <a:effectLst/>
                <a:latin typeface="Calibri" panose="020F0502020204030204" pitchFamily="34" charset="0"/>
                <a:ea typeface="Calibri" panose="020F0502020204030204" pitchFamily="34" charset="0"/>
                <a:cs typeface="Calibri" panose="020F0502020204030204" pitchFamily="34" charset="0"/>
              </a:rPr>
              <a:t>Go into the community and establish relationships, build trust, work with formal and informal leadership, and seek commitment from community organizations and leaders to create processes for mobilizing the community.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000" dirty="0">
                <a:effectLst/>
                <a:latin typeface="Calibri" panose="020F0502020204030204" pitchFamily="34" charset="0"/>
                <a:ea typeface="Calibri" panose="020F0502020204030204" pitchFamily="34" charset="0"/>
                <a:cs typeface="Calibri" panose="020F0502020204030204" pitchFamily="34" charset="0"/>
              </a:rPr>
              <a:t>Remember and accept that community self-determination is the responsibility and right of all people who comprise a community.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000" dirty="0">
                <a:effectLst/>
                <a:latin typeface="Calibri" panose="020F0502020204030204" pitchFamily="34" charset="0"/>
                <a:ea typeface="Calibri" panose="020F0502020204030204" pitchFamily="34" charset="0"/>
                <a:cs typeface="Calibri" panose="020F0502020204030204" pitchFamily="34" charset="0"/>
              </a:rPr>
              <a:t>All aspects of community engagement must recognize and respect community diversity. Awareness of the various cultures of a community and other factors of diversity must be paramount in designing and implementing community engagement approaches.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 name="Slide Number Placeholder 1">
            <a:extLst>
              <a:ext uri="{FF2B5EF4-FFF2-40B4-BE49-F238E27FC236}">
                <a16:creationId xmlns:a16="http://schemas.microsoft.com/office/drawing/2014/main" id="{80645C0F-8D7E-73EA-C869-321878610722}"/>
              </a:ext>
            </a:extLst>
          </p:cNvPr>
          <p:cNvSpPr>
            <a:spLocks noGrp="1"/>
          </p:cNvSpPr>
          <p:nvPr>
            <p:ph type="sldNum" sz="quarter" idx="12"/>
          </p:nvPr>
        </p:nvSpPr>
        <p:spPr/>
        <p:txBody>
          <a:bodyPr/>
          <a:lstStyle/>
          <a:p>
            <a:fld id="{8E591227-F9EB-4B2B-9432-842143BA1678}" type="slidenum">
              <a:rPr lang="en-US" smtClean="0"/>
              <a:t>62</a:t>
            </a:fld>
            <a:endParaRPr lang="en-US" dirty="0"/>
          </a:p>
        </p:txBody>
      </p:sp>
      <p:sp>
        <p:nvSpPr>
          <p:cNvPr id="8" name="Date Placeholder 7">
            <a:extLst>
              <a:ext uri="{FF2B5EF4-FFF2-40B4-BE49-F238E27FC236}">
                <a16:creationId xmlns:a16="http://schemas.microsoft.com/office/drawing/2014/main" id="{9DCCBBC6-C121-EA72-1071-D7882262E1F9}"/>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410149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900" fill="hold"/>
                                        <p:tgtEl>
                                          <p:spTgt spid="5"/>
                                        </p:tgtEl>
                                        <p:attrNameLst>
                                          <p:attrName>ppt_x</p:attrName>
                                        </p:attrNameLst>
                                      </p:cBhvr>
                                      <p:tavLst>
                                        <p:tav tm="0">
                                          <p:val>
                                            <p:strVal val="0-#ppt_w/2"/>
                                          </p:val>
                                        </p:tav>
                                        <p:tav tm="100000">
                                          <p:val>
                                            <p:strVal val="#ppt_x"/>
                                          </p:val>
                                        </p:tav>
                                      </p:tavLst>
                                    </p:anim>
                                    <p:anim calcmode="lin" valueType="num">
                                      <p:cBhvr additive="base">
                                        <p:cTn id="8"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107D0-B392-F91D-0D0D-5B4C133663A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5A233A3-6604-BB7D-D427-4E886AAFA15B}"/>
              </a:ext>
            </a:extLst>
          </p:cNvPr>
          <p:cNvSpPr txBox="1">
            <a:spLocks noGrp="1"/>
          </p:cNvSpPr>
          <p:nvPr>
            <p:ph type="title" idx="4294967295"/>
          </p:nvPr>
        </p:nvSpPr>
        <p:spPr>
          <a:xfrm>
            <a:off x="66110" y="1064846"/>
            <a:ext cx="12059779"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Tools to Help Provide Culturally &amp; Linguistically Appropriate Services:</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48CA57A-025A-273C-9CDB-272F2866C04A}"/>
              </a:ext>
            </a:extLst>
          </p:cNvPr>
          <p:cNvSpPr txBox="1"/>
          <p:nvPr/>
        </p:nvSpPr>
        <p:spPr>
          <a:xfrm>
            <a:off x="379343" y="1822919"/>
            <a:ext cx="11433312" cy="3212161"/>
          </a:xfrm>
          <a:prstGeom prst="rect">
            <a:avLst/>
          </a:prstGeom>
          <a:noFill/>
        </p:spPr>
        <p:txBody>
          <a:bodyPr wrap="square" rtlCol="0">
            <a:spAutoFit/>
          </a:bodyPr>
          <a:lstStyle/>
          <a:p>
            <a:pPr marL="0" marR="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Six Steps to Community Engagement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50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4. Community engagement can only be sustained by identifying and mobilizing community assets, and by developing capacities and resources for community health decisions and action.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50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5. An engaging organization or individual change agent must be prepared to release control of actions or interventions to the community and be flexible enough to meet the changing needs of the community.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50000"/>
              </a:lnSpc>
              <a:spcBef>
                <a:spcPts val="0"/>
              </a:spcBef>
              <a:spcAft>
                <a:spcPts val="800"/>
              </a:spcAft>
            </a:pPr>
            <a:r>
              <a:rPr lang="en-US" sz="2000" dirty="0">
                <a:effectLst/>
                <a:latin typeface="Calibri" panose="020F0502020204030204" pitchFamily="34" charset="0"/>
                <a:ea typeface="Calibri" panose="020F0502020204030204" pitchFamily="34" charset="0"/>
                <a:cs typeface="Calibri" panose="020F0502020204030204" pitchFamily="34" charset="0"/>
              </a:rPr>
              <a:t>6. Community collaboration requires long-term commitment by the engaging organization and its partners.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descr="A group of cartoon characters giving each other a high five">
            <a:extLst>
              <a:ext uri="{FF2B5EF4-FFF2-40B4-BE49-F238E27FC236}">
                <a16:creationId xmlns:a16="http://schemas.microsoft.com/office/drawing/2014/main" id="{5D54D2B4-B1DE-374F-6546-5D3089D755C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78133" y="4529270"/>
            <a:ext cx="2235732" cy="2230179"/>
          </a:xfrm>
          <a:prstGeom prst="rect">
            <a:avLst/>
          </a:prstGeom>
        </p:spPr>
      </p:pic>
      <p:sp>
        <p:nvSpPr>
          <p:cNvPr id="2" name="Slide Number Placeholder 1">
            <a:extLst>
              <a:ext uri="{FF2B5EF4-FFF2-40B4-BE49-F238E27FC236}">
                <a16:creationId xmlns:a16="http://schemas.microsoft.com/office/drawing/2014/main" id="{30A45E60-02C5-065A-C94D-3E56DF1098A7}"/>
              </a:ext>
            </a:extLst>
          </p:cNvPr>
          <p:cNvSpPr>
            <a:spLocks noGrp="1"/>
          </p:cNvSpPr>
          <p:nvPr>
            <p:ph type="sldNum" sz="quarter" idx="12"/>
          </p:nvPr>
        </p:nvSpPr>
        <p:spPr/>
        <p:txBody>
          <a:bodyPr/>
          <a:lstStyle/>
          <a:p>
            <a:fld id="{8E591227-F9EB-4B2B-9432-842143BA1678}" type="slidenum">
              <a:rPr lang="en-US" smtClean="0"/>
              <a:t>63</a:t>
            </a:fld>
            <a:endParaRPr lang="en-US" dirty="0"/>
          </a:p>
        </p:txBody>
      </p:sp>
      <p:sp>
        <p:nvSpPr>
          <p:cNvPr id="9" name="Date Placeholder 8">
            <a:extLst>
              <a:ext uri="{FF2B5EF4-FFF2-40B4-BE49-F238E27FC236}">
                <a16:creationId xmlns:a16="http://schemas.microsoft.com/office/drawing/2014/main" id="{49BF5F4D-CA51-62A1-8FC0-60B665A1DD15}"/>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175086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900" fill="hold"/>
                                        <p:tgtEl>
                                          <p:spTgt spid="5"/>
                                        </p:tgtEl>
                                        <p:attrNameLst>
                                          <p:attrName>ppt_x</p:attrName>
                                        </p:attrNameLst>
                                      </p:cBhvr>
                                      <p:tavLst>
                                        <p:tav tm="0">
                                          <p:val>
                                            <p:strVal val="0-#ppt_w/2"/>
                                          </p:val>
                                        </p:tav>
                                        <p:tav tm="100000">
                                          <p:val>
                                            <p:strVal val="#ppt_x"/>
                                          </p:val>
                                        </p:tav>
                                      </p:tavLst>
                                    </p:anim>
                                    <p:anim calcmode="lin" valueType="num">
                                      <p:cBhvr additive="base">
                                        <p:cTn id="8"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130A62-BB45-5499-80D2-1A0AEEE1AB45}"/>
              </a:ext>
            </a:extLst>
          </p:cNvPr>
          <p:cNvSpPr txBox="1">
            <a:spLocks noGrp="1"/>
          </p:cNvSpPr>
          <p:nvPr>
            <p:ph type="title" idx="4294967295"/>
          </p:nvPr>
        </p:nvSpPr>
        <p:spPr>
          <a:xfrm>
            <a:off x="1228981" y="955182"/>
            <a:ext cx="9734037"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System &amp; Organization Improvement:</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8C4A6E52-E93D-0925-257F-F1E2CD0BB50F}"/>
              </a:ext>
            </a:extLst>
          </p:cNvPr>
          <p:cNvSpPr txBox="1"/>
          <p:nvPr/>
        </p:nvSpPr>
        <p:spPr>
          <a:xfrm>
            <a:off x="707325" y="1702505"/>
            <a:ext cx="11074284" cy="3659848"/>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Culturally and Linguistically Appropriate Services (CLAS): </a:t>
            </a:r>
          </a:p>
          <a:p>
            <a:pPr marR="0" lvl="0">
              <a:lnSpc>
                <a:spcPct val="107000"/>
              </a:lnSpc>
              <a:spcBef>
                <a:spcPts val="0"/>
              </a:spcBef>
              <a:spcAft>
                <a:spcPts val="0"/>
              </a:spcAft>
            </a:pPr>
            <a:endParaRPr lang="en-US" sz="2400" b="1" dirty="0">
              <a:latin typeface="Calibri" panose="020F0502020204030204" pitchFamily="34" charset="0"/>
              <a:ea typeface="Calibri" panose="020F0502020204030204" pitchFamily="34" charset="0"/>
              <a:cs typeface="Calibri" panose="020F0502020204030204" pitchFamily="34" charset="0"/>
            </a:endParaRPr>
          </a:p>
          <a:p>
            <a:pPr marR="0" lvl="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The CLAS standards present an approach that includes: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Promoting culturally and linguistically appropriate services in policy and practices, recruitment and leadership, and workforce development.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Offering language assistance and providing easy to understand materials in languages commonly used in the area.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Calibri" panose="020F0502020204030204" pitchFamily="34" charset="0"/>
              </a:rPr>
              <a:t> Assessing the organization's culturally and linguistically appropriate services through data collection and evaluation.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i="1" dirty="0"/>
          </a:p>
        </p:txBody>
      </p:sp>
      <p:grpSp>
        <p:nvGrpSpPr>
          <p:cNvPr id="2" name="Group 1" descr="A dark pink outline of a person dancing">
            <a:extLst>
              <a:ext uri="{FF2B5EF4-FFF2-40B4-BE49-F238E27FC236}">
                <a16:creationId xmlns:a16="http://schemas.microsoft.com/office/drawing/2014/main" id="{0B06ECE7-9B48-CE5C-2323-E03F04FC87BA}"/>
              </a:ext>
            </a:extLst>
          </p:cNvPr>
          <p:cNvGrpSpPr/>
          <p:nvPr/>
        </p:nvGrpSpPr>
        <p:grpSpPr>
          <a:xfrm>
            <a:off x="10730117" y="4094864"/>
            <a:ext cx="1051492" cy="2710425"/>
            <a:chOff x="3509445" y="572295"/>
            <a:chExt cx="3445393" cy="5469731"/>
          </a:xfrm>
          <a:solidFill>
            <a:schemeClr val="accent1">
              <a:lumMod val="75000"/>
            </a:schemeClr>
          </a:solidFill>
        </p:grpSpPr>
        <p:sp>
          <p:nvSpPr>
            <p:cNvPr id="7" name="Freeform 8">
              <a:extLst>
                <a:ext uri="{FF2B5EF4-FFF2-40B4-BE49-F238E27FC236}">
                  <a16:creationId xmlns:a16="http://schemas.microsoft.com/office/drawing/2014/main" id="{41677EF5-66FE-8187-E1F5-F885267C9C67}"/>
                </a:ext>
              </a:extLst>
            </p:cNvPr>
            <p:cNvSpPr>
              <a:spLocks/>
            </p:cNvSpPr>
            <p:nvPr/>
          </p:nvSpPr>
          <p:spPr bwMode="auto">
            <a:xfrm>
              <a:off x="3509445" y="817563"/>
              <a:ext cx="3445393" cy="5224463"/>
            </a:xfrm>
            <a:custGeom>
              <a:avLst/>
              <a:gdLst>
                <a:gd name="T0" fmla="*/ 2450 w 2450"/>
                <a:gd name="T1" fmla="*/ 0 h 3416"/>
                <a:gd name="T2" fmla="*/ 1910 w 2450"/>
                <a:gd name="T3" fmla="*/ 297 h 3416"/>
                <a:gd name="T4" fmla="*/ 1466 w 2450"/>
                <a:gd name="T5" fmla="*/ 739 h 3416"/>
                <a:gd name="T6" fmla="*/ 883 w 2450"/>
                <a:gd name="T7" fmla="*/ 784 h 3416"/>
                <a:gd name="T8" fmla="*/ 303 w 2450"/>
                <a:gd name="T9" fmla="*/ 837 h 3416"/>
                <a:gd name="T10" fmla="*/ 0 w 2450"/>
                <a:gd name="T11" fmla="*/ 1024 h 3416"/>
                <a:gd name="T12" fmla="*/ 591 w 2450"/>
                <a:gd name="T13" fmla="*/ 941 h 3416"/>
                <a:gd name="T14" fmla="*/ 1050 w 2450"/>
                <a:gd name="T15" fmla="*/ 1197 h 3416"/>
                <a:gd name="T16" fmla="*/ 1299 w 2450"/>
                <a:gd name="T17" fmla="*/ 1782 h 3416"/>
                <a:gd name="T18" fmla="*/ 1208 w 2450"/>
                <a:gd name="T19" fmla="*/ 2575 h 3416"/>
                <a:gd name="T20" fmla="*/ 947 w 2450"/>
                <a:gd name="T21" fmla="*/ 2995 h 3416"/>
                <a:gd name="T22" fmla="*/ 1535 w 2450"/>
                <a:gd name="T23" fmla="*/ 2246 h 3416"/>
                <a:gd name="T24" fmla="*/ 1598 w 2450"/>
                <a:gd name="T25" fmla="*/ 2142 h 3416"/>
                <a:gd name="T26" fmla="*/ 1717 w 2450"/>
                <a:gd name="T27" fmla="*/ 2250 h 3416"/>
                <a:gd name="T28" fmla="*/ 1776 w 2450"/>
                <a:gd name="T29" fmla="*/ 2665 h 3416"/>
                <a:gd name="T30" fmla="*/ 1721 w 2450"/>
                <a:gd name="T31" fmla="*/ 3416 h 3416"/>
                <a:gd name="T32" fmla="*/ 1991 w 2450"/>
                <a:gd name="T33" fmla="*/ 2451 h 3416"/>
                <a:gd name="T34" fmla="*/ 1901 w 2450"/>
                <a:gd name="T35" fmla="*/ 1318 h 3416"/>
                <a:gd name="T36" fmla="*/ 2062 w 2450"/>
                <a:gd name="T37" fmla="*/ 397 h 3416"/>
                <a:gd name="T38" fmla="*/ 2450 w 2450"/>
                <a:gd name="T39" fmla="*/ 0 h 3416"/>
                <a:gd name="connsiteX0" fmla="*/ 10000 w 10000"/>
                <a:gd name="connsiteY0" fmla="*/ 0 h 10000"/>
                <a:gd name="connsiteX1" fmla="*/ 7796 w 10000"/>
                <a:gd name="connsiteY1" fmla="*/ 869 h 10000"/>
                <a:gd name="connsiteX2" fmla="*/ 5984 w 10000"/>
                <a:gd name="connsiteY2" fmla="*/ 2163 h 10000"/>
                <a:gd name="connsiteX3" fmla="*/ 3604 w 10000"/>
                <a:gd name="connsiteY3" fmla="*/ 2054 h 10000"/>
                <a:gd name="connsiteX4" fmla="*/ 1237 w 10000"/>
                <a:gd name="connsiteY4" fmla="*/ 2450 h 10000"/>
                <a:gd name="connsiteX5" fmla="*/ 0 w 10000"/>
                <a:gd name="connsiteY5" fmla="*/ 2998 h 10000"/>
                <a:gd name="connsiteX6" fmla="*/ 2412 w 10000"/>
                <a:gd name="connsiteY6" fmla="*/ 2755 h 10000"/>
                <a:gd name="connsiteX7" fmla="*/ 4286 w 10000"/>
                <a:gd name="connsiteY7" fmla="*/ 3504 h 10000"/>
                <a:gd name="connsiteX8" fmla="*/ 5302 w 10000"/>
                <a:gd name="connsiteY8" fmla="*/ 5217 h 10000"/>
                <a:gd name="connsiteX9" fmla="*/ 4931 w 10000"/>
                <a:gd name="connsiteY9" fmla="*/ 7538 h 10000"/>
                <a:gd name="connsiteX10" fmla="*/ 3865 w 10000"/>
                <a:gd name="connsiteY10" fmla="*/ 8768 h 10000"/>
                <a:gd name="connsiteX11" fmla="*/ 6265 w 10000"/>
                <a:gd name="connsiteY11" fmla="*/ 6575 h 10000"/>
                <a:gd name="connsiteX12" fmla="*/ 6522 w 10000"/>
                <a:gd name="connsiteY12" fmla="*/ 6270 h 10000"/>
                <a:gd name="connsiteX13" fmla="*/ 7008 w 10000"/>
                <a:gd name="connsiteY13" fmla="*/ 6587 h 10000"/>
                <a:gd name="connsiteX14" fmla="*/ 7249 w 10000"/>
                <a:gd name="connsiteY14" fmla="*/ 7802 h 10000"/>
                <a:gd name="connsiteX15" fmla="*/ 7024 w 10000"/>
                <a:gd name="connsiteY15" fmla="*/ 10000 h 10000"/>
                <a:gd name="connsiteX16" fmla="*/ 8127 w 10000"/>
                <a:gd name="connsiteY16" fmla="*/ 7175 h 10000"/>
                <a:gd name="connsiteX17" fmla="*/ 7759 w 10000"/>
                <a:gd name="connsiteY17" fmla="*/ 3858 h 10000"/>
                <a:gd name="connsiteX18" fmla="*/ 8416 w 10000"/>
                <a:gd name="connsiteY18" fmla="*/ 1162 h 10000"/>
                <a:gd name="connsiteX19" fmla="*/ 10000 w 10000"/>
                <a:gd name="connsiteY19" fmla="*/ 0 h 10000"/>
                <a:gd name="connsiteX0" fmla="*/ 10000 w 10000"/>
                <a:gd name="connsiteY0" fmla="*/ 0 h 10000"/>
                <a:gd name="connsiteX1" fmla="*/ 7796 w 10000"/>
                <a:gd name="connsiteY1" fmla="*/ 869 h 10000"/>
                <a:gd name="connsiteX2" fmla="*/ 5984 w 10000"/>
                <a:gd name="connsiteY2" fmla="*/ 2163 h 10000"/>
                <a:gd name="connsiteX3" fmla="*/ 3604 w 10000"/>
                <a:gd name="connsiteY3" fmla="*/ 2054 h 10000"/>
                <a:gd name="connsiteX4" fmla="*/ 1237 w 10000"/>
                <a:gd name="connsiteY4" fmla="*/ 2450 h 10000"/>
                <a:gd name="connsiteX5" fmla="*/ 0 w 10000"/>
                <a:gd name="connsiteY5" fmla="*/ 2998 h 10000"/>
                <a:gd name="connsiteX6" fmla="*/ 2412 w 10000"/>
                <a:gd name="connsiteY6" fmla="*/ 2755 h 10000"/>
                <a:gd name="connsiteX7" fmla="*/ 4286 w 10000"/>
                <a:gd name="connsiteY7" fmla="*/ 3504 h 10000"/>
                <a:gd name="connsiteX8" fmla="*/ 5302 w 10000"/>
                <a:gd name="connsiteY8" fmla="*/ 5217 h 10000"/>
                <a:gd name="connsiteX9" fmla="*/ 4931 w 10000"/>
                <a:gd name="connsiteY9" fmla="*/ 7538 h 10000"/>
                <a:gd name="connsiteX10" fmla="*/ 3865 w 10000"/>
                <a:gd name="connsiteY10" fmla="*/ 8768 h 10000"/>
                <a:gd name="connsiteX11" fmla="*/ 6265 w 10000"/>
                <a:gd name="connsiteY11" fmla="*/ 6575 h 10000"/>
                <a:gd name="connsiteX12" fmla="*/ 6522 w 10000"/>
                <a:gd name="connsiteY12" fmla="*/ 6270 h 10000"/>
                <a:gd name="connsiteX13" fmla="*/ 7008 w 10000"/>
                <a:gd name="connsiteY13" fmla="*/ 6587 h 10000"/>
                <a:gd name="connsiteX14" fmla="*/ 7249 w 10000"/>
                <a:gd name="connsiteY14" fmla="*/ 7802 h 10000"/>
                <a:gd name="connsiteX15" fmla="*/ 7024 w 10000"/>
                <a:gd name="connsiteY15" fmla="*/ 10000 h 10000"/>
                <a:gd name="connsiteX16" fmla="*/ 8127 w 10000"/>
                <a:gd name="connsiteY16" fmla="*/ 7175 h 10000"/>
                <a:gd name="connsiteX17" fmla="*/ 7759 w 10000"/>
                <a:gd name="connsiteY17" fmla="*/ 3858 h 10000"/>
                <a:gd name="connsiteX18" fmla="*/ 8416 w 10000"/>
                <a:gd name="connsiteY18" fmla="*/ 1162 h 10000"/>
                <a:gd name="connsiteX19" fmla="*/ 10000 w 10000"/>
                <a:gd name="connsiteY19"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9183 w 9183"/>
                <a:gd name="connsiteY0" fmla="*/ 0 h 10000"/>
                <a:gd name="connsiteX1" fmla="*/ 6979 w 9183"/>
                <a:gd name="connsiteY1" fmla="*/ 869 h 10000"/>
                <a:gd name="connsiteX2" fmla="*/ 4831 w 9183"/>
                <a:gd name="connsiteY2" fmla="*/ 2232 h 10000"/>
                <a:gd name="connsiteX3" fmla="*/ 2163 w 9183"/>
                <a:gd name="connsiteY3" fmla="*/ 1968 h 10000"/>
                <a:gd name="connsiteX4" fmla="*/ 23 w 9183"/>
                <a:gd name="connsiteY4" fmla="*/ 2826 h 10000"/>
                <a:gd name="connsiteX5" fmla="*/ 1595 w 9183"/>
                <a:gd name="connsiteY5" fmla="*/ 2755 h 10000"/>
                <a:gd name="connsiteX6" fmla="*/ 3469 w 9183"/>
                <a:gd name="connsiteY6" fmla="*/ 3504 h 10000"/>
                <a:gd name="connsiteX7" fmla="*/ 4485 w 9183"/>
                <a:gd name="connsiteY7" fmla="*/ 5217 h 10000"/>
                <a:gd name="connsiteX8" fmla="*/ 4114 w 9183"/>
                <a:gd name="connsiteY8" fmla="*/ 7538 h 10000"/>
                <a:gd name="connsiteX9" fmla="*/ 3048 w 9183"/>
                <a:gd name="connsiteY9" fmla="*/ 8768 h 10000"/>
                <a:gd name="connsiteX10" fmla="*/ 5448 w 9183"/>
                <a:gd name="connsiteY10" fmla="*/ 6575 h 10000"/>
                <a:gd name="connsiteX11" fmla="*/ 5705 w 9183"/>
                <a:gd name="connsiteY11" fmla="*/ 6270 h 10000"/>
                <a:gd name="connsiteX12" fmla="*/ 6191 w 9183"/>
                <a:gd name="connsiteY12" fmla="*/ 6587 h 10000"/>
                <a:gd name="connsiteX13" fmla="*/ 6432 w 9183"/>
                <a:gd name="connsiteY13" fmla="*/ 7802 h 10000"/>
                <a:gd name="connsiteX14" fmla="*/ 6207 w 9183"/>
                <a:gd name="connsiteY14" fmla="*/ 10000 h 10000"/>
                <a:gd name="connsiteX15" fmla="*/ 7310 w 9183"/>
                <a:gd name="connsiteY15" fmla="*/ 7175 h 10000"/>
                <a:gd name="connsiteX16" fmla="*/ 6942 w 9183"/>
                <a:gd name="connsiteY16" fmla="*/ 3858 h 10000"/>
                <a:gd name="connsiteX17" fmla="*/ 7599 w 9183"/>
                <a:gd name="connsiteY17" fmla="*/ 1162 h 10000"/>
                <a:gd name="connsiteX18" fmla="*/ 9183 w 9183"/>
                <a:gd name="connsiteY18" fmla="*/ 0 h 10000"/>
                <a:gd name="connsiteX0" fmla="*/ 10000 w 10000"/>
                <a:gd name="connsiteY0" fmla="*/ 0 h 10000"/>
                <a:gd name="connsiteX1" fmla="*/ 7600 w 10000"/>
                <a:gd name="connsiteY1" fmla="*/ 869 h 10000"/>
                <a:gd name="connsiteX2" fmla="*/ 5261 w 10000"/>
                <a:gd name="connsiteY2" fmla="*/ 2232 h 10000"/>
                <a:gd name="connsiteX3" fmla="*/ 2825 w 10000"/>
                <a:gd name="connsiteY3" fmla="*/ 2123 h 10000"/>
                <a:gd name="connsiteX4" fmla="*/ 25 w 10000"/>
                <a:gd name="connsiteY4" fmla="*/ 2826 h 10000"/>
                <a:gd name="connsiteX5" fmla="*/ 1737 w 10000"/>
                <a:gd name="connsiteY5" fmla="*/ 2755 h 10000"/>
                <a:gd name="connsiteX6" fmla="*/ 3778 w 10000"/>
                <a:gd name="connsiteY6" fmla="*/ 3504 h 10000"/>
                <a:gd name="connsiteX7" fmla="*/ 4884 w 10000"/>
                <a:gd name="connsiteY7" fmla="*/ 5217 h 10000"/>
                <a:gd name="connsiteX8" fmla="*/ 4480 w 10000"/>
                <a:gd name="connsiteY8" fmla="*/ 7538 h 10000"/>
                <a:gd name="connsiteX9" fmla="*/ 3319 w 10000"/>
                <a:gd name="connsiteY9" fmla="*/ 8768 h 10000"/>
                <a:gd name="connsiteX10" fmla="*/ 5933 w 10000"/>
                <a:gd name="connsiteY10" fmla="*/ 6575 h 10000"/>
                <a:gd name="connsiteX11" fmla="*/ 6213 w 10000"/>
                <a:gd name="connsiteY11" fmla="*/ 6270 h 10000"/>
                <a:gd name="connsiteX12" fmla="*/ 6742 w 10000"/>
                <a:gd name="connsiteY12" fmla="*/ 6587 h 10000"/>
                <a:gd name="connsiteX13" fmla="*/ 7004 w 10000"/>
                <a:gd name="connsiteY13" fmla="*/ 7802 h 10000"/>
                <a:gd name="connsiteX14" fmla="*/ 6759 w 10000"/>
                <a:gd name="connsiteY14" fmla="*/ 10000 h 10000"/>
                <a:gd name="connsiteX15" fmla="*/ 7960 w 10000"/>
                <a:gd name="connsiteY15" fmla="*/ 7175 h 10000"/>
                <a:gd name="connsiteX16" fmla="*/ 7560 w 10000"/>
                <a:gd name="connsiteY16" fmla="*/ 3858 h 10000"/>
                <a:gd name="connsiteX17" fmla="*/ 8275 w 10000"/>
                <a:gd name="connsiteY17" fmla="*/ 1162 h 10000"/>
                <a:gd name="connsiteX18" fmla="*/ 10000 w 10000"/>
                <a:gd name="connsiteY18" fmla="*/ 0 h 10000"/>
                <a:gd name="connsiteX0" fmla="*/ 10000 w 10000"/>
                <a:gd name="connsiteY0" fmla="*/ 0 h 10000"/>
                <a:gd name="connsiteX1" fmla="*/ 7600 w 10000"/>
                <a:gd name="connsiteY1" fmla="*/ 869 h 10000"/>
                <a:gd name="connsiteX2" fmla="*/ 5261 w 10000"/>
                <a:gd name="connsiteY2" fmla="*/ 2232 h 10000"/>
                <a:gd name="connsiteX3" fmla="*/ 2825 w 10000"/>
                <a:gd name="connsiteY3" fmla="*/ 2123 h 10000"/>
                <a:gd name="connsiteX4" fmla="*/ 25 w 10000"/>
                <a:gd name="connsiteY4" fmla="*/ 2826 h 10000"/>
                <a:gd name="connsiteX5" fmla="*/ 1737 w 10000"/>
                <a:gd name="connsiteY5" fmla="*/ 2755 h 10000"/>
                <a:gd name="connsiteX6" fmla="*/ 3778 w 10000"/>
                <a:gd name="connsiteY6" fmla="*/ 3504 h 10000"/>
                <a:gd name="connsiteX7" fmla="*/ 4884 w 10000"/>
                <a:gd name="connsiteY7" fmla="*/ 5217 h 10000"/>
                <a:gd name="connsiteX8" fmla="*/ 4480 w 10000"/>
                <a:gd name="connsiteY8" fmla="*/ 7538 h 10000"/>
                <a:gd name="connsiteX9" fmla="*/ 3319 w 10000"/>
                <a:gd name="connsiteY9" fmla="*/ 8768 h 10000"/>
                <a:gd name="connsiteX10" fmla="*/ 5933 w 10000"/>
                <a:gd name="connsiteY10" fmla="*/ 6575 h 10000"/>
                <a:gd name="connsiteX11" fmla="*/ 6213 w 10000"/>
                <a:gd name="connsiteY11" fmla="*/ 6270 h 10000"/>
                <a:gd name="connsiteX12" fmla="*/ 6742 w 10000"/>
                <a:gd name="connsiteY12" fmla="*/ 6587 h 10000"/>
                <a:gd name="connsiteX13" fmla="*/ 7004 w 10000"/>
                <a:gd name="connsiteY13" fmla="*/ 7802 h 10000"/>
                <a:gd name="connsiteX14" fmla="*/ 6759 w 10000"/>
                <a:gd name="connsiteY14" fmla="*/ 10000 h 10000"/>
                <a:gd name="connsiteX15" fmla="*/ 7960 w 10000"/>
                <a:gd name="connsiteY15" fmla="*/ 7175 h 10000"/>
                <a:gd name="connsiteX16" fmla="*/ 7560 w 10000"/>
                <a:gd name="connsiteY16" fmla="*/ 3858 h 10000"/>
                <a:gd name="connsiteX17" fmla="*/ 8275 w 10000"/>
                <a:gd name="connsiteY17" fmla="*/ 1162 h 10000"/>
                <a:gd name="connsiteX18" fmla="*/ 10000 w 10000"/>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55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55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89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06" h="10000">
                  <a:moveTo>
                    <a:pt x="10006" y="0"/>
                  </a:moveTo>
                  <a:cubicBezTo>
                    <a:pt x="10006" y="0"/>
                    <a:pt x="8395" y="497"/>
                    <a:pt x="7606" y="869"/>
                  </a:cubicBezTo>
                  <a:cubicBezTo>
                    <a:pt x="6816" y="1241"/>
                    <a:pt x="6063" y="2023"/>
                    <a:pt x="5267" y="2232"/>
                  </a:cubicBezTo>
                  <a:cubicBezTo>
                    <a:pt x="4471" y="2441"/>
                    <a:pt x="4226" y="2093"/>
                    <a:pt x="2831" y="2123"/>
                  </a:cubicBezTo>
                  <a:cubicBezTo>
                    <a:pt x="1436" y="2153"/>
                    <a:pt x="248" y="2709"/>
                    <a:pt x="31" y="2826"/>
                  </a:cubicBezTo>
                  <a:cubicBezTo>
                    <a:pt x="-186" y="2943"/>
                    <a:pt x="752" y="2710"/>
                    <a:pt x="1743" y="2789"/>
                  </a:cubicBezTo>
                  <a:cubicBezTo>
                    <a:pt x="2734" y="2868"/>
                    <a:pt x="3259" y="3099"/>
                    <a:pt x="3784" y="3504"/>
                  </a:cubicBezTo>
                  <a:cubicBezTo>
                    <a:pt x="4309" y="3909"/>
                    <a:pt x="4832" y="4300"/>
                    <a:pt x="4890" y="5217"/>
                  </a:cubicBezTo>
                  <a:cubicBezTo>
                    <a:pt x="4943" y="6133"/>
                    <a:pt x="4943" y="6950"/>
                    <a:pt x="4486" y="7538"/>
                  </a:cubicBezTo>
                  <a:cubicBezTo>
                    <a:pt x="4028" y="8126"/>
                    <a:pt x="3325" y="8768"/>
                    <a:pt x="3325" y="8768"/>
                  </a:cubicBezTo>
                  <a:cubicBezTo>
                    <a:pt x="3325" y="8768"/>
                    <a:pt x="5095" y="8012"/>
                    <a:pt x="5939" y="6575"/>
                  </a:cubicBezTo>
                  <a:cubicBezTo>
                    <a:pt x="5939" y="6575"/>
                    <a:pt x="6064" y="6265"/>
                    <a:pt x="6219" y="6270"/>
                  </a:cubicBezTo>
                  <a:cubicBezTo>
                    <a:pt x="6374" y="6276"/>
                    <a:pt x="6606" y="6373"/>
                    <a:pt x="6748" y="6587"/>
                  </a:cubicBezTo>
                  <a:cubicBezTo>
                    <a:pt x="6882" y="6792"/>
                    <a:pt x="6993" y="7359"/>
                    <a:pt x="7010" y="7802"/>
                  </a:cubicBezTo>
                  <a:cubicBezTo>
                    <a:pt x="7028" y="8246"/>
                    <a:pt x="7046" y="9508"/>
                    <a:pt x="6765" y="10000"/>
                  </a:cubicBezTo>
                  <a:cubicBezTo>
                    <a:pt x="6765" y="10000"/>
                    <a:pt x="8037" y="8413"/>
                    <a:pt x="7966" y="7175"/>
                  </a:cubicBezTo>
                  <a:cubicBezTo>
                    <a:pt x="7966" y="7175"/>
                    <a:pt x="8020" y="5281"/>
                    <a:pt x="7566" y="3858"/>
                  </a:cubicBezTo>
                  <a:cubicBezTo>
                    <a:pt x="7113" y="2433"/>
                    <a:pt x="8001" y="1470"/>
                    <a:pt x="8281" y="1162"/>
                  </a:cubicBezTo>
                  <a:cubicBezTo>
                    <a:pt x="8566" y="858"/>
                    <a:pt x="9353" y="181"/>
                    <a:pt x="1000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9">
              <a:extLst>
                <a:ext uri="{FF2B5EF4-FFF2-40B4-BE49-F238E27FC236}">
                  <a16:creationId xmlns:a16="http://schemas.microsoft.com/office/drawing/2014/main" id="{10BAE887-40B6-6EE9-17E4-71B175EFF63D}"/>
                </a:ext>
              </a:extLst>
            </p:cNvPr>
            <p:cNvSpPr>
              <a:spLocks/>
            </p:cNvSpPr>
            <p:nvPr/>
          </p:nvSpPr>
          <p:spPr bwMode="auto">
            <a:xfrm>
              <a:off x="4574657" y="572295"/>
              <a:ext cx="1101085" cy="1349374"/>
            </a:xfrm>
            <a:custGeom>
              <a:avLst/>
              <a:gdLst>
                <a:gd name="T0" fmla="*/ 495 w 546"/>
                <a:gd name="T1" fmla="*/ 278 h 689"/>
                <a:gd name="T2" fmla="*/ 365 w 546"/>
                <a:gd name="T3" fmla="*/ 652 h 689"/>
                <a:gd name="T4" fmla="*/ 51 w 546"/>
                <a:gd name="T5" fmla="*/ 411 h 689"/>
                <a:gd name="T6" fmla="*/ 181 w 546"/>
                <a:gd name="T7" fmla="*/ 36 h 689"/>
                <a:gd name="T8" fmla="*/ 495 w 546"/>
                <a:gd name="T9" fmla="*/ 278 h 689"/>
              </a:gdLst>
              <a:ahLst/>
              <a:cxnLst>
                <a:cxn ang="0">
                  <a:pos x="T0" y="T1"/>
                </a:cxn>
                <a:cxn ang="0">
                  <a:pos x="T2" y="T3"/>
                </a:cxn>
                <a:cxn ang="0">
                  <a:pos x="T4" y="T5"/>
                </a:cxn>
                <a:cxn ang="0">
                  <a:pos x="T6" y="T7"/>
                </a:cxn>
                <a:cxn ang="0">
                  <a:pos x="T8" y="T9"/>
                </a:cxn>
              </a:cxnLst>
              <a:rect l="0" t="0" r="r" b="b"/>
              <a:pathLst>
                <a:path w="546" h="689">
                  <a:moveTo>
                    <a:pt x="495" y="278"/>
                  </a:moveTo>
                  <a:cubicBezTo>
                    <a:pt x="546" y="448"/>
                    <a:pt x="488" y="615"/>
                    <a:pt x="365" y="652"/>
                  </a:cubicBezTo>
                  <a:cubicBezTo>
                    <a:pt x="243" y="689"/>
                    <a:pt x="102" y="581"/>
                    <a:pt x="51" y="411"/>
                  </a:cubicBezTo>
                  <a:cubicBezTo>
                    <a:pt x="0" y="241"/>
                    <a:pt x="58" y="73"/>
                    <a:pt x="181" y="36"/>
                  </a:cubicBezTo>
                  <a:cubicBezTo>
                    <a:pt x="303" y="0"/>
                    <a:pt x="444" y="108"/>
                    <a:pt x="495" y="27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5" name="Slide Number Placeholder 4">
            <a:extLst>
              <a:ext uri="{FF2B5EF4-FFF2-40B4-BE49-F238E27FC236}">
                <a16:creationId xmlns:a16="http://schemas.microsoft.com/office/drawing/2014/main" id="{217B3B0F-7F4C-DB92-4E91-F2222F7637B6}"/>
              </a:ext>
            </a:extLst>
          </p:cNvPr>
          <p:cNvSpPr>
            <a:spLocks noGrp="1"/>
          </p:cNvSpPr>
          <p:nvPr>
            <p:ph type="sldNum" sz="quarter" idx="12"/>
          </p:nvPr>
        </p:nvSpPr>
        <p:spPr/>
        <p:txBody>
          <a:bodyPr/>
          <a:lstStyle/>
          <a:p>
            <a:fld id="{8E591227-F9EB-4B2B-9432-842143BA1678}" type="slidenum">
              <a:rPr lang="en-US" smtClean="0"/>
              <a:t>64</a:t>
            </a:fld>
            <a:endParaRPr lang="en-US" dirty="0"/>
          </a:p>
        </p:txBody>
      </p:sp>
      <p:sp>
        <p:nvSpPr>
          <p:cNvPr id="11" name="Date Placeholder 10">
            <a:extLst>
              <a:ext uri="{FF2B5EF4-FFF2-40B4-BE49-F238E27FC236}">
                <a16:creationId xmlns:a16="http://schemas.microsoft.com/office/drawing/2014/main" id="{1C4A5A3C-6C54-151E-D3AF-5035B1E0C7C6}"/>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148902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900" fill="hold"/>
                                        <p:tgtEl>
                                          <p:spTgt spid="4"/>
                                        </p:tgtEl>
                                        <p:attrNameLst>
                                          <p:attrName>ppt_x</p:attrName>
                                        </p:attrNameLst>
                                      </p:cBhvr>
                                      <p:tavLst>
                                        <p:tav tm="0">
                                          <p:val>
                                            <p:strVal val="0-#ppt_w/2"/>
                                          </p:val>
                                        </p:tav>
                                        <p:tav tm="100000">
                                          <p:val>
                                            <p:strVal val="#ppt_x"/>
                                          </p:val>
                                        </p:tav>
                                      </p:tavLst>
                                    </p:anim>
                                    <p:anim calcmode="lin" valueType="num">
                                      <p:cBhvr additive="base">
                                        <p:cTn id="8" dur="9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accel="12000" decel="88000" fill="hold" nodeType="withEffect">
                                  <p:stCondLst>
                                    <p:cond delay="4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130A62-BB45-5499-80D2-1A0AEEE1AB45}"/>
              </a:ext>
            </a:extLst>
          </p:cNvPr>
          <p:cNvSpPr txBox="1">
            <a:spLocks noGrp="1"/>
          </p:cNvSpPr>
          <p:nvPr>
            <p:ph type="title" idx="4294967295"/>
          </p:nvPr>
        </p:nvSpPr>
        <p:spPr>
          <a:xfrm>
            <a:off x="2209145" y="1076709"/>
            <a:ext cx="777371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System &amp; Organization Improvement:</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8C4A6E52-E93D-0925-257F-F1E2CD0BB50F}"/>
              </a:ext>
            </a:extLst>
          </p:cNvPr>
          <p:cNvSpPr txBox="1"/>
          <p:nvPr/>
        </p:nvSpPr>
        <p:spPr>
          <a:xfrm>
            <a:off x="558858" y="1802072"/>
            <a:ext cx="11074284" cy="3041410"/>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Provider Actions – Reducing disparities in health care and outcomes is a national and state priority:</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Arial" panose="020B0604020202020204" pitchFamily="34" charset="0"/>
              <a:buChar char="•"/>
              <a:tabLst>
                <a:tab pos="914400" algn="l"/>
              </a:tabLst>
            </a:pPr>
            <a:r>
              <a:rPr lang="en-US" sz="2400" dirty="0">
                <a:latin typeface="Calibri" panose="020F0502020204030204" pitchFamily="34" charset="0"/>
                <a:ea typeface="Calibri" panose="020F0502020204030204" pitchFamily="34" charset="0"/>
                <a:cs typeface="Calibri" panose="020F0502020204030204" pitchFamily="34" charset="0"/>
              </a:rPr>
              <a:t>C</a:t>
            </a:r>
            <a:r>
              <a:rPr lang="en-US" sz="2400" dirty="0">
                <a:effectLst/>
                <a:latin typeface="Calibri" panose="020F0502020204030204" pitchFamily="34" charset="0"/>
                <a:ea typeface="Calibri" panose="020F0502020204030204" pitchFamily="34" charset="0"/>
                <a:cs typeface="Calibri" panose="020F0502020204030204" pitchFamily="34" charset="0"/>
              </a:rPr>
              <a:t>ultural competency awareness through training in medical education programs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Arial" panose="020B0604020202020204" pitchFamily="34" charset="0"/>
              <a:buChar char="•"/>
              <a:tabLst>
                <a:tab pos="914400" algn="l"/>
              </a:tabLst>
            </a:pPr>
            <a:r>
              <a:rPr lang="en-US" sz="2400" dirty="0">
                <a:latin typeface="Calibri" panose="020F0502020204030204" pitchFamily="34" charset="0"/>
                <a:ea typeface="Calibri" panose="020F0502020204030204" pitchFamily="34" charset="0"/>
                <a:cs typeface="Calibri" panose="020F0502020204030204" pitchFamily="34" charset="0"/>
              </a:rPr>
              <a:t>D</a:t>
            </a:r>
            <a:r>
              <a:rPr lang="en-US" sz="2400" dirty="0">
                <a:effectLst/>
                <a:latin typeface="Calibri" panose="020F0502020204030204" pitchFamily="34" charset="0"/>
                <a:ea typeface="Calibri" panose="020F0502020204030204" pitchFamily="34" charset="0"/>
                <a:cs typeface="Calibri" panose="020F0502020204030204" pitchFamily="34" charset="0"/>
              </a:rPr>
              <a:t>ata collection and research methodologies among underserved communities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spcAft>
                <a:spcPts val="800"/>
              </a:spcAft>
              <a:buFont typeface="Arial" panose="020B0604020202020204" pitchFamily="34" charset="0"/>
              <a:buChar char="•"/>
              <a:tabLst>
                <a:tab pos="914400" algn="l"/>
              </a:tabLst>
            </a:pPr>
            <a:r>
              <a:rPr lang="en-US" sz="2400" dirty="0">
                <a:latin typeface="Calibri" panose="020F0502020204030204" pitchFamily="34" charset="0"/>
                <a:ea typeface="Calibri" panose="020F0502020204030204" pitchFamily="34" charset="0"/>
                <a:cs typeface="Calibri" panose="020F0502020204030204" pitchFamily="34" charset="0"/>
              </a:rPr>
              <a:t>T</a:t>
            </a:r>
            <a:r>
              <a:rPr lang="en-US" sz="2400" dirty="0">
                <a:effectLst/>
                <a:latin typeface="Calibri" panose="020F0502020204030204" pitchFamily="34" charset="0"/>
                <a:ea typeface="Calibri" panose="020F0502020204030204" pitchFamily="34" charset="0"/>
                <a:cs typeface="Calibri" panose="020F0502020204030204" pitchFamily="34" charset="0"/>
              </a:rPr>
              <a:t>he number and availability of culturally diverse health care providers and administrators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descr="A light blue outline of a person dancing">
            <a:extLst>
              <a:ext uri="{FF2B5EF4-FFF2-40B4-BE49-F238E27FC236}">
                <a16:creationId xmlns:a16="http://schemas.microsoft.com/office/drawing/2014/main" id="{DA72233A-D708-68FC-D8D0-801A7C5456A1}"/>
              </a:ext>
            </a:extLst>
          </p:cNvPr>
          <p:cNvGrpSpPr/>
          <p:nvPr/>
        </p:nvGrpSpPr>
        <p:grpSpPr>
          <a:xfrm>
            <a:off x="10828054" y="3736154"/>
            <a:ext cx="1051492" cy="2710425"/>
            <a:chOff x="3509445" y="572295"/>
            <a:chExt cx="3445393" cy="5469731"/>
          </a:xfrm>
          <a:gradFill>
            <a:gsLst>
              <a:gs pos="0">
                <a:schemeClr val="accent2"/>
              </a:gs>
              <a:gs pos="100000">
                <a:schemeClr val="accent2">
                  <a:lumMod val="50000"/>
                </a:schemeClr>
              </a:gs>
            </a:gsLst>
            <a:lin ang="5400000" scaled="1"/>
          </a:gradFill>
        </p:grpSpPr>
        <p:sp>
          <p:nvSpPr>
            <p:cNvPr id="5" name="Freeform 8">
              <a:extLst>
                <a:ext uri="{FF2B5EF4-FFF2-40B4-BE49-F238E27FC236}">
                  <a16:creationId xmlns:a16="http://schemas.microsoft.com/office/drawing/2014/main" id="{6C6D4600-E8EA-52F7-0B85-DC13CFF0C718}"/>
                </a:ext>
              </a:extLst>
            </p:cNvPr>
            <p:cNvSpPr>
              <a:spLocks/>
            </p:cNvSpPr>
            <p:nvPr/>
          </p:nvSpPr>
          <p:spPr bwMode="auto">
            <a:xfrm>
              <a:off x="3509445" y="817563"/>
              <a:ext cx="3445393" cy="5224463"/>
            </a:xfrm>
            <a:custGeom>
              <a:avLst/>
              <a:gdLst>
                <a:gd name="T0" fmla="*/ 2450 w 2450"/>
                <a:gd name="T1" fmla="*/ 0 h 3416"/>
                <a:gd name="T2" fmla="*/ 1910 w 2450"/>
                <a:gd name="T3" fmla="*/ 297 h 3416"/>
                <a:gd name="T4" fmla="*/ 1466 w 2450"/>
                <a:gd name="T5" fmla="*/ 739 h 3416"/>
                <a:gd name="T6" fmla="*/ 883 w 2450"/>
                <a:gd name="T7" fmla="*/ 784 h 3416"/>
                <a:gd name="T8" fmla="*/ 303 w 2450"/>
                <a:gd name="T9" fmla="*/ 837 h 3416"/>
                <a:gd name="T10" fmla="*/ 0 w 2450"/>
                <a:gd name="T11" fmla="*/ 1024 h 3416"/>
                <a:gd name="T12" fmla="*/ 591 w 2450"/>
                <a:gd name="T13" fmla="*/ 941 h 3416"/>
                <a:gd name="T14" fmla="*/ 1050 w 2450"/>
                <a:gd name="T15" fmla="*/ 1197 h 3416"/>
                <a:gd name="T16" fmla="*/ 1299 w 2450"/>
                <a:gd name="T17" fmla="*/ 1782 h 3416"/>
                <a:gd name="T18" fmla="*/ 1208 w 2450"/>
                <a:gd name="T19" fmla="*/ 2575 h 3416"/>
                <a:gd name="T20" fmla="*/ 947 w 2450"/>
                <a:gd name="T21" fmla="*/ 2995 h 3416"/>
                <a:gd name="T22" fmla="*/ 1535 w 2450"/>
                <a:gd name="T23" fmla="*/ 2246 h 3416"/>
                <a:gd name="T24" fmla="*/ 1598 w 2450"/>
                <a:gd name="T25" fmla="*/ 2142 h 3416"/>
                <a:gd name="T26" fmla="*/ 1717 w 2450"/>
                <a:gd name="T27" fmla="*/ 2250 h 3416"/>
                <a:gd name="T28" fmla="*/ 1776 w 2450"/>
                <a:gd name="T29" fmla="*/ 2665 h 3416"/>
                <a:gd name="T30" fmla="*/ 1721 w 2450"/>
                <a:gd name="T31" fmla="*/ 3416 h 3416"/>
                <a:gd name="T32" fmla="*/ 1991 w 2450"/>
                <a:gd name="T33" fmla="*/ 2451 h 3416"/>
                <a:gd name="T34" fmla="*/ 1901 w 2450"/>
                <a:gd name="T35" fmla="*/ 1318 h 3416"/>
                <a:gd name="T36" fmla="*/ 2062 w 2450"/>
                <a:gd name="T37" fmla="*/ 397 h 3416"/>
                <a:gd name="T38" fmla="*/ 2450 w 2450"/>
                <a:gd name="T39" fmla="*/ 0 h 3416"/>
                <a:gd name="connsiteX0" fmla="*/ 10000 w 10000"/>
                <a:gd name="connsiteY0" fmla="*/ 0 h 10000"/>
                <a:gd name="connsiteX1" fmla="*/ 7796 w 10000"/>
                <a:gd name="connsiteY1" fmla="*/ 869 h 10000"/>
                <a:gd name="connsiteX2" fmla="*/ 5984 w 10000"/>
                <a:gd name="connsiteY2" fmla="*/ 2163 h 10000"/>
                <a:gd name="connsiteX3" fmla="*/ 3604 w 10000"/>
                <a:gd name="connsiteY3" fmla="*/ 2054 h 10000"/>
                <a:gd name="connsiteX4" fmla="*/ 1237 w 10000"/>
                <a:gd name="connsiteY4" fmla="*/ 2450 h 10000"/>
                <a:gd name="connsiteX5" fmla="*/ 0 w 10000"/>
                <a:gd name="connsiteY5" fmla="*/ 2998 h 10000"/>
                <a:gd name="connsiteX6" fmla="*/ 2412 w 10000"/>
                <a:gd name="connsiteY6" fmla="*/ 2755 h 10000"/>
                <a:gd name="connsiteX7" fmla="*/ 4286 w 10000"/>
                <a:gd name="connsiteY7" fmla="*/ 3504 h 10000"/>
                <a:gd name="connsiteX8" fmla="*/ 5302 w 10000"/>
                <a:gd name="connsiteY8" fmla="*/ 5217 h 10000"/>
                <a:gd name="connsiteX9" fmla="*/ 4931 w 10000"/>
                <a:gd name="connsiteY9" fmla="*/ 7538 h 10000"/>
                <a:gd name="connsiteX10" fmla="*/ 3865 w 10000"/>
                <a:gd name="connsiteY10" fmla="*/ 8768 h 10000"/>
                <a:gd name="connsiteX11" fmla="*/ 6265 w 10000"/>
                <a:gd name="connsiteY11" fmla="*/ 6575 h 10000"/>
                <a:gd name="connsiteX12" fmla="*/ 6522 w 10000"/>
                <a:gd name="connsiteY12" fmla="*/ 6270 h 10000"/>
                <a:gd name="connsiteX13" fmla="*/ 7008 w 10000"/>
                <a:gd name="connsiteY13" fmla="*/ 6587 h 10000"/>
                <a:gd name="connsiteX14" fmla="*/ 7249 w 10000"/>
                <a:gd name="connsiteY14" fmla="*/ 7802 h 10000"/>
                <a:gd name="connsiteX15" fmla="*/ 7024 w 10000"/>
                <a:gd name="connsiteY15" fmla="*/ 10000 h 10000"/>
                <a:gd name="connsiteX16" fmla="*/ 8127 w 10000"/>
                <a:gd name="connsiteY16" fmla="*/ 7175 h 10000"/>
                <a:gd name="connsiteX17" fmla="*/ 7759 w 10000"/>
                <a:gd name="connsiteY17" fmla="*/ 3858 h 10000"/>
                <a:gd name="connsiteX18" fmla="*/ 8416 w 10000"/>
                <a:gd name="connsiteY18" fmla="*/ 1162 h 10000"/>
                <a:gd name="connsiteX19" fmla="*/ 10000 w 10000"/>
                <a:gd name="connsiteY19" fmla="*/ 0 h 10000"/>
                <a:gd name="connsiteX0" fmla="*/ 10000 w 10000"/>
                <a:gd name="connsiteY0" fmla="*/ 0 h 10000"/>
                <a:gd name="connsiteX1" fmla="*/ 7796 w 10000"/>
                <a:gd name="connsiteY1" fmla="*/ 869 h 10000"/>
                <a:gd name="connsiteX2" fmla="*/ 5984 w 10000"/>
                <a:gd name="connsiteY2" fmla="*/ 2163 h 10000"/>
                <a:gd name="connsiteX3" fmla="*/ 3604 w 10000"/>
                <a:gd name="connsiteY3" fmla="*/ 2054 h 10000"/>
                <a:gd name="connsiteX4" fmla="*/ 1237 w 10000"/>
                <a:gd name="connsiteY4" fmla="*/ 2450 h 10000"/>
                <a:gd name="connsiteX5" fmla="*/ 0 w 10000"/>
                <a:gd name="connsiteY5" fmla="*/ 2998 h 10000"/>
                <a:gd name="connsiteX6" fmla="*/ 2412 w 10000"/>
                <a:gd name="connsiteY6" fmla="*/ 2755 h 10000"/>
                <a:gd name="connsiteX7" fmla="*/ 4286 w 10000"/>
                <a:gd name="connsiteY7" fmla="*/ 3504 h 10000"/>
                <a:gd name="connsiteX8" fmla="*/ 5302 w 10000"/>
                <a:gd name="connsiteY8" fmla="*/ 5217 h 10000"/>
                <a:gd name="connsiteX9" fmla="*/ 4931 w 10000"/>
                <a:gd name="connsiteY9" fmla="*/ 7538 h 10000"/>
                <a:gd name="connsiteX10" fmla="*/ 3865 w 10000"/>
                <a:gd name="connsiteY10" fmla="*/ 8768 h 10000"/>
                <a:gd name="connsiteX11" fmla="*/ 6265 w 10000"/>
                <a:gd name="connsiteY11" fmla="*/ 6575 h 10000"/>
                <a:gd name="connsiteX12" fmla="*/ 6522 w 10000"/>
                <a:gd name="connsiteY12" fmla="*/ 6270 h 10000"/>
                <a:gd name="connsiteX13" fmla="*/ 7008 w 10000"/>
                <a:gd name="connsiteY13" fmla="*/ 6587 h 10000"/>
                <a:gd name="connsiteX14" fmla="*/ 7249 w 10000"/>
                <a:gd name="connsiteY14" fmla="*/ 7802 h 10000"/>
                <a:gd name="connsiteX15" fmla="*/ 7024 w 10000"/>
                <a:gd name="connsiteY15" fmla="*/ 10000 h 10000"/>
                <a:gd name="connsiteX16" fmla="*/ 8127 w 10000"/>
                <a:gd name="connsiteY16" fmla="*/ 7175 h 10000"/>
                <a:gd name="connsiteX17" fmla="*/ 7759 w 10000"/>
                <a:gd name="connsiteY17" fmla="*/ 3858 h 10000"/>
                <a:gd name="connsiteX18" fmla="*/ 8416 w 10000"/>
                <a:gd name="connsiteY18" fmla="*/ 1162 h 10000"/>
                <a:gd name="connsiteX19" fmla="*/ 10000 w 10000"/>
                <a:gd name="connsiteY19"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9183 w 9183"/>
                <a:gd name="connsiteY0" fmla="*/ 0 h 10000"/>
                <a:gd name="connsiteX1" fmla="*/ 6979 w 9183"/>
                <a:gd name="connsiteY1" fmla="*/ 869 h 10000"/>
                <a:gd name="connsiteX2" fmla="*/ 4831 w 9183"/>
                <a:gd name="connsiteY2" fmla="*/ 2232 h 10000"/>
                <a:gd name="connsiteX3" fmla="*/ 2163 w 9183"/>
                <a:gd name="connsiteY3" fmla="*/ 1968 h 10000"/>
                <a:gd name="connsiteX4" fmla="*/ 23 w 9183"/>
                <a:gd name="connsiteY4" fmla="*/ 2826 h 10000"/>
                <a:gd name="connsiteX5" fmla="*/ 1595 w 9183"/>
                <a:gd name="connsiteY5" fmla="*/ 2755 h 10000"/>
                <a:gd name="connsiteX6" fmla="*/ 3469 w 9183"/>
                <a:gd name="connsiteY6" fmla="*/ 3504 h 10000"/>
                <a:gd name="connsiteX7" fmla="*/ 4485 w 9183"/>
                <a:gd name="connsiteY7" fmla="*/ 5217 h 10000"/>
                <a:gd name="connsiteX8" fmla="*/ 4114 w 9183"/>
                <a:gd name="connsiteY8" fmla="*/ 7538 h 10000"/>
                <a:gd name="connsiteX9" fmla="*/ 3048 w 9183"/>
                <a:gd name="connsiteY9" fmla="*/ 8768 h 10000"/>
                <a:gd name="connsiteX10" fmla="*/ 5448 w 9183"/>
                <a:gd name="connsiteY10" fmla="*/ 6575 h 10000"/>
                <a:gd name="connsiteX11" fmla="*/ 5705 w 9183"/>
                <a:gd name="connsiteY11" fmla="*/ 6270 h 10000"/>
                <a:gd name="connsiteX12" fmla="*/ 6191 w 9183"/>
                <a:gd name="connsiteY12" fmla="*/ 6587 h 10000"/>
                <a:gd name="connsiteX13" fmla="*/ 6432 w 9183"/>
                <a:gd name="connsiteY13" fmla="*/ 7802 h 10000"/>
                <a:gd name="connsiteX14" fmla="*/ 6207 w 9183"/>
                <a:gd name="connsiteY14" fmla="*/ 10000 h 10000"/>
                <a:gd name="connsiteX15" fmla="*/ 7310 w 9183"/>
                <a:gd name="connsiteY15" fmla="*/ 7175 h 10000"/>
                <a:gd name="connsiteX16" fmla="*/ 6942 w 9183"/>
                <a:gd name="connsiteY16" fmla="*/ 3858 h 10000"/>
                <a:gd name="connsiteX17" fmla="*/ 7599 w 9183"/>
                <a:gd name="connsiteY17" fmla="*/ 1162 h 10000"/>
                <a:gd name="connsiteX18" fmla="*/ 9183 w 9183"/>
                <a:gd name="connsiteY18" fmla="*/ 0 h 10000"/>
                <a:gd name="connsiteX0" fmla="*/ 10000 w 10000"/>
                <a:gd name="connsiteY0" fmla="*/ 0 h 10000"/>
                <a:gd name="connsiteX1" fmla="*/ 7600 w 10000"/>
                <a:gd name="connsiteY1" fmla="*/ 869 h 10000"/>
                <a:gd name="connsiteX2" fmla="*/ 5261 w 10000"/>
                <a:gd name="connsiteY2" fmla="*/ 2232 h 10000"/>
                <a:gd name="connsiteX3" fmla="*/ 2825 w 10000"/>
                <a:gd name="connsiteY3" fmla="*/ 2123 h 10000"/>
                <a:gd name="connsiteX4" fmla="*/ 25 w 10000"/>
                <a:gd name="connsiteY4" fmla="*/ 2826 h 10000"/>
                <a:gd name="connsiteX5" fmla="*/ 1737 w 10000"/>
                <a:gd name="connsiteY5" fmla="*/ 2755 h 10000"/>
                <a:gd name="connsiteX6" fmla="*/ 3778 w 10000"/>
                <a:gd name="connsiteY6" fmla="*/ 3504 h 10000"/>
                <a:gd name="connsiteX7" fmla="*/ 4884 w 10000"/>
                <a:gd name="connsiteY7" fmla="*/ 5217 h 10000"/>
                <a:gd name="connsiteX8" fmla="*/ 4480 w 10000"/>
                <a:gd name="connsiteY8" fmla="*/ 7538 h 10000"/>
                <a:gd name="connsiteX9" fmla="*/ 3319 w 10000"/>
                <a:gd name="connsiteY9" fmla="*/ 8768 h 10000"/>
                <a:gd name="connsiteX10" fmla="*/ 5933 w 10000"/>
                <a:gd name="connsiteY10" fmla="*/ 6575 h 10000"/>
                <a:gd name="connsiteX11" fmla="*/ 6213 w 10000"/>
                <a:gd name="connsiteY11" fmla="*/ 6270 h 10000"/>
                <a:gd name="connsiteX12" fmla="*/ 6742 w 10000"/>
                <a:gd name="connsiteY12" fmla="*/ 6587 h 10000"/>
                <a:gd name="connsiteX13" fmla="*/ 7004 w 10000"/>
                <a:gd name="connsiteY13" fmla="*/ 7802 h 10000"/>
                <a:gd name="connsiteX14" fmla="*/ 6759 w 10000"/>
                <a:gd name="connsiteY14" fmla="*/ 10000 h 10000"/>
                <a:gd name="connsiteX15" fmla="*/ 7960 w 10000"/>
                <a:gd name="connsiteY15" fmla="*/ 7175 h 10000"/>
                <a:gd name="connsiteX16" fmla="*/ 7560 w 10000"/>
                <a:gd name="connsiteY16" fmla="*/ 3858 h 10000"/>
                <a:gd name="connsiteX17" fmla="*/ 8275 w 10000"/>
                <a:gd name="connsiteY17" fmla="*/ 1162 h 10000"/>
                <a:gd name="connsiteX18" fmla="*/ 10000 w 10000"/>
                <a:gd name="connsiteY18" fmla="*/ 0 h 10000"/>
                <a:gd name="connsiteX0" fmla="*/ 10000 w 10000"/>
                <a:gd name="connsiteY0" fmla="*/ 0 h 10000"/>
                <a:gd name="connsiteX1" fmla="*/ 7600 w 10000"/>
                <a:gd name="connsiteY1" fmla="*/ 869 h 10000"/>
                <a:gd name="connsiteX2" fmla="*/ 5261 w 10000"/>
                <a:gd name="connsiteY2" fmla="*/ 2232 h 10000"/>
                <a:gd name="connsiteX3" fmla="*/ 2825 w 10000"/>
                <a:gd name="connsiteY3" fmla="*/ 2123 h 10000"/>
                <a:gd name="connsiteX4" fmla="*/ 25 w 10000"/>
                <a:gd name="connsiteY4" fmla="*/ 2826 h 10000"/>
                <a:gd name="connsiteX5" fmla="*/ 1737 w 10000"/>
                <a:gd name="connsiteY5" fmla="*/ 2755 h 10000"/>
                <a:gd name="connsiteX6" fmla="*/ 3778 w 10000"/>
                <a:gd name="connsiteY6" fmla="*/ 3504 h 10000"/>
                <a:gd name="connsiteX7" fmla="*/ 4884 w 10000"/>
                <a:gd name="connsiteY7" fmla="*/ 5217 h 10000"/>
                <a:gd name="connsiteX8" fmla="*/ 4480 w 10000"/>
                <a:gd name="connsiteY8" fmla="*/ 7538 h 10000"/>
                <a:gd name="connsiteX9" fmla="*/ 3319 w 10000"/>
                <a:gd name="connsiteY9" fmla="*/ 8768 h 10000"/>
                <a:gd name="connsiteX10" fmla="*/ 5933 w 10000"/>
                <a:gd name="connsiteY10" fmla="*/ 6575 h 10000"/>
                <a:gd name="connsiteX11" fmla="*/ 6213 w 10000"/>
                <a:gd name="connsiteY11" fmla="*/ 6270 h 10000"/>
                <a:gd name="connsiteX12" fmla="*/ 6742 w 10000"/>
                <a:gd name="connsiteY12" fmla="*/ 6587 h 10000"/>
                <a:gd name="connsiteX13" fmla="*/ 7004 w 10000"/>
                <a:gd name="connsiteY13" fmla="*/ 7802 h 10000"/>
                <a:gd name="connsiteX14" fmla="*/ 6759 w 10000"/>
                <a:gd name="connsiteY14" fmla="*/ 10000 h 10000"/>
                <a:gd name="connsiteX15" fmla="*/ 7960 w 10000"/>
                <a:gd name="connsiteY15" fmla="*/ 7175 h 10000"/>
                <a:gd name="connsiteX16" fmla="*/ 7560 w 10000"/>
                <a:gd name="connsiteY16" fmla="*/ 3858 h 10000"/>
                <a:gd name="connsiteX17" fmla="*/ 8275 w 10000"/>
                <a:gd name="connsiteY17" fmla="*/ 1162 h 10000"/>
                <a:gd name="connsiteX18" fmla="*/ 10000 w 10000"/>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55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55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89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06" h="10000">
                  <a:moveTo>
                    <a:pt x="10006" y="0"/>
                  </a:moveTo>
                  <a:cubicBezTo>
                    <a:pt x="10006" y="0"/>
                    <a:pt x="8395" y="497"/>
                    <a:pt x="7606" y="869"/>
                  </a:cubicBezTo>
                  <a:cubicBezTo>
                    <a:pt x="6816" y="1241"/>
                    <a:pt x="6063" y="2023"/>
                    <a:pt x="5267" y="2232"/>
                  </a:cubicBezTo>
                  <a:cubicBezTo>
                    <a:pt x="4471" y="2441"/>
                    <a:pt x="4226" y="2093"/>
                    <a:pt x="2831" y="2123"/>
                  </a:cubicBezTo>
                  <a:cubicBezTo>
                    <a:pt x="1436" y="2153"/>
                    <a:pt x="248" y="2709"/>
                    <a:pt x="31" y="2826"/>
                  </a:cubicBezTo>
                  <a:cubicBezTo>
                    <a:pt x="-186" y="2943"/>
                    <a:pt x="752" y="2710"/>
                    <a:pt x="1743" y="2789"/>
                  </a:cubicBezTo>
                  <a:cubicBezTo>
                    <a:pt x="2734" y="2868"/>
                    <a:pt x="3259" y="3099"/>
                    <a:pt x="3784" y="3504"/>
                  </a:cubicBezTo>
                  <a:cubicBezTo>
                    <a:pt x="4309" y="3909"/>
                    <a:pt x="4832" y="4300"/>
                    <a:pt x="4890" y="5217"/>
                  </a:cubicBezTo>
                  <a:cubicBezTo>
                    <a:pt x="4943" y="6133"/>
                    <a:pt x="4943" y="6950"/>
                    <a:pt x="4486" y="7538"/>
                  </a:cubicBezTo>
                  <a:cubicBezTo>
                    <a:pt x="4028" y="8126"/>
                    <a:pt x="3325" y="8768"/>
                    <a:pt x="3325" y="8768"/>
                  </a:cubicBezTo>
                  <a:cubicBezTo>
                    <a:pt x="3325" y="8768"/>
                    <a:pt x="5095" y="8012"/>
                    <a:pt x="5939" y="6575"/>
                  </a:cubicBezTo>
                  <a:cubicBezTo>
                    <a:pt x="5939" y="6575"/>
                    <a:pt x="6064" y="6265"/>
                    <a:pt x="6219" y="6270"/>
                  </a:cubicBezTo>
                  <a:cubicBezTo>
                    <a:pt x="6374" y="6276"/>
                    <a:pt x="6606" y="6373"/>
                    <a:pt x="6748" y="6587"/>
                  </a:cubicBezTo>
                  <a:cubicBezTo>
                    <a:pt x="6882" y="6792"/>
                    <a:pt x="6993" y="7359"/>
                    <a:pt x="7010" y="7802"/>
                  </a:cubicBezTo>
                  <a:cubicBezTo>
                    <a:pt x="7028" y="8246"/>
                    <a:pt x="7046" y="9508"/>
                    <a:pt x="6765" y="10000"/>
                  </a:cubicBezTo>
                  <a:cubicBezTo>
                    <a:pt x="6765" y="10000"/>
                    <a:pt x="8037" y="8413"/>
                    <a:pt x="7966" y="7175"/>
                  </a:cubicBezTo>
                  <a:cubicBezTo>
                    <a:pt x="7966" y="7175"/>
                    <a:pt x="8020" y="5281"/>
                    <a:pt x="7566" y="3858"/>
                  </a:cubicBezTo>
                  <a:cubicBezTo>
                    <a:pt x="7113" y="2433"/>
                    <a:pt x="8001" y="1470"/>
                    <a:pt x="8281" y="1162"/>
                  </a:cubicBezTo>
                  <a:cubicBezTo>
                    <a:pt x="8566" y="858"/>
                    <a:pt x="9353" y="181"/>
                    <a:pt x="10006" y="0"/>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7" name="Freeform 9">
              <a:extLst>
                <a:ext uri="{FF2B5EF4-FFF2-40B4-BE49-F238E27FC236}">
                  <a16:creationId xmlns:a16="http://schemas.microsoft.com/office/drawing/2014/main" id="{E5D5D00C-1AF6-A9F4-BC4B-3A0BDF5603B3}"/>
                </a:ext>
              </a:extLst>
            </p:cNvPr>
            <p:cNvSpPr>
              <a:spLocks/>
            </p:cNvSpPr>
            <p:nvPr/>
          </p:nvSpPr>
          <p:spPr bwMode="auto">
            <a:xfrm>
              <a:off x="4574657" y="572295"/>
              <a:ext cx="1101085" cy="1349374"/>
            </a:xfrm>
            <a:custGeom>
              <a:avLst/>
              <a:gdLst>
                <a:gd name="T0" fmla="*/ 495 w 546"/>
                <a:gd name="T1" fmla="*/ 278 h 689"/>
                <a:gd name="T2" fmla="*/ 365 w 546"/>
                <a:gd name="T3" fmla="*/ 652 h 689"/>
                <a:gd name="T4" fmla="*/ 51 w 546"/>
                <a:gd name="T5" fmla="*/ 411 h 689"/>
                <a:gd name="T6" fmla="*/ 181 w 546"/>
                <a:gd name="T7" fmla="*/ 36 h 689"/>
                <a:gd name="T8" fmla="*/ 495 w 546"/>
                <a:gd name="T9" fmla="*/ 278 h 689"/>
              </a:gdLst>
              <a:ahLst/>
              <a:cxnLst>
                <a:cxn ang="0">
                  <a:pos x="T0" y="T1"/>
                </a:cxn>
                <a:cxn ang="0">
                  <a:pos x="T2" y="T3"/>
                </a:cxn>
                <a:cxn ang="0">
                  <a:pos x="T4" y="T5"/>
                </a:cxn>
                <a:cxn ang="0">
                  <a:pos x="T6" y="T7"/>
                </a:cxn>
                <a:cxn ang="0">
                  <a:pos x="T8" y="T9"/>
                </a:cxn>
              </a:cxnLst>
              <a:rect l="0" t="0" r="r" b="b"/>
              <a:pathLst>
                <a:path w="546" h="689">
                  <a:moveTo>
                    <a:pt x="495" y="278"/>
                  </a:moveTo>
                  <a:cubicBezTo>
                    <a:pt x="546" y="448"/>
                    <a:pt x="488" y="615"/>
                    <a:pt x="365" y="652"/>
                  </a:cubicBezTo>
                  <a:cubicBezTo>
                    <a:pt x="243" y="689"/>
                    <a:pt x="102" y="581"/>
                    <a:pt x="51" y="411"/>
                  </a:cubicBezTo>
                  <a:cubicBezTo>
                    <a:pt x="0" y="241"/>
                    <a:pt x="58" y="73"/>
                    <a:pt x="181" y="36"/>
                  </a:cubicBezTo>
                  <a:cubicBezTo>
                    <a:pt x="303" y="0"/>
                    <a:pt x="444" y="108"/>
                    <a:pt x="495" y="278"/>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8" name="Slide Number Placeholder 7">
            <a:extLst>
              <a:ext uri="{FF2B5EF4-FFF2-40B4-BE49-F238E27FC236}">
                <a16:creationId xmlns:a16="http://schemas.microsoft.com/office/drawing/2014/main" id="{F6A0B8AF-44DA-C501-1A26-46A1262B791C}"/>
              </a:ext>
            </a:extLst>
          </p:cNvPr>
          <p:cNvSpPr>
            <a:spLocks noGrp="1"/>
          </p:cNvSpPr>
          <p:nvPr>
            <p:ph type="sldNum" sz="quarter" idx="12"/>
          </p:nvPr>
        </p:nvSpPr>
        <p:spPr/>
        <p:txBody>
          <a:bodyPr/>
          <a:lstStyle/>
          <a:p>
            <a:fld id="{8E591227-F9EB-4B2B-9432-842143BA1678}" type="slidenum">
              <a:rPr lang="en-US" smtClean="0"/>
              <a:t>65</a:t>
            </a:fld>
            <a:endParaRPr lang="en-US" dirty="0"/>
          </a:p>
        </p:txBody>
      </p:sp>
      <p:sp>
        <p:nvSpPr>
          <p:cNvPr id="11" name="Date Placeholder 10">
            <a:extLst>
              <a:ext uri="{FF2B5EF4-FFF2-40B4-BE49-F238E27FC236}">
                <a16:creationId xmlns:a16="http://schemas.microsoft.com/office/drawing/2014/main" id="{6163B831-F76F-2D39-7E64-A49B3E8717AB}"/>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209612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900" fill="hold"/>
                                        <p:tgtEl>
                                          <p:spTgt spid="4"/>
                                        </p:tgtEl>
                                        <p:attrNameLst>
                                          <p:attrName>ppt_x</p:attrName>
                                        </p:attrNameLst>
                                      </p:cBhvr>
                                      <p:tavLst>
                                        <p:tav tm="0">
                                          <p:val>
                                            <p:strVal val="0-#ppt_w/2"/>
                                          </p:val>
                                        </p:tav>
                                        <p:tav tm="100000">
                                          <p:val>
                                            <p:strVal val="#ppt_x"/>
                                          </p:val>
                                        </p:tav>
                                      </p:tavLst>
                                    </p:anim>
                                    <p:anim calcmode="lin" valueType="num">
                                      <p:cBhvr additive="base">
                                        <p:cTn id="8" dur="9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accel="12000" decel="88000" fill="hold" nodeType="withEffect">
                                  <p:stCondLst>
                                    <p:cond delay="4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130A62-BB45-5499-80D2-1A0AEEE1AB45}"/>
              </a:ext>
            </a:extLst>
          </p:cNvPr>
          <p:cNvSpPr txBox="1">
            <a:spLocks noGrp="1"/>
          </p:cNvSpPr>
          <p:nvPr>
            <p:ph type="title" idx="4294967295"/>
          </p:nvPr>
        </p:nvSpPr>
        <p:spPr>
          <a:xfrm>
            <a:off x="2292184" y="965274"/>
            <a:ext cx="7422731"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System &amp; Organization Improvement:</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8C4A6E52-E93D-0925-257F-F1E2CD0BB50F}"/>
              </a:ext>
            </a:extLst>
          </p:cNvPr>
          <p:cNvSpPr txBox="1"/>
          <p:nvPr/>
        </p:nvSpPr>
        <p:spPr>
          <a:xfrm>
            <a:off x="564023" y="1838756"/>
            <a:ext cx="11063954" cy="2328586"/>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Individuals involved at all levels of health care can take steps to improve the quality of care provided to culturally diverse patients:</a:t>
            </a:r>
          </a:p>
          <a:p>
            <a:pPr marR="0" lvl="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P</a:t>
            </a:r>
            <a:r>
              <a:rPr lang="en-US" sz="2400" dirty="0">
                <a:effectLst/>
                <a:latin typeface="Calibri" panose="020F0502020204030204" pitchFamily="34" charset="0"/>
                <a:ea typeface="Calibri" panose="020F0502020204030204" pitchFamily="34" charset="0"/>
                <a:cs typeface="Calibri" panose="020F0502020204030204" pitchFamily="34" charset="0"/>
              </a:rPr>
              <a:t>atient-centered, individualized care is crucial to effective treatment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50000"/>
              </a:lnSpc>
              <a:spcAft>
                <a:spcPts val="80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A</a:t>
            </a:r>
            <a:r>
              <a:rPr lang="en-US" sz="2400" dirty="0">
                <a:effectLst/>
                <a:latin typeface="Calibri" panose="020F0502020204030204" pitchFamily="34" charset="0"/>
                <a:ea typeface="Calibri" panose="020F0502020204030204" pitchFamily="34" charset="0"/>
                <a:cs typeface="Calibri" panose="020F0502020204030204" pitchFamily="34" charset="0"/>
              </a:rPr>
              <a:t>sking the right questions can help facilitate the process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descr="A gold outline of a person dancing">
            <a:extLst>
              <a:ext uri="{FF2B5EF4-FFF2-40B4-BE49-F238E27FC236}">
                <a16:creationId xmlns:a16="http://schemas.microsoft.com/office/drawing/2014/main" id="{3C86FE4F-04E6-A836-318B-48F9E036CAF1}"/>
              </a:ext>
            </a:extLst>
          </p:cNvPr>
          <p:cNvGrpSpPr/>
          <p:nvPr/>
        </p:nvGrpSpPr>
        <p:grpSpPr>
          <a:xfrm>
            <a:off x="10576485" y="3496988"/>
            <a:ext cx="1051492" cy="2710425"/>
            <a:chOff x="3509445" y="572295"/>
            <a:chExt cx="3445393" cy="5469731"/>
          </a:xfrm>
          <a:solidFill>
            <a:schemeClr val="accent5">
              <a:lumMod val="60000"/>
              <a:lumOff val="40000"/>
            </a:schemeClr>
          </a:solidFill>
        </p:grpSpPr>
        <p:sp>
          <p:nvSpPr>
            <p:cNvPr id="5" name="Freeform 8">
              <a:extLst>
                <a:ext uri="{FF2B5EF4-FFF2-40B4-BE49-F238E27FC236}">
                  <a16:creationId xmlns:a16="http://schemas.microsoft.com/office/drawing/2014/main" id="{245E8800-05BA-E35B-8D3E-05EAFA739640}"/>
                </a:ext>
              </a:extLst>
            </p:cNvPr>
            <p:cNvSpPr>
              <a:spLocks/>
            </p:cNvSpPr>
            <p:nvPr/>
          </p:nvSpPr>
          <p:spPr bwMode="auto">
            <a:xfrm>
              <a:off x="3509445" y="817563"/>
              <a:ext cx="3445393" cy="5224463"/>
            </a:xfrm>
            <a:custGeom>
              <a:avLst/>
              <a:gdLst>
                <a:gd name="T0" fmla="*/ 2450 w 2450"/>
                <a:gd name="T1" fmla="*/ 0 h 3416"/>
                <a:gd name="T2" fmla="*/ 1910 w 2450"/>
                <a:gd name="T3" fmla="*/ 297 h 3416"/>
                <a:gd name="T4" fmla="*/ 1466 w 2450"/>
                <a:gd name="T5" fmla="*/ 739 h 3416"/>
                <a:gd name="T6" fmla="*/ 883 w 2450"/>
                <a:gd name="T7" fmla="*/ 784 h 3416"/>
                <a:gd name="T8" fmla="*/ 303 w 2450"/>
                <a:gd name="T9" fmla="*/ 837 h 3416"/>
                <a:gd name="T10" fmla="*/ 0 w 2450"/>
                <a:gd name="T11" fmla="*/ 1024 h 3416"/>
                <a:gd name="T12" fmla="*/ 591 w 2450"/>
                <a:gd name="T13" fmla="*/ 941 h 3416"/>
                <a:gd name="T14" fmla="*/ 1050 w 2450"/>
                <a:gd name="T15" fmla="*/ 1197 h 3416"/>
                <a:gd name="T16" fmla="*/ 1299 w 2450"/>
                <a:gd name="T17" fmla="*/ 1782 h 3416"/>
                <a:gd name="T18" fmla="*/ 1208 w 2450"/>
                <a:gd name="T19" fmla="*/ 2575 h 3416"/>
                <a:gd name="T20" fmla="*/ 947 w 2450"/>
                <a:gd name="T21" fmla="*/ 2995 h 3416"/>
                <a:gd name="T22" fmla="*/ 1535 w 2450"/>
                <a:gd name="T23" fmla="*/ 2246 h 3416"/>
                <a:gd name="T24" fmla="*/ 1598 w 2450"/>
                <a:gd name="T25" fmla="*/ 2142 h 3416"/>
                <a:gd name="T26" fmla="*/ 1717 w 2450"/>
                <a:gd name="T27" fmla="*/ 2250 h 3416"/>
                <a:gd name="T28" fmla="*/ 1776 w 2450"/>
                <a:gd name="T29" fmla="*/ 2665 h 3416"/>
                <a:gd name="T30" fmla="*/ 1721 w 2450"/>
                <a:gd name="T31" fmla="*/ 3416 h 3416"/>
                <a:gd name="T32" fmla="*/ 1991 w 2450"/>
                <a:gd name="T33" fmla="*/ 2451 h 3416"/>
                <a:gd name="T34" fmla="*/ 1901 w 2450"/>
                <a:gd name="T35" fmla="*/ 1318 h 3416"/>
                <a:gd name="T36" fmla="*/ 2062 w 2450"/>
                <a:gd name="T37" fmla="*/ 397 h 3416"/>
                <a:gd name="T38" fmla="*/ 2450 w 2450"/>
                <a:gd name="T39" fmla="*/ 0 h 3416"/>
                <a:gd name="connsiteX0" fmla="*/ 10000 w 10000"/>
                <a:gd name="connsiteY0" fmla="*/ 0 h 10000"/>
                <a:gd name="connsiteX1" fmla="*/ 7796 w 10000"/>
                <a:gd name="connsiteY1" fmla="*/ 869 h 10000"/>
                <a:gd name="connsiteX2" fmla="*/ 5984 w 10000"/>
                <a:gd name="connsiteY2" fmla="*/ 2163 h 10000"/>
                <a:gd name="connsiteX3" fmla="*/ 3604 w 10000"/>
                <a:gd name="connsiteY3" fmla="*/ 2054 h 10000"/>
                <a:gd name="connsiteX4" fmla="*/ 1237 w 10000"/>
                <a:gd name="connsiteY4" fmla="*/ 2450 h 10000"/>
                <a:gd name="connsiteX5" fmla="*/ 0 w 10000"/>
                <a:gd name="connsiteY5" fmla="*/ 2998 h 10000"/>
                <a:gd name="connsiteX6" fmla="*/ 2412 w 10000"/>
                <a:gd name="connsiteY6" fmla="*/ 2755 h 10000"/>
                <a:gd name="connsiteX7" fmla="*/ 4286 w 10000"/>
                <a:gd name="connsiteY7" fmla="*/ 3504 h 10000"/>
                <a:gd name="connsiteX8" fmla="*/ 5302 w 10000"/>
                <a:gd name="connsiteY8" fmla="*/ 5217 h 10000"/>
                <a:gd name="connsiteX9" fmla="*/ 4931 w 10000"/>
                <a:gd name="connsiteY9" fmla="*/ 7538 h 10000"/>
                <a:gd name="connsiteX10" fmla="*/ 3865 w 10000"/>
                <a:gd name="connsiteY10" fmla="*/ 8768 h 10000"/>
                <a:gd name="connsiteX11" fmla="*/ 6265 w 10000"/>
                <a:gd name="connsiteY11" fmla="*/ 6575 h 10000"/>
                <a:gd name="connsiteX12" fmla="*/ 6522 w 10000"/>
                <a:gd name="connsiteY12" fmla="*/ 6270 h 10000"/>
                <a:gd name="connsiteX13" fmla="*/ 7008 w 10000"/>
                <a:gd name="connsiteY13" fmla="*/ 6587 h 10000"/>
                <a:gd name="connsiteX14" fmla="*/ 7249 w 10000"/>
                <a:gd name="connsiteY14" fmla="*/ 7802 h 10000"/>
                <a:gd name="connsiteX15" fmla="*/ 7024 w 10000"/>
                <a:gd name="connsiteY15" fmla="*/ 10000 h 10000"/>
                <a:gd name="connsiteX16" fmla="*/ 8127 w 10000"/>
                <a:gd name="connsiteY16" fmla="*/ 7175 h 10000"/>
                <a:gd name="connsiteX17" fmla="*/ 7759 w 10000"/>
                <a:gd name="connsiteY17" fmla="*/ 3858 h 10000"/>
                <a:gd name="connsiteX18" fmla="*/ 8416 w 10000"/>
                <a:gd name="connsiteY18" fmla="*/ 1162 h 10000"/>
                <a:gd name="connsiteX19" fmla="*/ 10000 w 10000"/>
                <a:gd name="connsiteY19" fmla="*/ 0 h 10000"/>
                <a:gd name="connsiteX0" fmla="*/ 10000 w 10000"/>
                <a:gd name="connsiteY0" fmla="*/ 0 h 10000"/>
                <a:gd name="connsiteX1" fmla="*/ 7796 w 10000"/>
                <a:gd name="connsiteY1" fmla="*/ 869 h 10000"/>
                <a:gd name="connsiteX2" fmla="*/ 5984 w 10000"/>
                <a:gd name="connsiteY2" fmla="*/ 2163 h 10000"/>
                <a:gd name="connsiteX3" fmla="*/ 3604 w 10000"/>
                <a:gd name="connsiteY3" fmla="*/ 2054 h 10000"/>
                <a:gd name="connsiteX4" fmla="*/ 1237 w 10000"/>
                <a:gd name="connsiteY4" fmla="*/ 2450 h 10000"/>
                <a:gd name="connsiteX5" fmla="*/ 0 w 10000"/>
                <a:gd name="connsiteY5" fmla="*/ 2998 h 10000"/>
                <a:gd name="connsiteX6" fmla="*/ 2412 w 10000"/>
                <a:gd name="connsiteY6" fmla="*/ 2755 h 10000"/>
                <a:gd name="connsiteX7" fmla="*/ 4286 w 10000"/>
                <a:gd name="connsiteY7" fmla="*/ 3504 h 10000"/>
                <a:gd name="connsiteX8" fmla="*/ 5302 w 10000"/>
                <a:gd name="connsiteY8" fmla="*/ 5217 h 10000"/>
                <a:gd name="connsiteX9" fmla="*/ 4931 w 10000"/>
                <a:gd name="connsiteY9" fmla="*/ 7538 h 10000"/>
                <a:gd name="connsiteX10" fmla="*/ 3865 w 10000"/>
                <a:gd name="connsiteY10" fmla="*/ 8768 h 10000"/>
                <a:gd name="connsiteX11" fmla="*/ 6265 w 10000"/>
                <a:gd name="connsiteY11" fmla="*/ 6575 h 10000"/>
                <a:gd name="connsiteX12" fmla="*/ 6522 w 10000"/>
                <a:gd name="connsiteY12" fmla="*/ 6270 h 10000"/>
                <a:gd name="connsiteX13" fmla="*/ 7008 w 10000"/>
                <a:gd name="connsiteY13" fmla="*/ 6587 h 10000"/>
                <a:gd name="connsiteX14" fmla="*/ 7249 w 10000"/>
                <a:gd name="connsiteY14" fmla="*/ 7802 h 10000"/>
                <a:gd name="connsiteX15" fmla="*/ 7024 w 10000"/>
                <a:gd name="connsiteY15" fmla="*/ 10000 h 10000"/>
                <a:gd name="connsiteX16" fmla="*/ 8127 w 10000"/>
                <a:gd name="connsiteY16" fmla="*/ 7175 h 10000"/>
                <a:gd name="connsiteX17" fmla="*/ 7759 w 10000"/>
                <a:gd name="connsiteY17" fmla="*/ 3858 h 10000"/>
                <a:gd name="connsiteX18" fmla="*/ 8416 w 10000"/>
                <a:gd name="connsiteY18" fmla="*/ 1162 h 10000"/>
                <a:gd name="connsiteX19" fmla="*/ 10000 w 10000"/>
                <a:gd name="connsiteY19"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9183 w 9183"/>
                <a:gd name="connsiteY0" fmla="*/ 0 h 10000"/>
                <a:gd name="connsiteX1" fmla="*/ 6979 w 9183"/>
                <a:gd name="connsiteY1" fmla="*/ 869 h 10000"/>
                <a:gd name="connsiteX2" fmla="*/ 4831 w 9183"/>
                <a:gd name="connsiteY2" fmla="*/ 2232 h 10000"/>
                <a:gd name="connsiteX3" fmla="*/ 2163 w 9183"/>
                <a:gd name="connsiteY3" fmla="*/ 1968 h 10000"/>
                <a:gd name="connsiteX4" fmla="*/ 23 w 9183"/>
                <a:gd name="connsiteY4" fmla="*/ 2826 h 10000"/>
                <a:gd name="connsiteX5" fmla="*/ 1595 w 9183"/>
                <a:gd name="connsiteY5" fmla="*/ 2755 h 10000"/>
                <a:gd name="connsiteX6" fmla="*/ 3469 w 9183"/>
                <a:gd name="connsiteY6" fmla="*/ 3504 h 10000"/>
                <a:gd name="connsiteX7" fmla="*/ 4485 w 9183"/>
                <a:gd name="connsiteY7" fmla="*/ 5217 h 10000"/>
                <a:gd name="connsiteX8" fmla="*/ 4114 w 9183"/>
                <a:gd name="connsiteY8" fmla="*/ 7538 h 10000"/>
                <a:gd name="connsiteX9" fmla="*/ 3048 w 9183"/>
                <a:gd name="connsiteY9" fmla="*/ 8768 h 10000"/>
                <a:gd name="connsiteX10" fmla="*/ 5448 w 9183"/>
                <a:gd name="connsiteY10" fmla="*/ 6575 h 10000"/>
                <a:gd name="connsiteX11" fmla="*/ 5705 w 9183"/>
                <a:gd name="connsiteY11" fmla="*/ 6270 h 10000"/>
                <a:gd name="connsiteX12" fmla="*/ 6191 w 9183"/>
                <a:gd name="connsiteY12" fmla="*/ 6587 h 10000"/>
                <a:gd name="connsiteX13" fmla="*/ 6432 w 9183"/>
                <a:gd name="connsiteY13" fmla="*/ 7802 h 10000"/>
                <a:gd name="connsiteX14" fmla="*/ 6207 w 9183"/>
                <a:gd name="connsiteY14" fmla="*/ 10000 h 10000"/>
                <a:gd name="connsiteX15" fmla="*/ 7310 w 9183"/>
                <a:gd name="connsiteY15" fmla="*/ 7175 h 10000"/>
                <a:gd name="connsiteX16" fmla="*/ 6942 w 9183"/>
                <a:gd name="connsiteY16" fmla="*/ 3858 h 10000"/>
                <a:gd name="connsiteX17" fmla="*/ 7599 w 9183"/>
                <a:gd name="connsiteY17" fmla="*/ 1162 h 10000"/>
                <a:gd name="connsiteX18" fmla="*/ 9183 w 9183"/>
                <a:gd name="connsiteY18" fmla="*/ 0 h 10000"/>
                <a:gd name="connsiteX0" fmla="*/ 10000 w 10000"/>
                <a:gd name="connsiteY0" fmla="*/ 0 h 10000"/>
                <a:gd name="connsiteX1" fmla="*/ 7600 w 10000"/>
                <a:gd name="connsiteY1" fmla="*/ 869 h 10000"/>
                <a:gd name="connsiteX2" fmla="*/ 5261 w 10000"/>
                <a:gd name="connsiteY2" fmla="*/ 2232 h 10000"/>
                <a:gd name="connsiteX3" fmla="*/ 2825 w 10000"/>
                <a:gd name="connsiteY3" fmla="*/ 2123 h 10000"/>
                <a:gd name="connsiteX4" fmla="*/ 25 w 10000"/>
                <a:gd name="connsiteY4" fmla="*/ 2826 h 10000"/>
                <a:gd name="connsiteX5" fmla="*/ 1737 w 10000"/>
                <a:gd name="connsiteY5" fmla="*/ 2755 h 10000"/>
                <a:gd name="connsiteX6" fmla="*/ 3778 w 10000"/>
                <a:gd name="connsiteY6" fmla="*/ 3504 h 10000"/>
                <a:gd name="connsiteX7" fmla="*/ 4884 w 10000"/>
                <a:gd name="connsiteY7" fmla="*/ 5217 h 10000"/>
                <a:gd name="connsiteX8" fmla="*/ 4480 w 10000"/>
                <a:gd name="connsiteY8" fmla="*/ 7538 h 10000"/>
                <a:gd name="connsiteX9" fmla="*/ 3319 w 10000"/>
                <a:gd name="connsiteY9" fmla="*/ 8768 h 10000"/>
                <a:gd name="connsiteX10" fmla="*/ 5933 w 10000"/>
                <a:gd name="connsiteY10" fmla="*/ 6575 h 10000"/>
                <a:gd name="connsiteX11" fmla="*/ 6213 w 10000"/>
                <a:gd name="connsiteY11" fmla="*/ 6270 h 10000"/>
                <a:gd name="connsiteX12" fmla="*/ 6742 w 10000"/>
                <a:gd name="connsiteY12" fmla="*/ 6587 h 10000"/>
                <a:gd name="connsiteX13" fmla="*/ 7004 w 10000"/>
                <a:gd name="connsiteY13" fmla="*/ 7802 h 10000"/>
                <a:gd name="connsiteX14" fmla="*/ 6759 w 10000"/>
                <a:gd name="connsiteY14" fmla="*/ 10000 h 10000"/>
                <a:gd name="connsiteX15" fmla="*/ 7960 w 10000"/>
                <a:gd name="connsiteY15" fmla="*/ 7175 h 10000"/>
                <a:gd name="connsiteX16" fmla="*/ 7560 w 10000"/>
                <a:gd name="connsiteY16" fmla="*/ 3858 h 10000"/>
                <a:gd name="connsiteX17" fmla="*/ 8275 w 10000"/>
                <a:gd name="connsiteY17" fmla="*/ 1162 h 10000"/>
                <a:gd name="connsiteX18" fmla="*/ 10000 w 10000"/>
                <a:gd name="connsiteY18" fmla="*/ 0 h 10000"/>
                <a:gd name="connsiteX0" fmla="*/ 10000 w 10000"/>
                <a:gd name="connsiteY0" fmla="*/ 0 h 10000"/>
                <a:gd name="connsiteX1" fmla="*/ 7600 w 10000"/>
                <a:gd name="connsiteY1" fmla="*/ 869 h 10000"/>
                <a:gd name="connsiteX2" fmla="*/ 5261 w 10000"/>
                <a:gd name="connsiteY2" fmla="*/ 2232 h 10000"/>
                <a:gd name="connsiteX3" fmla="*/ 2825 w 10000"/>
                <a:gd name="connsiteY3" fmla="*/ 2123 h 10000"/>
                <a:gd name="connsiteX4" fmla="*/ 25 w 10000"/>
                <a:gd name="connsiteY4" fmla="*/ 2826 h 10000"/>
                <a:gd name="connsiteX5" fmla="*/ 1737 w 10000"/>
                <a:gd name="connsiteY5" fmla="*/ 2755 h 10000"/>
                <a:gd name="connsiteX6" fmla="*/ 3778 w 10000"/>
                <a:gd name="connsiteY6" fmla="*/ 3504 h 10000"/>
                <a:gd name="connsiteX7" fmla="*/ 4884 w 10000"/>
                <a:gd name="connsiteY7" fmla="*/ 5217 h 10000"/>
                <a:gd name="connsiteX8" fmla="*/ 4480 w 10000"/>
                <a:gd name="connsiteY8" fmla="*/ 7538 h 10000"/>
                <a:gd name="connsiteX9" fmla="*/ 3319 w 10000"/>
                <a:gd name="connsiteY9" fmla="*/ 8768 h 10000"/>
                <a:gd name="connsiteX10" fmla="*/ 5933 w 10000"/>
                <a:gd name="connsiteY10" fmla="*/ 6575 h 10000"/>
                <a:gd name="connsiteX11" fmla="*/ 6213 w 10000"/>
                <a:gd name="connsiteY11" fmla="*/ 6270 h 10000"/>
                <a:gd name="connsiteX12" fmla="*/ 6742 w 10000"/>
                <a:gd name="connsiteY12" fmla="*/ 6587 h 10000"/>
                <a:gd name="connsiteX13" fmla="*/ 7004 w 10000"/>
                <a:gd name="connsiteY13" fmla="*/ 7802 h 10000"/>
                <a:gd name="connsiteX14" fmla="*/ 6759 w 10000"/>
                <a:gd name="connsiteY14" fmla="*/ 10000 h 10000"/>
                <a:gd name="connsiteX15" fmla="*/ 7960 w 10000"/>
                <a:gd name="connsiteY15" fmla="*/ 7175 h 10000"/>
                <a:gd name="connsiteX16" fmla="*/ 7560 w 10000"/>
                <a:gd name="connsiteY16" fmla="*/ 3858 h 10000"/>
                <a:gd name="connsiteX17" fmla="*/ 8275 w 10000"/>
                <a:gd name="connsiteY17" fmla="*/ 1162 h 10000"/>
                <a:gd name="connsiteX18" fmla="*/ 10000 w 10000"/>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55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55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89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06" h="10000">
                  <a:moveTo>
                    <a:pt x="10006" y="0"/>
                  </a:moveTo>
                  <a:cubicBezTo>
                    <a:pt x="10006" y="0"/>
                    <a:pt x="8395" y="497"/>
                    <a:pt x="7606" y="869"/>
                  </a:cubicBezTo>
                  <a:cubicBezTo>
                    <a:pt x="6816" y="1241"/>
                    <a:pt x="6063" y="2023"/>
                    <a:pt x="5267" y="2232"/>
                  </a:cubicBezTo>
                  <a:cubicBezTo>
                    <a:pt x="4471" y="2441"/>
                    <a:pt x="4226" y="2093"/>
                    <a:pt x="2831" y="2123"/>
                  </a:cubicBezTo>
                  <a:cubicBezTo>
                    <a:pt x="1436" y="2153"/>
                    <a:pt x="248" y="2709"/>
                    <a:pt x="31" y="2826"/>
                  </a:cubicBezTo>
                  <a:cubicBezTo>
                    <a:pt x="-186" y="2943"/>
                    <a:pt x="752" y="2710"/>
                    <a:pt x="1743" y="2789"/>
                  </a:cubicBezTo>
                  <a:cubicBezTo>
                    <a:pt x="2734" y="2868"/>
                    <a:pt x="3259" y="3099"/>
                    <a:pt x="3784" y="3504"/>
                  </a:cubicBezTo>
                  <a:cubicBezTo>
                    <a:pt x="4309" y="3909"/>
                    <a:pt x="4832" y="4300"/>
                    <a:pt x="4890" y="5217"/>
                  </a:cubicBezTo>
                  <a:cubicBezTo>
                    <a:pt x="4943" y="6133"/>
                    <a:pt x="4943" y="6950"/>
                    <a:pt x="4486" y="7538"/>
                  </a:cubicBezTo>
                  <a:cubicBezTo>
                    <a:pt x="4028" y="8126"/>
                    <a:pt x="3325" y="8768"/>
                    <a:pt x="3325" y="8768"/>
                  </a:cubicBezTo>
                  <a:cubicBezTo>
                    <a:pt x="3325" y="8768"/>
                    <a:pt x="5095" y="8012"/>
                    <a:pt x="5939" y="6575"/>
                  </a:cubicBezTo>
                  <a:cubicBezTo>
                    <a:pt x="5939" y="6575"/>
                    <a:pt x="6064" y="6265"/>
                    <a:pt x="6219" y="6270"/>
                  </a:cubicBezTo>
                  <a:cubicBezTo>
                    <a:pt x="6374" y="6276"/>
                    <a:pt x="6606" y="6373"/>
                    <a:pt x="6748" y="6587"/>
                  </a:cubicBezTo>
                  <a:cubicBezTo>
                    <a:pt x="6882" y="6792"/>
                    <a:pt x="6993" y="7359"/>
                    <a:pt x="7010" y="7802"/>
                  </a:cubicBezTo>
                  <a:cubicBezTo>
                    <a:pt x="7028" y="8246"/>
                    <a:pt x="7046" y="9508"/>
                    <a:pt x="6765" y="10000"/>
                  </a:cubicBezTo>
                  <a:cubicBezTo>
                    <a:pt x="6765" y="10000"/>
                    <a:pt x="8037" y="8413"/>
                    <a:pt x="7966" y="7175"/>
                  </a:cubicBezTo>
                  <a:cubicBezTo>
                    <a:pt x="7966" y="7175"/>
                    <a:pt x="8020" y="5281"/>
                    <a:pt x="7566" y="3858"/>
                  </a:cubicBezTo>
                  <a:cubicBezTo>
                    <a:pt x="7113" y="2433"/>
                    <a:pt x="8001" y="1470"/>
                    <a:pt x="8281" y="1162"/>
                  </a:cubicBezTo>
                  <a:cubicBezTo>
                    <a:pt x="8566" y="858"/>
                    <a:pt x="9353" y="181"/>
                    <a:pt x="1000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7" name="Freeform 9">
              <a:extLst>
                <a:ext uri="{FF2B5EF4-FFF2-40B4-BE49-F238E27FC236}">
                  <a16:creationId xmlns:a16="http://schemas.microsoft.com/office/drawing/2014/main" id="{6F51B8C5-5B7D-69C0-5FEC-BC6FF85F1ED0}"/>
                </a:ext>
              </a:extLst>
            </p:cNvPr>
            <p:cNvSpPr>
              <a:spLocks/>
            </p:cNvSpPr>
            <p:nvPr/>
          </p:nvSpPr>
          <p:spPr bwMode="auto">
            <a:xfrm>
              <a:off x="4574657" y="572295"/>
              <a:ext cx="1101085" cy="1349374"/>
            </a:xfrm>
            <a:custGeom>
              <a:avLst/>
              <a:gdLst>
                <a:gd name="T0" fmla="*/ 495 w 546"/>
                <a:gd name="T1" fmla="*/ 278 h 689"/>
                <a:gd name="T2" fmla="*/ 365 w 546"/>
                <a:gd name="T3" fmla="*/ 652 h 689"/>
                <a:gd name="T4" fmla="*/ 51 w 546"/>
                <a:gd name="T5" fmla="*/ 411 h 689"/>
                <a:gd name="T6" fmla="*/ 181 w 546"/>
                <a:gd name="T7" fmla="*/ 36 h 689"/>
                <a:gd name="T8" fmla="*/ 495 w 546"/>
                <a:gd name="T9" fmla="*/ 278 h 689"/>
              </a:gdLst>
              <a:ahLst/>
              <a:cxnLst>
                <a:cxn ang="0">
                  <a:pos x="T0" y="T1"/>
                </a:cxn>
                <a:cxn ang="0">
                  <a:pos x="T2" y="T3"/>
                </a:cxn>
                <a:cxn ang="0">
                  <a:pos x="T4" y="T5"/>
                </a:cxn>
                <a:cxn ang="0">
                  <a:pos x="T6" y="T7"/>
                </a:cxn>
                <a:cxn ang="0">
                  <a:pos x="T8" y="T9"/>
                </a:cxn>
              </a:cxnLst>
              <a:rect l="0" t="0" r="r" b="b"/>
              <a:pathLst>
                <a:path w="546" h="689">
                  <a:moveTo>
                    <a:pt x="495" y="278"/>
                  </a:moveTo>
                  <a:cubicBezTo>
                    <a:pt x="546" y="448"/>
                    <a:pt x="488" y="615"/>
                    <a:pt x="365" y="652"/>
                  </a:cubicBezTo>
                  <a:cubicBezTo>
                    <a:pt x="243" y="689"/>
                    <a:pt x="102" y="581"/>
                    <a:pt x="51" y="411"/>
                  </a:cubicBezTo>
                  <a:cubicBezTo>
                    <a:pt x="0" y="241"/>
                    <a:pt x="58" y="73"/>
                    <a:pt x="181" y="36"/>
                  </a:cubicBezTo>
                  <a:cubicBezTo>
                    <a:pt x="303" y="0"/>
                    <a:pt x="444" y="108"/>
                    <a:pt x="495" y="27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8" name="Slide Number Placeholder 7">
            <a:extLst>
              <a:ext uri="{FF2B5EF4-FFF2-40B4-BE49-F238E27FC236}">
                <a16:creationId xmlns:a16="http://schemas.microsoft.com/office/drawing/2014/main" id="{1B172F80-2DE2-2AE7-613C-F5685A695A9B}"/>
              </a:ext>
            </a:extLst>
          </p:cNvPr>
          <p:cNvSpPr>
            <a:spLocks noGrp="1"/>
          </p:cNvSpPr>
          <p:nvPr>
            <p:ph type="sldNum" sz="quarter" idx="12"/>
          </p:nvPr>
        </p:nvSpPr>
        <p:spPr/>
        <p:txBody>
          <a:bodyPr/>
          <a:lstStyle/>
          <a:p>
            <a:fld id="{8E591227-F9EB-4B2B-9432-842143BA1678}" type="slidenum">
              <a:rPr lang="en-US" smtClean="0"/>
              <a:t>66</a:t>
            </a:fld>
            <a:endParaRPr lang="en-US" dirty="0"/>
          </a:p>
        </p:txBody>
      </p:sp>
      <p:sp>
        <p:nvSpPr>
          <p:cNvPr id="11" name="Date Placeholder 10">
            <a:extLst>
              <a:ext uri="{FF2B5EF4-FFF2-40B4-BE49-F238E27FC236}">
                <a16:creationId xmlns:a16="http://schemas.microsoft.com/office/drawing/2014/main" id="{5387F161-F9F2-5145-02D0-B55158222079}"/>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32490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900" fill="hold"/>
                                        <p:tgtEl>
                                          <p:spTgt spid="4"/>
                                        </p:tgtEl>
                                        <p:attrNameLst>
                                          <p:attrName>ppt_x</p:attrName>
                                        </p:attrNameLst>
                                      </p:cBhvr>
                                      <p:tavLst>
                                        <p:tav tm="0">
                                          <p:val>
                                            <p:strVal val="0-#ppt_w/2"/>
                                          </p:val>
                                        </p:tav>
                                        <p:tav tm="100000">
                                          <p:val>
                                            <p:strVal val="#ppt_x"/>
                                          </p:val>
                                        </p:tav>
                                      </p:tavLst>
                                    </p:anim>
                                    <p:anim calcmode="lin" valueType="num">
                                      <p:cBhvr additive="base">
                                        <p:cTn id="8" dur="9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accel="12000" decel="88000" fill="hold" nodeType="withEffect">
                                  <p:stCondLst>
                                    <p:cond delay="4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130A62-BB45-5499-80D2-1A0AEEE1AB45}"/>
              </a:ext>
            </a:extLst>
          </p:cNvPr>
          <p:cNvSpPr txBox="1">
            <a:spLocks noGrp="1"/>
          </p:cNvSpPr>
          <p:nvPr>
            <p:ph type="title" idx="4294967295"/>
          </p:nvPr>
        </p:nvSpPr>
        <p:spPr>
          <a:xfrm>
            <a:off x="2482064" y="848875"/>
            <a:ext cx="8066787"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System &amp; Organization Improvement:</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8C4A6E52-E93D-0925-257F-F1E2CD0BB50F}"/>
              </a:ext>
            </a:extLst>
          </p:cNvPr>
          <p:cNvSpPr txBox="1"/>
          <p:nvPr/>
        </p:nvSpPr>
        <p:spPr>
          <a:xfrm>
            <a:off x="978315" y="1385042"/>
            <a:ext cx="11074284" cy="3631379"/>
          </a:xfrm>
          <a:prstGeom prst="rect">
            <a:avLst/>
          </a:prstGeom>
          <a:noFill/>
        </p:spPr>
        <p:txBody>
          <a:bodyPr wrap="square" rtlCol="0">
            <a:spAutoFit/>
          </a:bodyPr>
          <a:lstStyle/>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Patients who see positive characteristics in their providers are more likely to seek treatment and follow medical advice:</a:t>
            </a:r>
          </a:p>
          <a:p>
            <a:pPr marR="0" lvl="0">
              <a:lnSpc>
                <a:spcPct val="107000"/>
              </a:lnSpc>
              <a:spcBef>
                <a:spcPts val="0"/>
              </a:spcBef>
              <a:spcAft>
                <a:spcPts val="0"/>
              </a:spcAft>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Patients with higher levels of trust are more satisfied with the patient- provider relationship.</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This higher level of trust fosters: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07000"/>
              </a:lnSpc>
              <a:buSzPts val="1200"/>
              <a:buFont typeface="Arial" panose="020B0604020202020204" pitchFamily="34" charset="0"/>
              <a:buChar char="•"/>
            </a:pPr>
            <a:r>
              <a:rPr lang="en-US" sz="2400" spc="-5" dirty="0">
                <a:effectLst/>
                <a:latin typeface="Calibri" panose="020F0502020204030204" pitchFamily="34" charset="0"/>
                <a:ea typeface="Calibri" panose="020F0502020204030204" pitchFamily="34" charset="0"/>
                <a:cs typeface="Calibri" panose="020F0502020204030204" pitchFamily="34" charset="0"/>
              </a:rPr>
              <a:t>Increased patient participation in their care</a:t>
            </a:r>
            <a:endParaRPr lang="en-US" sz="2400" spc="-5"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07000"/>
              </a:lnSpc>
              <a:buSzPts val="1200"/>
              <a:buFont typeface="Arial" panose="020B0604020202020204" pitchFamily="34" charset="0"/>
              <a:buChar char="•"/>
            </a:pPr>
            <a:r>
              <a:rPr lang="en-US" sz="2400" spc="-5" dirty="0">
                <a:effectLst/>
                <a:latin typeface="Calibri" panose="020F0502020204030204" pitchFamily="34" charset="0"/>
                <a:ea typeface="Calibri" panose="020F0502020204030204" pitchFamily="34" charset="0"/>
                <a:cs typeface="Calibri" panose="020F0502020204030204" pitchFamily="34" charset="0"/>
              </a:rPr>
              <a:t>Improved health outcomes</a:t>
            </a:r>
            <a:endParaRPr lang="en-US" sz="2400" spc="-5" dirty="0">
              <a:effectLst/>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07000"/>
              </a:lnSpc>
              <a:spcAft>
                <a:spcPts val="800"/>
              </a:spcAft>
              <a:buSzPts val="1200"/>
              <a:buFont typeface="Arial" panose="020B0604020202020204" pitchFamily="34" charset="0"/>
              <a:buChar char="•"/>
            </a:pPr>
            <a:r>
              <a:rPr lang="en-US" sz="2400" spc="-5" dirty="0">
                <a:effectLst/>
                <a:latin typeface="Calibri" panose="020F0502020204030204" pitchFamily="34" charset="0"/>
                <a:ea typeface="Calibri" panose="020F0502020204030204" pitchFamily="34" charset="0"/>
                <a:cs typeface="Calibri" panose="020F0502020204030204" pitchFamily="34" charset="0"/>
              </a:rPr>
              <a:t>Improved patient safety</a:t>
            </a:r>
            <a:endParaRPr lang="en-US" sz="2400" spc="-5"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descr="A purple outline of a person dancing">
            <a:extLst>
              <a:ext uri="{FF2B5EF4-FFF2-40B4-BE49-F238E27FC236}">
                <a16:creationId xmlns:a16="http://schemas.microsoft.com/office/drawing/2014/main" id="{F8FFC3EE-F024-B42E-50F9-18133AC22FE2}"/>
              </a:ext>
            </a:extLst>
          </p:cNvPr>
          <p:cNvGrpSpPr/>
          <p:nvPr/>
        </p:nvGrpSpPr>
        <p:grpSpPr>
          <a:xfrm>
            <a:off x="10359293" y="3298093"/>
            <a:ext cx="1484377" cy="3002034"/>
            <a:chOff x="3509445" y="572295"/>
            <a:chExt cx="3445393" cy="5469731"/>
          </a:xfrm>
          <a:gradFill>
            <a:gsLst>
              <a:gs pos="0">
                <a:schemeClr val="accent2"/>
              </a:gs>
              <a:gs pos="100000">
                <a:schemeClr val="accent2">
                  <a:lumMod val="50000"/>
                </a:schemeClr>
              </a:gs>
            </a:gsLst>
            <a:lin ang="5400000" scaled="1"/>
          </a:gradFill>
        </p:grpSpPr>
        <p:sp>
          <p:nvSpPr>
            <p:cNvPr id="5" name="Freeform 8">
              <a:extLst>
                <a:ext uri="{FF2B5EF4-FFF2-40B4-BE49-F238E27FC236}">
                  <a16:creationId xmlns:a16="http://schemas.microsoft.com/office/drawing/2014/main" id="{6A120894-938C-54E3-0C88-AC7DC5BFDABF}"/>
                </a:ext>
              </a:extLst>
            </p:cNvPr>
            <p:cNvSpPr>
              <a:spLocks/>
            </p:cNvSpPr>
            <p:nvPr/>
          </p:nvSpPr>
          <p:spPr bwMode="auto">
            <a:xfrm>
              <a:off x="3509445" y="817563"/>
              <a:ext cx="3445393" cy="5224463"/>
            </a:xfrm>
            <a:custGeom>
              <a:avLst/>
              <a:gdLst>
                <a:gd name="T0" fmla="*/ 2450 w 2450"/>
                <a:gd name="T1" fmla="*/ 0 h 3416"/>
                <a:gd name="T2" fmla="*/ 1910 w 2450"/>
                <a:gd name="T3" fmla="*/ 297 h 3416"/>
                <a:gd name="T4" fmla="*/ 1466 w 2450"/>
                <a:gd name="T5" fmla="*/ 739 h 3416"/>
                <a:gd name="T6" fmla="*/ 883 w 2450"/>
                <a:gd name="T7" fmla="*/ 784 h 3416"/>
                <a:gd name="T8" fmla="*/ 303 w 2450"/>
                <a:gd name="T9" fmla="*/ 837 h 3416"/>
                <a:gd name="T10" fmla="*/ 0 w 2450"/>
                <a:gd name="T11" fmla="*/ 1024 h 3416"/>
                <a:gd name="T12" fmla="*/ 591 w 2450"/>
                <a:gd name="T13" fmla="*/ 941 h 3416"/>
                <a:gd name="T14" fmla="*/ 1050 w 2450"/>
                <a:gd name="T15" fmla="*/ 1197 h 3416"/>
                <a:gd name="T16" fmla="*/ 1299 w 2450"/>
                <a:gd name="T17" fmla="*/ 1782 h 3416"/>
                <a:gd name="T18" fmla="*/ 1208 w 2450"/>
                <a:gd name="T19" fmla="*/ 2575 h 3416"/>
                <a:gd name="T20" fmla="*/ 947 w 2450"/>
                <a:gd name="T21" fmla="*/ 2995 h 3416"/>
                <a:gd name="T22" fmla="*/ 1535 w 2450"/>
                <a:gd name="T23" fmla="*/ 2246 h 3416"/>
                <a:gd name="T24" fmla="*/ 1598 w 2450"/>
                <a:gd name="T25" fmla="*/ 2142 h 3416"/>
                <a:gd name="T26" fmla="*/ 1717 w 2450"/>
                <a:gd name="T27" fmla="*/ 2250 h 3416"/>
                <a:gd name="T28" fmla="*/ 1776 w 2450"/>
                <a:gd name="T29" fmla="*/ 2665 h 3416"/>
                <a:gd name="T30" fmla="*/ 1721 w 2450"/>
                <a:gd name="T31" fmla="*/ 3416 h 3416"/>
                <a:gd name="T32" fmla="*/ 1991 w 2450"/>
                <a:gd name="T33" fmla="*/ 2451 h 3416"/>
                <a:gd name="T34" fmla="*/ 1901 w 2450"/>
                <a:gd name="T35" fmla="*/ 1318 h 3416"/>
                <a:gd name="T36" fmla="*/ 2062 w 2450"/>
                <a:gd name="T37" fmla="*/ 397 h 3416"/>
                <a:gd name="T38" fmla="*/ 2450 w 2450"/>
                <a:gd name="T39" fmla="*/ 0 h 3416"/>
                <a:gd name="connsiteX0" fmla="*/ 10000 w 10000"/>
                <a:gd name="connsiteY0" fmla="*/ 0 h 10000"/>
                <a:gd name="connsiteX1" fmla="*/ 7796 w 10000"/>
                <a:gd name="connsiteY1" fmla="*/ 869 h 10000"/>
                <a:gd name="connsiteX2" fmla="*/ 5984 w 10000"/>
                <a:gd name="connsiteY2" fmla="*/ 2163 h 10000"/>
                <a:gd name="connsiteX3" fmla="*/ 3604 w 10000"/>
                <a:gd name="connsiteY3" fmla="*/ 2054 h 10000"/>
                <a:gd name="connsiteX4" fmla="*/ 1237 w 10000"/>
                <a:gd name="connsiteY4" fmla="*/ 2450 h 10000"/>
                <a:gd name="connsiteX5" fmla="*/ 0 w 10000"/>
                <a:gd name="connsiteY5" fmla="*/ 2998 h 10000"/>
                <a:gd name="connsiteX6" fmla="*/ 2412 w 10000"/>
                <a:gd name="connsiteY6" fmla="*/ 2755 h 10000"/>
                <a:gd name="connsiteX7" fmla="*/ 4286 w 10000"/>
                <a:gd name="connsiteY7" fmla="*/ 3504 h 10000"/>
                <a:gd name="connsiteX8" fmla="*/ 5302 w 10000"/>
                <a:gd name="connsiteY8" fmla="*/ 5217 h 10000"/>
                <a:gd name="connsiteX9" fmla="*/ 4931 w 10000"/>
                <a:gd name="connsiteY9" fmla="*/ 7538 h 10000"/>
                <a:gd name="connsiteX10" fmla="*/ 3865 w 10000"/>
                <a:gd name="connsiteY10" fmla="*/ 8768 h 10000"/>
                <a:gd name="connsiteX11" fmla="*/ 6265 w 10000"/>
                <a:gd name="connsiteY11" fmla="*/ 6575 h 10000"/>
                <a:gd name="connsiteX12" fmla="*/ 6522 w 10000"/>
                <a:gd name="connsiteY12" fmla="*/ 6270 h 10000"/>
                <a:gd name="connsiteX13" fmla="*/ 7008 w 10000"/>
                <a:gd name="connsiteY13" fmla="*/ 6587 h 10000"/>
                <a:gd name="connsiteX14" fmla="*/ 7249 w 10000"/>
                <a:gd name="connsiteY14" fmla="*/ 7802 h 10000"/>
                <a:gd name="connsiteX15" fmla="*/ 7024 w 10000"/>
                <a:gd name="connsiteY15" fmla="*/ 10000 h 10000"/>
                <a:gd name="connsiteX16" fmla="*/ 8127 w 10000"/>
                <a:gd name="connsiteY16" fmla="*/ 7175 h 10000"/>
                <a:gd name="connsiteX17" fmla="*/ 7759 w 10000"/>
                <a:gd name="connsiteY17" fmla="*/ 3858 h 10000"/>
                <a:gd name="connsiteX18" fmla="*/ 8416 w 10000"/>
                <a:gd name="connsiteY18" fmla="*/ 1162 h 10000"/>
                <a:gd name="connsiteX19" fmla="*/ 10000 w 10000"/>
                <a:gd name="connsiteY19" fmla="*/ 0 h 10000"/>
                <a:gd name="connsiteX0" fmla="*/ 10000 w 10000"/>
                <a:gd name="connsiteY0" fmla="*/ 0 h 10000"/>
                <a:gd name="connsiteX1" fmla="*/ 7796 w 10000"/>
                <a:gd name="connsiteY1" fmla="*/ 869 h 10000"/>
                <a:gd name="connsiteX2" fmla="*/ 5984 w 10000"/>
                <a:gd name="connsiteY2" fmla="*/ 2163 h 10000"/>
                <a:gd name="connsiteX3" fmla="*/ 3604 w 10000"/>
                <a:gd name="connsiteY3" fmla="*/ 2054 h 10000"/>
                <a:gd name="connsiteX4" fmla="*/ 1237 w 10000"/>
                <a:gd name="connsiteY4" fmla="*/ 2450 h 10000"/>
                <a:gd name="connsiteX5" fmla="*/ 0 w 10000"/>
                <a:gd name="connsiteY5" fmla="*/ 2998 h 10000"/>
                <a:gd name="connsiteX6" fmla="*/ 2412 w 10000"/>
                <a:gd name="connsiteY6" fmla="*/ 2755 h 10000"/>
                <a:gd name="connsiteX7" fmla="*/ 4286 w 10000"/>
                <a:gd name="connsiteY7" fmla="*/ 3504 h 10000"/>
                <a:gd name="connsiteX8" fmla="*/ 5302 w 10000"/>
                <a:gd name="connsiteY8" fmla="*/ 5217 h 10000"/>
                <a:gd name="connsiteX9" fmla="*/ 4931 w 10000"/>
                <a:gd name="connsiteY9" fmla="*/ 7538 h 10000"/>
                <a:gd name="connsiteX10" fmla="*/ 3865 w 10000"/>
                <a:gd name="connsiteY10" fmla="*/ 8768 h 10000"/>
                <a:gd name="connsiteX11" fmla="*/ 6265 w 10000"/>
                <a:gd name="connsiteY11" fmla="*/ 6575 h 10000"/>
                <a:gd name="connsiteX12" fmla="*/ 6522 w 10000"/>
                <a:gd name="connsiteY12" fmla="*/ 6270 h 10000"/>
                <a:gd name="connsiteX13" fmla="*/ 7008 w 10000"/>
                <a:gd name="connsiteY13" fmla="*/ 6587 h 10000"/>
                <a:gd name="connsiteX14" fmla="*/ 7249 w 10000"/>
                <a:gd name="connsiteY14" fmla="*/ 7802 h 10000"/>
                <a:gd name="connsiteX15" fmla="*/ 7024 w 10000"/>
                <a:gd name="connsiteY15" fmla="*/ 10000 h 10000"/>
                <a:gd name="connsiteX16" fmla="*/ 8127 w 10000"/>
                <a:gd name="connsiteY16" fmla="*/ 7175 h 10000"/>
                <a:gd name="connsiteX17" fmla="*/ 7759 w 10000"/>
                <a:gd name="connsiteY17" fmla="*/ 3858 h 10000"/>
                <a:gd name="connsiteX18" fmla="*/ 8416 w 10000"/>
                <a:gd name="connsiteY18" fmla="*/ 1162 h 10000"/>
                <a:gd name="connsiteX19" fmla="*/ 10000 w 10000"/>
                <a:gd name="connsiteY19"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6001 w 10017"/>
                <a:gd name="connsiteY2" fmla="*/ 2163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3621 w 10017"/>
                <a:gd name="connsiteY3" fmla="*/ 2054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10017 w 10017"/>
                <a:gd name="connsiteY0" fmla="*/ 0 h 10000"/>
                <a:gd name="connsiteX1" fmla="*/ 7813 w 10017"/>
                <a:gd name="connsiteY1" fmla="*/ 869 h 10000"/>
                <a:gd name="connsiteX2" fmla="*/ 5665 w 10017"/>
                <a:gd name="connsiteY2" fmla="*/ 2232 h 10000"/>
                <a:gd name="connsiteX3" fmla="*/ 2997 w 10017"/>
                <a:gd name="connsiteY3" fmla="*/ 1968 h 10000"/>
                <a:gd name="connsiteX4" fmla="*/ 17 w 10017"/>
                <a:gd name="connsiteY4" fmla="*/ 2998 h 10000"/>
                <a:gd name="connsiteX5" fmla="*/ 2429 w 10017"/>
                <a:gd name="connsiteY5" fmla="*/ 2755 h 10000"/>
                <a:gd name="connsiteX6" fmla="*/ 4303 w 10017"/>
                <a:gd name="connsiteY6" fmla="*/ 3504 h 10000"/>
                <a:gd name="connsiteX7" fmla="*/ 5319 w 10017"/>
                <a:gd name="connsiteY7" fmla="*/ 5217 h 10000"/>
                <a:gd name="connsiteX8" fmla="*/ 4948 w 10017"/>
                <a:gd name="connsiteY8" fmla="*/ 7538 h 10000"/>
                <a:gd name="connsiteX9" fmla="*/ 3882 w 10017"/>
                <a:gd name="connsiteY9" fmla="*/ 8768 h 10000"/>
                <a:gd name="connsiteX10" fmla="*/ 6282 w 10017"/>
                <a:gd name="connsiteY10" fmla="*/ 6575 h 10000"/>
                <a:gd name="connsiteX11" fmla="*/ 6539 w 10017"/>
                <a:gd name="connsiteY11" fmla="*/ 6270 h 10000"/>
                <a:gd name="connsiteX12" fmla="*/ 7025 w 10017"/>
                <a:gd name="connsiteY12" fmla="*/ 6587 h 10000"/>
                <a:gd name="connsiteX13" fmla="*/ 7266 w 10017"/>
                <a:gd name="connsiteY13" fmla="*/ 7802 h 10000"/>
                <a:gd name="connsiteX14" fmla="*/ 7041 w 10017"/>
                <a:gd name="connsiteY14" fmla="*/ 10000 h 10000"/>
                <a:gd name="connsiteX15" fmla="*/ 8144 w 10017"/>
                <a:gd name="connsiteY15" fmla="*/ 7175 h 10000"/>
                <a:gd name="connsiteX16" fmla="*/ 7776 w 10017"/>
                <a:gd name="connsiteY16" fmla="*/ 3858 h 10000"/>
                <a:gd name="connsiteX17" fmla="*/ 8433 w 10017"/>
                <a:gd name="connsiteY17" fmla="*/ 1162 h 10000"/>
                <a:gd name="connsiteX18" fmla="*/ 10017 w 10017"/>
                <a:gd name="connsiteY18" fmla="*/ 0 h 10000"/>
                <a:gd name="connsiteX0" fmla="*/ 9183 w 9183"/>
                <a:gd name="connsiteY0" fmla="*/ 0 h 10000"/>
                <a:gd name="connsiteX1" fmla="*/ 6979 w 9183"/>
                <a:gd name="connsiteY1" fmla="*/ 869 h 10000"/>
                <a:gd name="connsiteX2" fmla="*/ 4831 w 9183"/>
                <a:gd name="connsiteY2" fmla="*/ 2232 h 10000"/>
                <a:gd name="connsiteX3" fmla="*/ 2163 w 9183"/>
                <a:gd name="connsiteY3" fmla="*/ 1968 h 10000"/>
                <a:gd name="connsiteX4" fmla="*/ 23 w 9183"/>
                <a:gd name="connsiteY4" fmla="*/ 2826 h 10000"/>
                <a:gd name="connsiteX5" fmla="*/ 1595 w 9183"/>
                <a:gd name="connsiteY5" fmla="*/ 2755 h 10000"/>
                <a:gd name="connsiteX6" fmla="*/ 3469 w 9183"/>
                <a:gd name="connsiteY6" fmla="*/ 3504 h 10000"/>
                <a:gd name="connsiteX7" fmla="*/ 4485 w 9183"/>
                <a:gd name="connsiteY7" fmla="*/ 5217 h 10000"/>
                <a:gd name="connsiteX8" fmla="*/ 4114 w 9183"/>
                <a:gd name="connsiteY8" fmla="*/ 7538 h 10000"/>
                <a:gd name="connsiteX9" fmla="*/ 3048 w 9183"/>
                <a:gd name="connsiteY9" fmla="*/ 8768 h 10000"/>
                <a:gd name="connsiteX10" fmla="*/ 5448 w 9183"/>
                <a:gd name="connsiteY10" fmla="*/ 6575 h 10000"/>
                <a:gd name="connsiteX11" fmla="*/ 5705 w 9183"/>
                <a:gd name="connsiteY11" fmla="*/ 6270 h 10000"/>
                <a:gd name="connsiteX12" fmla="*/ 6191 w 9183"/>
                <a:gd name="connsiteY12" fmla="*/ 6587 h 10000"/>
                <a:gd name="connsiteX13" fmla="*/ 6432 w 9183"/>
                <a:gd name="connsiteY13" fmla="*/ 7802 h 10000"/>
                <a:gd name="connsiteX14" fmla="*/ 6207 w 9183"/>
                <a:gd name="connsiteY14" fmla="*/ 10000 h 10000"/>
                <a:gd name="connsiteX15" fmla="*/ 7310 w 9183"/>
                <a:gd name="connsiteY15" fmla="*/ 7175 h 10000"/>
                <a:gd name="connsiteX16" fmla="*/ 6942 w 9183"/>
                <a:gd name="connsiteY16" fmla="*/ 3858 h 10000"/>
                <a:gd name="connsiteX17" fmla="*/ 7599 w 9183"/>
                <a:gd name="connsiteY17" fmla="*/ 1162 h 10000"/>
                <a:gd name="connsiteX18" fmla="*/ 9183 w 9183"/>
                <a:gd name="connsiteY18" fmla="*/ 0 h 10000"/>
                <a:gd name="connsiteX0" fmla="*/ 10000 w 10000"/>
                <a:gd name="connsiteY0" fmla="*/ 0 h 10000"/>
                <a:gd name="connsiteX1" fmla="*/ 7600 w 10000"/>
                <a:gd name="connsiteY1" fmla="*/ 869 h 10000"/>
                <a:gd name="connsiteX2" fmla="*/ 5261 w 10000"/>
                <a:gd name="connsiteY2" fmla="*/ 2232 h 10000"/>
                <a:gd name="connsiteX3" fmla="*/ 2825 w 10000"/>
                <a:gd name="connsiteY3" fmla="*/ 2123 h 10000"/>
                <a:gd name="connsiteX4" fmla="*/ 25 w 10000"/>
                <a:gd name="connsiteY4" fmla="*/ 2826 h 10000"/>
                <a:gd name="connsiteX5" fmla="*/ 1737 w 10000"/>
                <a:gd name="connsiteY5" fmla="*/ 2755 h 10000"/>
                <a:gd name="connsiteX6" fmla="*/ 3778 w 10000"/>
                <a:gd name="connsiteY6" fmla="*/ 3504 h 10000"/>
                <a:gd name="connsiteX7" fmla="*/ 4884 w 10000"/>
                <a:gd name="connsiteY7" fmla="*/ 5217 h 10000"/>
                <a:gd name="connsiteX8" fmla="*/ 4480 w 10000"/>
                <a:gd name="connsiteY8" fmla="*/ 7538 h 10000"/>
                <a:gd name="connsiteX9" fmla="*/ 3319 w 10000"/>
                <a:gd name="connsiteY9" fmla="*/ 8768 h 10000"/>
                <a:gd name="connsiteX10" fmla="*/ 5933 w 10000"/>
                <a:gd name="connsiteY10" fmla="*/ 6575 h 10000"/>
                <a:gd name="connsiteX11" fmla="*/ 6213 w 10000"/>
                <a:gd name="connsiteY11" fmla="*/ 6270 h 10000"/>
                <a:gd name="connsiteX12" fmla="*/ 6742 w 10000"/>
                <a:gd name="connsiteY12" fmla="*/ 6587 h 10000"/>
                <a:gd name="connsiteX13" fmla="*/ 7004 w 10000"/>
                <a:gd name="connsiteY13" fmla="*/ 7802 h 10000"/>
                <a:gd name="connsiteX14" fmla="*/ 6759 w 10000"/>
                <a:gd name="connsiteY14" fmla="*/ 10000 h 10000"/>
                <a:gd name="connsiteX15" fmla="*/ 7960 w 10000"/>
                <a:gd name="connsiteY15" fmla="*/ 7175 h 10000"/>
                <a:gd name="connsiteX16" fmla="*/ 7560 w 10000"/>
                <a:gd name="connsiteY16" fmla="*/ 3858 h 10000"/>
                <a:gd name="connsiteX17" fmla="*/ 8275 w 10000"/>
                <a:gd name="connsiteY17" fmla="*/ 1162 h 10000"/>
                <a:gd name="connsiteX18" fmla="*/ 10000 w 10000"/>
                <a:gd name="connsiteY18" fmla="*/ 0 h 10000"/>
                <a:gd name="connsiteX0" fmla="*/ 10000 w 10000"/>
                <a:gd name="connsiteY0" fmla="*/ 0 h 10000"/>
                <a:gd name="connsiteX1" fmla="*/ 7600 w 10000"/>
                <a:gd name="connsiteY1" fmla="*/ 869 h 10000"/>
                <a:gd name="connsiteX2" fmla="*/ 5261 w 10000"/>
                <a:gd name="connsiteY2" fmla="*/ 2232 h 10000"/>
                <a:gd name="connsiteX3" fmla="*/ 2825 w 10000"/>
                <a:gd name="connsiteY3" fmla="*/ 2123 h 10000"/>
                <a:gd name="connsiteX4" fmla="*/ 25 w 10000"/>
                <a:gd name="connsiteY4" fmla="*/ 2826 h 10000"/>
                <a:gd name="connsiteX5" fmla="*/ 1737 w 10000"/>
                <a:gd name="connsiteY5" fmla="*/ 2755 h 10000"/>
                <a:gd name="connsiteX6" fmla="*/ 3778 w 10000"/>
                <a:gd name="connsiteY6" fmla="*/ 3504 h 10000"/>
                <a:gd name="connsiteX7" fmla="*/ 4884 w 10000"/>
                <a:gd name="connsiteY7" fmla="*/ 5217 h 10000"/>
                <a:gd name="connsiteX8" fmla="*/ 4480 w 10000"/>
                <a:gd name="connsiteY8" fmla="*/ 7538 h 10000"/>
                <a:gd name="connsiteX9" fmla="*/ 3319 w 10000"/>
                <a:gd name="connsiteY9" fmla="*/ 8768 h 10000"/>
                <a:gd name="connsiteX10" fmla="*/ 5933 w 10000"/>
                <a:gd name="connsiteY10" fmla="*/ 6575 h 10000"/>
                <a:gd name="connsiteX11" fmla="*/ 6213 w 10000"/>
                <a:gd name="connsiteY11" fmla="*/ 6270 h 10000"/>
                <a:gd name="connsiteX12" fmla="*/ 6742 w 10000"/>
                <a:gd name="connsiteY12" fmla="*/ 6587 h 10000"/>
                <a:gd name="connsiteX13" fmla="*/ 7004 w 10000"/>
                <a:gd name="connsiteY13" fmla="*/ 7802 h 10000"/>
                <a:gd name="connsiteX14" fmla="*/ 6759 w 10000"/>
                <a:gd name="connsiteY14" fmla="*/ 10000 h 10000"/>
                <a:gd name="connsiteX15" fmla="*/ 7960 w 10000"/>
                <a:gd name="connsiteY15" fmla="*/ 7175 h 10000"/>
                <a:gd name="connsiteX16" fmla="*/ 7560 w 10000"/>
                <a:gd name="connsiteY16" fmla="*/ 3858 h 10000"/>
                <a:gd name="connsiteX17" fmla="*/ 8275 w 10000"/>
                <a:gd name="connsiteY17" fmla="*/ 1162 h 10000"/>
                <a:gd name="connsiteX18" fmla="*/ 10000 w 10000"/>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55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55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 name="connsiteX0" fmla="*/ 10006 w 10006"/>
                <a:gd name="connsiteY0" fmla="*/ 0 h 10000"/>
                <a:gd name="connsiteX1" fmla="*/ 7606 w 10006"/>
                <a:gd name="connsiteY1" fmla="*/ 869 h 10000"/>
                <a:gd name="connsiteX2" fmla="*/ 5267 w 10006"/>
                <a:gd name="connsiteY2" fmla="*/ 2232 h 10000"/>
                <a:gd name="connsiteX3" fmla="*/ 2831 w 10006"/>
                <a:gd name="connsiteY3" fmla="*/ 2123 h 10000"/>
                <a:gd name="connsiteX4" fmla="*/ 31 w 10006"/>
                <a:gd name="connsiteY4" fmla="*/ 2826 h 10000"/>
                <a:gd name="connsiteX5" fmla="*/ 1743 w 10006"/>
                <a:gd name="connsiteY5" fmla="*/ 2789 h 10000"/>
                <a:gd name="connsiteX6" fmla="*/ 3784 w 10006"/>
                <a:gd name="connsiteY6" fmla="*/ 3504 h 10000"/>
                <a:gd name="connsiteX7" fmla="*/ 4890 w 10006"/>
                <a:gd name="connsiteY7" fmla="*/ 5217 h 10000"/>
                <a:gd name="connsiteX8" fmla="*/ 4486 w 10006"/>
                <a:gd name="connsiteY8" fmla="*/ 7538 h 10000"/>
                <a:gd name="connsiteX9" fmla="*/ 3325 w 10006"/>
                <a:gd name="connsiteY9" fmla="*/ 8768 h 10000"/>
                <a:gd name="connsiteX10" fmla="*/ 5939 w 10006"/>
                <a:gd name="connsiteY10" fmla="*/ 6575 h 10000"/>
                <a:gd name="connsiteX11" fmla="*/ 6219 w 10006"/>
                <a:gd name="connsiteY11" fmla="*/ 6270 h 10000"/>
                <a:gd name="connsiteX12" fmla="*/ 6748 w 10006"/>
                <a:gd name="connsiteY12" fmla="*/ 6587 h 10000"/>
                <a:gd name="connsiteX13" fmla="*/ 7010 w 10006"/>
                <a:gd name="connsiteY13" fmla="*/ 7802 h 10000"/>
                <a:gd name="connsiteX14" fmla="*/ 6765 w 10006"/>
                <a:gd name="connsiteY14" fmla="*/ 10000 h 10000"/>
                <a:gd name="connsiteX15" fmla="*/ 7966 w 10006"/>
                <a:gd name="connsiteY15" fmla="*/ 7175 h 10000"/>
                <a:gd name="connsiteX16" fmla="*/ 7566 w 10006"/>
                <a:gd name="connsiteY16" fmla="*/ 3858 h 10000"/>
                <a:gd name="connsiteX17" fmla="*/ 8281 w 10006"/>
                <a:gd name="connsiteY17" fmla="*/ 1162 h 10000"/>
                <a:gd name="connsiteX18" fmla="*/ 10006 w 10006"/>
                <a:gd name="connsiteY1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06" h="10000">
                  <a:moveTo>
                    <a:pt x="10006" y="0"/>
                  </a:moveTo>
                  <a:cubicBezTo>
                    <a:pt x="10006" y="0"/>
                    <a:pt x="8395" y="497"/>
                    <a:pt x="7606" y="869"/>
                  </a:cubicBezTo>
                  <a:cubicBezTo>
                    <a:pt x="6816" y="1241"/>
                    <a:pt x="6063" y="2023"/>
                    <a:pt x="5267" y="2232"/>
                  </a:cubicBezTo>
                  <a:cubicBezTo>
                    <a:pt x="4471" y="2441"/>
                    <a:pt x="4226" y="2093"/>
                    <a:pt x="2831" y="2123"/>
                  </a:cubicBezTo>
                  <a:cubicBezTo>
                    <a:pt x="1436" y="2153"/>
                    <a:pt x="248" y="2709"/>
                    <a:pt x="31" y="2826"/>
                  </a:cubicBezTo>
                  <a:cubicBezTo>
                    <a:pt x="-186" y="2943"/>
                    <a:pt x="752" y="2710"/>
                    <a:pt x="1743" y="2789"/>
                  </a:cubicBezTo>
                  <a:cubicBezTo>
                    <a:pt x="2734" y="2868"/>
                    <a:pt x="3259" y="3099"/>
                    <a:pt x="3784" y="3504"/>
                  </a:cubicBezTo>
                  <a:cubicBezTo>
                    <a:pt x="4309" y="3909"/>
                    <a:pt x="4832" y="4300"/>
                    <a:pt x="4890" y="5217"/>
                  </a:cubicBezTo>
                  <a:cubicBezTo>
                    <a:pt x="4943" y="6133"/>
                    <a:pt x="4943" y="6950"/>
                    <a:pt x="4486" y="7538"/>
                  </a:cubicBezTo>
                  <a:cubicBezTo>
                    <a:pt x="4028" y="8126"/>
                    <a:pt x="3325" y="8768"/>
                    <a:pt x="3325" y="8768"/>
                  </a:cubicBezTo>
                  <a:cubicBezTo>
                    <a:pt x="3325" y="8768"/>
                    <a:pt x="5095" y="8012"/>
                    <a:pt x="5939" y="6575"/>
                  </a:cubicBezTo>
                  <a:cubicBezTo>
                    <a:pt x="5939" y="6575"/>
                    <a:pt x="6064" y="6265"/>
                    <a:pt x="6219" y="6270"/>
                  </a:cubicBezTo>
                  <a:cubicBezTo>
                    <a:pt x="6374" y="6276"/>
                    <a:pt x="6606" y="6373"/>
                    <a:pt x="6748" y="6587"/>
                  </a:cubicBezTo>
                  <a:cubicBezTo>
                    <a:pt x="6882" y="6792"/>
                    <a:pt x="6993" y="7359"/>
                    <a:pt x="7010" y="7802"/>
                  </a:cubicBezTo>
                  <a:cubicBezTo>
                    <a:pt x="7028" y="8246"/>
                    <a:pt x="7046" y="9508"/>
                    <a:pt x="6765" y="10000"/>
                  </a:cubicBezTo>
                  <a:cubicBezTo>
                    <a:pt x="6765" y="10000"/>
                    <a:pt x="8037" y="8413"/>
                    <a:pt x="7966" y="7175"/>
                  </a:cubicBezTo>
                  <a:cubicBezTo>
                    <a:pt x="7966" y="7175"/>
                    <a:pt x="8020" y="5281"/>
                    <a:pt x="7566" y="3858"/>
                  </a:cubicBezTo>
                  <a:cubicBezTo>
                    <a:pt x="7113" y="2433"/>
                    <a:pt x="8001" y="1470"/>
                    <a:pt x="8281" y="1162"/>
                  </a:cubicBezTo>
                  <a:cubicBezTo>
                    <a:pt x="8566" y="858"/>
                    <a:pt x="9353" y="181"/>
                    <a:pt x="10006" y="0"/>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7" name="Freeform 9">
              <a:extLst>
                <a:ext uri="{FF2B5EF4-FFF2-40B4-BE49-F238E27FC236}">
                  <a16:creationId xmlns:a16="http://schemas.microsoft.com/office/drawing/2014/main" id="{29ED7571-1B34-580E-76EF-C7B5F0FE09E5}"/>
                </a:ext>
              </a:extLst>
            </p:cNvPr>
            <p:cNvSpPr>
              <a:spLocks/>
            </p:cNvSpPr>
            <p:nvPr/>
          </p:nvSpPr>
          <p:spPr bwMode="auto">
            <a:xfrm>
              <a:off x="4574657" y="572295"/>
              <a:ext cx="1101085" cy="1349374"/>
            </a:xfrm>
            <a:custGeom>
              <a:avLst/>
              <a:gdLst>
                <a:gd name="T0" fmla="*/ 495 w 546"/>
                <a:gd name="T1" fmla="*/ 278 h 689"/>
                <a:gd name="T2" fmla="*/ 365 w 546"/>
                <a:gd name="T3" fmla="*/ 652 h 689"/>
                <a:gd name="T4" fmla="*/ 51 w 546"/>
                <a:gd name="T5" fmla="*/ 411 h 689"/>
                <a:gd name="T6" fmla="*/ 181 w 546"/>
                <a:gd name="T7" fmla="*/ 36 h 689"/>
                <a:gd name="T8" fmla="*/ 495 w 546"/>
                <a:gd name="T9" fmla="*/ 278 h 689"/>
              </a:gdLst>
              <a:ahLst/>
              <a:cxnLst>
                <a:cxn ang="0">
                  <a:pos x="T0" y="T1"/>
                </a:cxn>
                <a:cxn ang="0">
                  <a:pos x="T2" y="T3"/>
                </a:cxn>
                <a:cxn ang="0">
                  <a:pos x="T4" y="T5"/>
                </a:cxn>
                <a:cxn ang="0">
                  <a:pos x="T6" y="T7"/>
                </a:cxn>
                <a:cxn ang="0">
                  <a:pos x="T8" y="T9"/>
                </a:cxn>
              </a:cxnLst>
              <a:rect l="0" t="0" r="r" b="b"/>
              <a:pathLst>
                <a:path w="546" h="689">
                  <a:moveTo>
                    <a:pt x="495" y="278"/>
                  </a:moveTo>
                  <a:cubicBezTo>
                    <a:pt x="546" y="448"/>
                    <a:pt x="488" y="615"/>
                    <a:pt x="365" y="652"/>
                  </a:cubicBezTo>
                  <a:cubicBezTo>
                    <a:pt x="243" y="689"/>
                    <a:pt x="102" y="581"/>
                    <a:pt x="51" y="411"/>
                  </a:cubicBezTo>
                  <a:cubicBezTo>
                    <a:pt x="0" y="241"/>
                    <a:pt x="58" y="73"/>
                    <a:pt x="181" y="36"/>
                  </a:cubicBezTo>
                  <a:cubicBezTo>
                    <a:pt x="303" y="0"/>
                    <a:pt x="444" y="108"/>
                    <a:pt x="495" y="278"/>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8" name="Slide Number Placeholder 7">
            <a:extLst>
              <a:ext uri="{FF2B5EF4-FFF2-40B4-BE49-F238E27FC236}">
                <a16:creationId xmlns:a16="http://schemas.microsoft.com/office/drawing/2014/main" id="{7FAEDF6D-B068-5B97-D2F1-0D0D95CC7A6C}"/>
              </a:ext>
            </a:extLst>
          </p:cNvPr>
          <p:cNvSpPr>
            <a:spLocks noGrp="1"/>
          </p:cNvSpPr>
          <p:nvPr>
            <p:ph type="sldNum" sz="quarter" idx="12"/>
          </p:nvPr>
        </p:nvSpPr>
        <p:spPr/>
        <p:txBody>
          <a:bodyPr/>
          <a:lstStyle/>
          <a:p>
            <a:fld id="{8E591227-F9EB-4B2B-9432-842143BA1678}" type="slidenum">
              <a:rPr lang="en-US" smtClean="0"/>
              <a:t>67</a:t>
            </a:fld>
            <a:endParaRPr lang="en-US" dirty="0"/>
          </a:p>
        </p:txBody>
      </p:sp>
      <p:sp>
        <p:nvSpPr>
          <p:cNvPr id="11" name="Date Placeholder 10">
            <a:extLst>
              <a:ext uri="{FF2B5EF4-FFF2-40B4-BE49-F238E27FC236}">
                <a16:creationId xmlns:a16="http://schemas.microsoft.com/office/drawing/2014/main" id="{B3CBCCD1-9EC7-2D77-917C-F76686B9ACCE}"/>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266315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900" fill="hold"/>
                                        <p:tgtEl>
                                          <p:spTgt spid="4"/>
                                        </p:tgtEl>
                                        <p:attrNameLst>
                                          <p:attrName>ppt_x</p:attrName>
                                        </p:attrNameLst>
                                      </p:cBhvr>
                                      <p:tavLst>
                                        <p:tav tm="0">
                                          <p:val>
                                            <p:strVal val="0-#ppt_w/2"/>
                                          </p:val>
                                        </p:tav>
                                        <p:tav tm="100000">
                                          <p:val>
                                            <p:strVal val="#ppt_x"/>
                                          </p:val>
                                        </p:tav>
                                      </p:tavLst>
                                    </p:anim>
                                    <p:anim calcmode="lin" valueType="num">
                                      <p:cBhvr additive="base">
                                        <p:cTn id="8" dur="9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accel="12000" decel="88000" fill="hold" nodeType="withEffect">
                                  <p:stCondLst>
                                    <p:cond delay="4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2023798" y="1093089"/>
            <a:ext cx="6760111"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Data Sources:</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083640" y="2001474"/>
            <a:ext cx="8024720" cy="1579920"/>
          </a:xfrm>
          <a:prstGeom prst="rect">
            <a:avLst/>
          </a:prstGeom>
          <a:noFill/>
        </p:spPr>
        <p:txBody>
          <a:bodyPr wrap="square" rtlCol="0">
            <a:spAutoFit/>
          </a:bodyPr>
          <a:lstStyle/>
          <a:p>
            <a:pPr marR="0" lvl="0">
              <a:lnSpc>
                <a:spcPct val="150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Washington State data reveal that there are differences in health outcomes for racial, ethnic, and cultural groups.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8" name="Picture 7" descr="A group of cartoon characters holding hands">
            <a:extLst>
              <a:ext uri="{FF2B5EF4-FFF2-40B4-BE49-F238E27FC236}">
                <a16:creationId xmlns:a16="http://schemas.microsoft.com/office/drawing/2014/main" id="{C7F120AB-12F4-4CFF-BC40-EDBD8E2666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6294" y="4210900"/>
            <a:ext cx="6024695" cy="2647100"/>
          </a:xfrm>
          <a:prstGeom prst="rect">
            <a:avLst/>
          </a:prstGeom>
        </p:spPr>
      </p:pic>
      <p:sp>
        <p:nvSpPr>
          <p:cNvPr id="2" name="Slide Number Placeholder 1">
            <a:extLst>
              <a:ext uri="{FF2B5EF4-FFF2-40B4-BE49-F238E27FC236}">
                <a16:creationId xmlns:a16="http://schemas.microsoft.com/office/drawing/2014/main" id="{BB4EC0E2-EAA3-B7CC-0DEA-476509A0B8DA}"/>
              </a:ext>
            </a:extLst>
          </p:cNvPr>
          <p:cNvSpPr>
            <a:spLocks noGrp="1"/>
          </p:cNvSpPr>
          <p:nvPr>
            <p:ph type="sldNum" sz="quarter" idx="12"/>
          </p:nvPr>
        </p:nvSpPr>
        <p:spPr/>
        <p:txBody>
          <a:bodyPr/>
          <a:lstStyle/>
          <a:p>
            <a:fld id="{8E591227-F9EB-4B2B-9432-842143BA1678}" type="slidenum">
              <a:rPr lang="en-US" smtClean="0"/>
              <a:t>68</a:t>
            </a:fld>
            <a:endParaRPr lang="en-US" dirty="0"/>
          </a:p>
        </p:txBody>
      </p:sp>
      <p:sp>
        <p:nvSpPr>
          <p:cNvPr id="7" name="Date Placeholder 6">
            <a:extLst>
              <a:ext uri="{FF2B5EF4-FFF2-40B4-BE49-F238E27FC236}">
                <a16:creationId xmlns:a16="http://schemas.microsoft.com/office/drawing/2014/main" id="{2495E741-7A39-8443-6ACD-48232F06B7D1}"/>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133983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163896-2DDE-5A9B-94C1-E26C47EE16FE}"/>
              </a:ext>
            </a:extLst>
          </p:cNvPr>
          <p:cNvSpPr txBox="1">
            <a:spLocks noGrp="1"/>
          </p:cNvSpPr>
          <p:nvPr>
            <p:ph type="title" idx="4294967295"/>
          </p:nvPr>
        </p:nvSpPr>
        <p:spPr>
          <a:xfrm>
            <a:off x="802631" y="1191542"/>
            <a:ext cx="10586737"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Data Sources to Explore Health Disparities in Washington:</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59EE13E-4AE3-9799-46B9-1A50D702FC12}"/>
              </a:ext>
            </a:extLst>
          </p:cNvPr>
          <p:cNvSpPr txBox="1"/>
          <p:nvPr/>
        </p:nvSpPr>
        <p:spPr>
          <a:xfrm>
            <a:off x="379343" y="2088985"/>
            <a:ext cx="11433312" cy="2680029"/>
          </a:xfrm>
          <a:prstGeom prst="rect">
            <a:avLst/>
          </a:prstGeom>
          <a:noFill/>
        </p:spPr>
        <p:txBody>
          <a:bodyPr wrap="square" rtlCol="0">
            <a:spAutoFit/>
          </a:bodyPr>
          <a:lstStyle/>
          <a:p>
            <a:pPr marR="722630" lvl="1">
              <a:lnSpc>
                <a:spcPct val="107000"/>
              </a:lnSpc>
              <a:spcBef>
                <a:spcPts val="300"/>
              </a:spcBef>
              <a:spcAft>
                <a:spcPts val="0"/>
              </a:spcAft>
              <a:tabLst>
                <a:tab pos="1165225" algn="l"/>
                <a:tab pos="1165860" algn="l"/>
              </a:tabLst>
            </a:pPr>
            <a:r>
              <a:rPr lang="en-US" sz="2400" spc="-5" dirty="0">
                <a:effectLst/>
                <a:latin typeface="Calibri" panose="020F0502020204030204" pitchFamily="34" charset="0"/>
                <a:ea typeface="Calibri" panose="020F0502020204030204" pitchFamily="34" charset="0"/>
                <a:cs typeface="Calibri" panose="020F0502020204030204" pitchFamily="34" charset="0"/>
              </a:rPr>
              <a:t>	The Washington State</a:t>
            </a:r>
            <a:r>
              <a:rPr lang="en-US" sz="2400" spc="-20" dirty="0">
                <a:effectLst/>
                <a:latin typeface="Calibri" panose="020F0502020204030204" pitchFamily="34" charset="0"/>
                <a:ea typeface="Calibri" panose="020F0502020204030204" pitchFamily="34" charset="0"/>
                <a:cs typeface="Calibri" panose="020F0502020204030204" pitchFamily="34" charset="0"/>
              </a:rPr>
              <a:t> </a:t>
            </a:r>
            <a:r>
              <a:rPr lang="en-US" sz="2400" spc="-5" dirty="0">
                <a:effectLst/>
                <a:latin typeface="Calibri" panose="020F0502020204030204" pitchFamily="34" charset="0"/>
                <a:ea typeface="Calibri" panose="020F0502020204030204" pitchFamily="34" charset="0"/>
                <a:cs typeface="Calibri" panose="020F0502020204030204" pitchFamily="34" charset="0"/>
              </a:rPr>
              <a:t>Department</a:t>
            </a:r>
            <a:r>
              <a:rPr lang="en-US" sz="2400" spc="-20" dirty="0">
                <a:effectLst/>
                <a:latin typeface="Calibri" panose="020F0502020204030204" pitchFamily="34" charset="0"/>
                <a:ea typeface="Calibri" panose="020F0502020204030204" pitchFamily="34" charset="0"/>
                <a:cs typeface="Calibri" panose="020F0502020204030204" pitchFamily="34" charset="0"/>
              </a:rPr>
              <a:t> </a:t>
            </a:r>
            <a:r>
              <a:rPr lang="en-US" sz="2400" spc="-5" dirty="0">
                <a:effectLst/>
                <a:latin typeface="Calibri" panose="020F0502020204030204" pitchFamily="34" charset="0"/>
                <a:ea typeface="Calibri" panose="020F0502020204030204" pitchFamily="34" charset="0"/>
                <a:cs typeface="Calibri" panose="020F0502020204030204" pitchFamily="34" charset="0"/>
              </a:rPr>
              <a:t>of</a:t>
            </a:r>
            <a:r>
              <a:rPr lang="en-US" sz="2400" spc="-20" dirty="0">
                <a:effectLst/>
                <a:latin typeface="Calibri" panose="020F0502020204030204" pitchFamily="34" charset="0"/>
                <a:ea typeface="Calibri" panose="020F0502020204030204" pitchFamily="34" charset="0"/>
                <a:cs typeface="Calibri" panose="020F0502020204030204" pitchFamily="34" charset="0"/>
              </a:rPr>
              <a:t> </a:t>
            </a:r>
            <a:r>
              <a:rPr lang="en-US" sz="2400" spc="-5" dirty="0">
                <a:effectLst/>
                <a:latin typeface="Calibri" panose="020F0502020204030204" pitchFamily="34" charset="0"/>
                <a:ea typeface="Calibri" panose="020F0502020204030204" pitchFamily="34" charset="0"/>
                <a:cs typeface="Calibri" panose="020F0502020204030204" pitchFamily="34" charset="0"/>
              </a:rPr>
              <a:t>Health</a:t>
            </a:r>
            <a:r>
              <a:rPr lang="en-US" sz="2400" spc="-20" dirty="0">
                <a:effectLst/>
                <a:latin typeface="Calibri" panose="020F0502020204030204" pitchFamily="34" charset="0"/>
                <a:ea typeface="Calibri" panose="020F0502020204030204" pitchFamily="34" charset="0"/>
                <a:cs typeface="Calibri" panose="020F0502020204030204" pitchFamily="34" charset="0"/>
              </a:rPr>
              <a:t> </a:t>
            </a:r>
            <a:r>
              <a:rPr lang="en-US" sz="2400" spc="-5" dirty="0">
                <a:effectLst/>
                <a:latin typeface="Calibri" panose="020F0502020204030204" pitchFamily="34" charset="0"/>
                <a:ea typeface="Calibri" panose="020F0502020204030204" pitchFamily="34" charset="0"/>
                <a:cs typeface="Calibri" panose="020F0502020204030204" pitchFamily="34" charset="0"/>
              </a:rPr>
              <a:t>(DOH)</a:t>
            </a:r>
            <a:r>
              <a:rPr lang="en-US" sz="2400" spc="-20" dirty="0">
                <a:effectLst/>
                <a:latin typeface="Calibri" panose="020F0502020204030204" pitchFamily="34" charset="0"/>
                <a:ea typeface="Calibri" panose="020F0502020204030204" pitchFamily="34" charset="0"/>
                <a:cs typeface="Calibri" panose="020F0502020204030204" pitchFamily="34" charset="0"/>
              </a:rPr>
              <a:t> </a:t>
            </a:r>
            <a:r>
              <a:rPr lang="en-US" sz="2400" spc="-5" dirty="0">
                <a:effectLst/>
                <a:latin typeface="Calibri" panose="020F0502020204030204" pitchFamily="34" charset="0"/>
                <a:ea typeface="Calibri" panose="020F0502020204030204" pitchFamily="34" charset="0"/>
                <a:cs typeface="Calibri" panose="020F0502020204030204" pitchFamily="34" charset="0"/>
              </a:rPr>
              <a:t>collects</a:t>
            </a:r>
            <a:r>
              <a:rPr lang="en-US" sz="2400" spc="-20" dirty="0">
                <a:effectLst/>
                <a:latin typeface="Calibri" panose="020F0502020204030204" pitchFamily="34" charset="0"/>
                <a:ea typeface="Calibri" panose="020F0502020204030204" pitchFamily="34" charset="0"/>
                <a:cs typeface="Calibri" panose="020F0502020204030204" pitchFamily="34" charset="0"/>
              </a:rPr>
              <a:t> </a:t>
            </a:r>
            <a:r>
              <a:rPr lang="en-US" sz="2400" spc="-5" dirty="0">
                <a:effectLst/>
                <a:latin typeface="Calibri" panose="020F0502020204030204" pitchFamily="34" charset="0"/>
                <a:ea typeface="Calibri" panose="020F0502020204030204" pitchFamily="34" charset="0"/>
                <a:cs typeface="Calibri" panose="020F0502020204030204" pitchFamily="34" charset="0"/>
              </a:rPr>
              <a:t>and</a:t>
            </a:r>
            <a:r>
              <a:rPr lang="en-US" sz="2400" spc="-20" dirty="0">
                <a:effectLst/>
                <a:latin typeface="Calibri" panose="020F0502020204030204" pitchFamily="34" charset="0"/>
                <a:ea typeface="Calibri" panose="020F0502020204030204" pitchFamily="34" charset="0"/>
                <a:cs typeface="Calibri" panose="020F0502020204030204" pitchFamily="34" charset="0"/>
              </a:rPr>
              <a:t> </a:t>
            </a:r>
            <a:r>
              <a:rPr lang="en-US" sz="2400" spc="-5" dirty="0">
                <a:effectLst/>
                <a:latin typeface="Calibri" panose="020F0502020204030204" pitchFamily="34" charset="0"/>
                <a:ea typeface="Calibri" panose="020F0502020204030204" pitchFamily="34" charset="0"/>
                <a:cs typeface="Calibri" panose="020F0502020204030204" pitchFamily="34" charset="0"/>
              </a:rPr>
              <a:t>uses</a:t>
            </a:r>
            <a:r>
              <a:rPr lang="en-US" sz="2400" spc="-20" dirty="0">
                <a:effectLst/>
                <a:latin typeface="Calibri" panose="020F0502020204030204" pitchFamily="34" charset="0"/>
                <a:ea typeface="Calibri" panose="020F0502020204030204" pitchFamily="34" charset="0"/>
                <a:cs typeface="Calibri" panose="020F0502020204030204" pitchFamily="34" charset="0"/>
              </a:rPr>
              <a:t> 	</a:t>
            </a:r>
            <a:r>
              <a:rPr lang="en-US" sz="2400" spc="-5" dirty="0">
                <a:effectLst/>
                <a:latin typeface="Calibri" panose="020F0502020204030204" pitchFamily="34" charset="0"/>
                <a:ea typeface="Calibri" panose="020F0502020204030204" pitchFamily="34" charset="0"/>
                <a:cs typeface="Calibri" panose="020F0502020204030204" pitchFamily="34" charset="0"/>
              </a:rPr>
              <a:t>health-related</a:t>
            </a:r>
            <a:r>
              <a:rPr lang="en-US" sz="2400" spc="-20" dirty="0">
                <a:effectLst/>
                <a:latin typeface="Calibri" panose="020F0502020204030204" pitchFamily="34" charset="0"/>
                <a:ea typeface="Calibri" panose="020F0502020204030204" pitchFamily="34" charset="0"/>
                <a:cs typeface="Calibri" panose="020F0502020204030204" pitchFamily="34" charset="0"/>
              </a:rPr>
              <a:t> </a:t>
            </a:r>
            <a:r>
              <a:rPr lang="en-US" sz="2400" spc="-5" dirty="0">
                <a:effectLst/>
                <a:latin typeface="Calibri" panose="020F0502020204030204" pitchFamily="34" charset="0"/>
                <a:ea typeface="Calibri" panose="020F0502020204030204" pitchFamily="34" charset="0"/>
                <a:cs typeface="Calibri" panose="020F0502020204030204" pitchFamily="34" charset="0"/>
              </a:rPr>
              <a:t>data</a:t>
            </a:r>
            <a:r>
              <a:rPr lang="en-US" sz="2400" spc="-20" dirty="0">
                <a:effectLst/>
                <a:latin typeface="Calibri" panose="020F0502020204030204" pitchFamily="34" charset="0"/>
                <a:ea typeface="Calibri" panose="020F0502020204030204" pitchFamily="34" charset="0"/>
                <a:cs typeface="Calibri" panose="020F0502020204030204" pitchFamily="34" charset="0"/>
              </a:rPr>
              <a:t> </a:t>
            </a:r>
            <a:r>
              <a:rPr lang="en-US" sz="2400" spc="-5" dirty="0">
                <a:effectLst/>
                <a:latin typeface="Calibri" panose="020F0502020204030204" pitchFamily="34" charset="0"/>
                <a:ea typeface="Calibri" panose="020F0502020204030204" pitchFamily="34" charset="0"/>
                <a:cs typeface="Calibri" panose="020F0502020204030204" pitchFamily="34" charset="0"/>
              </a:rPr>
              <a:t>to measure the quality and accessibility of healthcare in 	the state. Current data can be found in several locations. 	Reviewing these 	sites provides an opportunity to access current and relevant data specific to 	your 	local area. </a:t>
            </a:r>
          </a:p>
          <a:p>
            <a:pPr marR="722630" lvl="1">
              <a:lnSpc>
                <a:spcPct val="107000"/>
              </a:lnSpc>
              <a:spcBef>
                <a:spcPts val="300"/>
              </a:spcBef>
              <a:spcAft>
                <a:spcPts val="0"/>
              </a:spcAft>
              <a:tabLst>
                <a:tab pos="1165225" algn="l"/>
                <a:tab pos="1165860" algn="l"/>
              </a:tabLst>
            </a:pPr>
            <a:endParaRPr lang="en-US" sz="1800" spc="-5"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 name="Slide Number Placeholder 1">
            <a:extLst>
              <a:ext uri="{FF2B5EF4-FFF2-40B4-BE49-F238E27FC236}">
                <a16:creationId xmlns:a16="http://schemas.microsoft.com/office/drawing/2014/main" id="{0F36E3E2-8FC3-28C5-2920-78BC255E26F1}"/>
              </a:ext>
            </a:extLst>
          </p:cNvPr>
          <p:cNvSpPr>
            <a:spLocks noGrp="1"/>
          </p:cNvSpPr>
          <p:nvPr>
            <p:ph type="sldNum" sz="quarter" idx="12"/>
          </p:nvPr>
        </p:nvSpPr>
        <p:spPr/>
        <p:txBody>
          <a:bodyPr/>
          <a:lstStyle/>
          <a:p>
            <a:fld id="{8E591227-F9EB-4B2B-9432-842143BA1678}" type="slidenum">
              <a:rPr lang="en-US" smtClean="0"/>
              <a:t>69</a:t>
            </a:fld>
            <a:endParaRPr lang="en-US" dirty="0"/>
          </a:p>
        </p:txBody>
      </p:sp>
      <p:sp>
        <p:nvSpPr>
          <p:cNvPr id="8" name="Date Placeholder 7">
            <a:extLst>
              <a:ext uri="{FF2B5EF4-FFF2-40B4-BE49-F238E27FC236}">
                <a16:creationId xmlns:a16="http://schemas.microsoft.com/office/drawing/2014/main" id="{9E331B1F-2FF5-0B11-E412-AF5F639D5155}"/>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265178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900" fill="hold"/>
                                        <p:tgtEl>
                                          <p:spTgt spid="4"/>
                                        </p:tgtEl>
                                        <p:attrNameLst>
                                          <p:attrName>ppt_x</p:attrName>
                                        </p:attrNameLst>
                                      </p:cBhvr>
                                      <p:tavLst>
                                        <p:tav tm="0">
                                          <p:val>
                                            <p:strVal val="0-#ppt_w/2"/>
                                          </p:val>
                                        </p:tav>
                                        <p:tav tm="100000">
                                          <p:val>
                                            <p:strVal val="#ppt_x"/>
                                          </p:val>
                                        </p:tav>
                                      </p:tavLst>
                                    </p:anim>
                                    <p:anim calcmode="lin" valueType="num">
                                      <p:cBhvr additive="base">
                                        <p:cTn id="8" dur="9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963F6-781E-E6B3-DB83-A5B2D3781C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4C6D9F-6A64-D089-D008-36AA99F7CE4F}"/>
              </a:ext>
            </a:extLst>
          </p:cNvPr>
          <p:cNvSpPr txBox="1">
            <a:spLocks noGrp="1"/>
          </p:cNvSpPr>
          <p:nvPr>
            <p:ph type="title" idx="4294967295"/>
          </p:nvPr>
        </p:nvSpPr>
        <p:spPr>
          <a:xfrm>
            <a:off x="440067" y="870468"/>
            <a:ext cx="11311861"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Building a Foundation</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27F7B6B-38ED-BD8D-7B8B-F71BC889AA59}"/>
              </a:ext>
            </a:extLst>
          </p:cNvPr>
          <p:cNvSpPr txBox="1"/>
          <p:nvPr/>
        </p:nvSpPr>
        <p:spPr>
          <a:xfrm>
            <a:off x="2063362" y="1608236"/>
            <a:ext cx="8065273" cy="3135538"/>
          </a:xfrm>
          <a:prstGeom prst="rect">
            <a:avLst/>
          </a:prstGeom>
          <a:noFill/>
        </p:spPr>
        <p:txBody>
          <a:bodyPr wrap="square" rtlCol="0">
            <a:spAutoFit/>
          </a:bodyPr>
          <a:lstStyle/>
          <a:p>
            <a:pPr marR="0" lvl="0">
              <a:lnSpc>
                <a:spcPct val="107000"/>
              </a:lnSpc>
              <a:spcBef>
                <a:spcPts val="0"/>
              </a:spcBef>
              <a:spcAft>
                <a:spcPts val="0"/>
              </a:spcAft>
            </a:pPr>
            <a:r>
              <a:rPr lang="en-US" sz="2400" b="1" dirty="0">
                <a:latin typeface="Calibri" panose="020F0502020204030204" pitchFamily="34" charset="0"/>
                <a:ea typeface="Calibri" panose="020F0502020204030204" pitchFamily="34" charset="0"/>
                <a:cs typeface="Calibri" panose="020F0502020204030204" pitchFamily="34" charset="0"/>
              </a:rPr>
              <a:t>Definitions:</a:t>
            </a:r>
          </a:p>
          <a:p>
            <a:pPr marR="0" lvl="0">
              <a:lnSpc>
                <a:spcPct val="107000"/>
              </a:lnSpc>
              <a:spcBef>
                <a:spcPts val="0"/>
              </a:spcBef>
              <a:spcAft>
                <a:spcPts val="0"/>
              </a:spcAft>
            </a:pPr>
            <a:endParaRPr lang="en-US" sz="2400" b="1" dirty="0">
              <a:latin typeface="Calibri" panose="020F0502020204030204" pitchFamily="34" charset="0"/>
              <a:ea typeface="Calibri" panose="020F0502020204030204" pitchFamily="34" charset="0"/>
              <a:cs typeface="Calibri" panose="020F0502020204030204" pitchFamily="34" charset="0"/>
            </a:endParaRPr>
          </a:p>
          <a:p>
            <a:pPr marR="0" lvl="0">
              <a:lnSpc>
                <a:spcPct val="107000"/>
              </a:lnSpc>
              <a:spcBef>
                <a:spcPts val="0"/>
              </a:spcBef>
              <a:spcAft>
                <a:spcPts val="0"/>
              </a:spcAft>
            </a:pPr>
            <a:r>
              <a:rPr lang="en-US" sz="2400" dirty="0">
                <a:latin typeface="Calibri" panose="020F0502020204030204" pitchFamily="34" charset="0"/>
                <a:ea typeface="Calibri" panose="020F0502020204030204" pitchFamily="34" charset="0"/>
                <a:cs typeface="Calibri" panose="020F0502020204030204" pitchFamily="34" charset="0"/>
              </a:rPr>
              <a:t>What is bias and how does it impact patient care?</a:t>
            </a:r>
          </a:p>
          <a:p>
            <a:pPr marR="0" lvl="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800100" lvl="1" indent="-342900">
              <a:lnSpc>
                <a:spcPct val="107000"/>
              </a:lnSpc>
              <a:buSzPct val="100000"/>
              <a:buFont typeface="Arial" panose="020B0604020202020204" pitchFamily="34" charset="0"/>
              <a:buChar char="•"/>
            </a:pPr>
            <a:r>
              <a:rPr lang="en-US" sz="2400" spc="-5" dirty="0">
                <a:effectLst/>
                <a:latin typeface="Calibri" panose="020F0502020204030204" pitchFamily="34" charset="0"/>
                <a:ea typeface="Calibri" panose="020F0502020204030204" pitchFamily="34" charset="0"/>
                <a:cs typeface="Times New Roman" panose="02020603050405020304" pitchFamily="18" charset="0"/>
              </a:rPr>
              <a:t>Explicit bias</a:t>
            </a:r>
          </a:p>
          <a:p>
            <a:pPr marL="800100" lvl="1" indent="-342900">
              <a:lnSpc>
                <a:spcPct val="107000"/>
              </a:lnSpc>
              <a:buSzPct val="100000"/>
              <a:buFont typeface="Arial" panose="020B0604020202020204" pitchFamily="34" charset="0"/>
              <a:buChar char="•"/>
            </a:pPr>
            <a:endParaRPr lang="en-US" sz="2400" spc="-5" dirty="0">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SzPct val="100000"/>
              <a:buFont typeface="Arial" panose="020B0604020202020204" pitchFamily="34" charset="0"/>
              <a:buChar char="•"/>
            </a:pPr>
            <a:r>
              <a:rPr lang="en-US" sz="2400" spc="-5" dirty="0">
                <a:latin typeface="Calibri" panose="020F0502020204030204" pitchFamily="34" charset="0"/>
                <a:ea typeface="Calibri" panose="020F0502020204030204" pitchFamily="34" charset="0"/>
                <a:cs typeface="Times New Roman" panose="02020603050405020304" pitchFamily="18" charset="0"/>
              </a:rPr>
              <a:t>I</a:t>
            </a:r>
            <a:r>
              <a:rPr lang="en-US" sz="2400" spc="-5" dirty="0">
                <a:effectLst/>
                <a:latin typeface="Calibri" panose="020F0502020204030204" pitchFamily="34" charset="0"/>
                <a:ea typeface="Calibri" panose="020F0502020204030204" pitchFamily="34" charset="0"/>
                <a:cs typeface="Times New Roman" panose="02020603050405020304" pitchFamily="18" charset="0"/>
              </a:rPr>
              <a:t>mplicit bias</a:t>
            </a:r>
          </a:p>
          <a:p>
            <a:endParaRPr lang="en-US" dirty="0"/>
          </a:p>
        </p:txBody>
      </p:sp>
      <p:pic>
        <p:nvPicPr>
          <p:cNvPr id="6" name="Picture 5" descr="A group of people with different colored heads">
            <a:extLst>
              <a:ext uri="{FF2B5EF4-FFF2-40B4-BE49-F238E27FC236}">
                <a16:creationId xmlns:a16="http://schemas.microsoft.com/office/drawing/2014/main" id="{3BAD9065-2CE9-2B3B-BA2D-0D379B25F4E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82862" y="4683095"/>
            <a:ext cx="4677870" cy="1580609"/>
          </a:xfrm>
          <a:prstGeom prst="rect">
            <a:avLst/>
          </a:prstGeom>
        </p:spPr>
      </p:pic>
      <p:sp>
        <p:nvSpPr>
          <p:cNvPr id="2" name="Slide Number Placeholder 1">
            <a:extLst>
              <a:ext uri="{FF2B5EF4-FFF2-40B4-BE49-F238E27FC236}">
                <a16:creationId xmlns:a16="http://schemas.microsoft.com/office/drawing/2014/main" id="{DA0396BB-7502-13A0-9B5F-67ADA19E8F42}"/>
              </a:ext>
            </a:extLst>
          </p:cNvPr>
          <p:cNvSpPr>
            <a:spLocks noGrp="1"/>
          </p:cNvSpPr>
          <p:nvPr>
            <p:ph type="sldNum" sz="quarter" idx="12"/>
          </p:nvPr>
        </p:nvSpPr>
        <p:spPr/>
        <p:txBody>
          <a:bodyPr/>
          <a:lstStyle/>
          <a:p>
            <a:fld id="{8E591227-F9EB-4B2B-9432-842143BA1678}" type="slidenum">
              <a:rPr lang="en-US" smtClean="0"/>
              <a:t>7</a:t>
            </a:fld>
            <a:endParaRPr lang="en-US" dirty="0"/>
          </a:p>
        </p:txBody>
      </p:sp>
      <p:sp>
        <p:nvSpPr>
          <p:cNvPr id="8" name="Date Placeholder 7">
            <a:extLst>
              <a:ext uri="{FF2B5EF4-FFF2-40B4-BE49-F238E27FC236}">
                <a16:creationId xmlns:a16="http://schemas.microsoft.com/office/drawing/2014/main" id="{D41180B7-D8DE-4057-8BDF-C8DC29A48FBE}"/>
              </a:ext>
            </a:extLst>
          </p:cNvPr>
          <p:cNvSpPr>
            <a:spLocks noGrp="1"/>
          </p:cNvSpPr>
          <p:nvPr>
            <p:ph type="dt" sz="half" idx="10"/>
          </p:nvPr>
        </p:nvSpPr>
        <p:spPr/>
        <p:txBody>
          <a:bodyPr/>
          <a:lstStyle/>
          <a:p>
            <a:r>
              <a:rPr lang="en-US"/>
              <a:t>DOH 530-261 June 2024 </a:t>
            </a:r>
            <a:endParaRPr lang="en-US" dirty="0"/>
          </a:p>
        </p:txBody>
      </p:sp>
      <p:pic>
        <p:nvPicPr>
          <p:cNvPr id="9" name="Picture 8" descr="Washington State Department of Health">
            <a:extLst>
              <a:ext uri="{FF2B5EF4-FFF2-40B4-BE49-F238E27FC236}">
                <a16:creationId xmlns:a16="http://schemas.microsoft.com/office/drawing/2014/main" id="{85A98903-6008-8AA9-0287-E28811CD08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98067"/>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87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163896-2DDE-5A9B-94C1-E26C47EE16FE}"/>
              </a:ext>
            </a:extLst>
          </p:cNvPr>
          <p:cNvSpPr txBox="1"/>
          <p:nvPr/>
        </p:nvSpPr>
        <p:spPr>
          <a:xfrm>
            <a:off x="401753" y="1279735"/>
            <a:ext cx="10681320" cy="430887"/>
          </a:xfrm>
          <a:prstGeom prst="rect">
            <a:avLst/>
          </a:prstGeom>
          <a:noFill/>
        </p:spPr>
        <p:txBody>
          <a:bodyPr wrap="square" lIns="0" tIns="0" rIns="0" bIns="0" rtlCol="0">
            <a:spAutoFit/>
          </a:bodyPr>
          <a:lstStyle/>
          <a:p>
            <a:pPr algn="ctr"/>
            <a:r>
              <a:rPr lang="en-US" sz="2800" b="1" dirty="0">
                <a:solidFill>
                  <a:srgbClr val="1470AA"/>
                </a:solidFill>
                <a:latin typeface="Century Gothic" panose="020B0502020202020204" pitchFamily="34" charset="0"/>
              </a:rPr>
              <a:t>Data Sources to Explore Health Disparities in Washington:</a:t>
            </a:r>
            <a:endParaRPr lang="en-GB" sz="2800" dirty="0">
              <a:solidFill>
                <a:srgbClr val="1470AA"/>
              </a:solidFill>
              <a:latin typeface="Century Gothic" panose="020B0502020202020204" pitchFamily="34" charset="0"/>
            </a:endParaRPr>
          </a:p>
        </p:txBody>
      </p:sp>
      <p:sp>
        <p:nvSpPr>
          <p:cNvPr id="6" name="Title 5">
            <a:extLst>
              <a:ext uri="{FF2B5EF4-FFF2-40B4-BE49-F238E27FC236}">
                <a16:creationId xmlns:a16="http://schemas.microsoft.com/office/drawing/2014/main" id="{D59EE13E-4AE3-9799-46B9-1A50D702FC12}"/>
              </a:ext>
            </a:extLst>
          </p:cNvPr>
          <p:cNvSpPr txBox="1">
            <a:spLocks noGrp="1"/>
          </p:cNvSpPr>
          <p:nvPr>
            <p:ph type="title" idx="4294967295"/>
          </p:nvPr>
        </p:nvSpPr>
        <p:spPr>
          <a:xfrm>
            <a:off x="379344" y="2257079"/>
            <a:ext cx="11433312" cy="27403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722630" lvl="1" indent="0" algn="l" defTabSz="914400" rtl="0" eaLnBrk="1" fontAlgn="auto" latinLnBrk="0" hangingPunct="1">
              <a:lnSpc>
                <a:spcPct val="107000"/>
              </a:lnSpc>
              <a:spcBef>
                <a:spcPts val="300"/>
              </a:spcBef>
              <a:spcAft>
                <a:spcPts val="0"/>
              </a:spcAft>
              <a:buClrTx/>
              <a:buSzTx/>
              <a:buFontTx/>
              <a:buNone/>
              <a:tabLst>
                <a:tab pos="1165225" algn="l"/>
                <a:tab pos="1165860" algn="l"/>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Washington Tracking Network (WTN) | Washington State Department of Health   </a:t>
            </a:r>
            <a:r>
              <a:rPr kumimoji="0" lang="en-US" sz="2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WTN is a public facing data and dashboard portal intended to aid a variety of audiences in program planning, evaluation, surveillance, and many other public health efforts. Tools are supported by the Environmental Health Division and managed by individual programs overseeing the data topic areas specific to each dashboard.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6">
            <a:extLst>
              <a:ext uri="{FF2B5EF4-FFF2-40B4-BE49-F238E27FC236}">
                <a16:creationId xmlns:a16="http://schemas.microsoft.com/office/drawing/2014/main" id="{3DABD817-E85C-7A77-3FC1-F007A6C1918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96539" y="4853352"/>
            <a:ext cx="2366671" cy="1806873"/>
          </a:xfrm>
          <a:prstGeom prst="rect">
            <a:avLst/>
          </a:prstGeom>
        </p:spPr>
      </p:pic>
      <p:sp>
        <p:nvSpPr>
          <p:cNvPr id="2" name="Slide Number Placeholder 1">
            <a:extLst>
              <a:ext uri="{FF2B5EF4-FFF2-40B4-BE49-F238E27FC236}">
                <a16:creationId xmlns:a16="http://schemas.microsoft.com/office/drawing/2014/main" id="{4C5A9AC7-6D4D-1E49-FB18-E599CE9FCF7C}"/>
              </a:ext>
            </a:extLst>
          </p:cNvPr>
          <p:cNvSpPr>
            <a:spLocks noGrp="1"/>
          </p:cNvSpPr>
          <p:nvPr>
            <p:ph type="sldNum" sz="quarter" idx="12"/>
          </p:nvPr>
        </p:nvSpPr>
        <p:spPr/>
        <p:txBody>
          <a:bodyPr/>
          <a:lstStyle/>
          <a:p>
            <a:fld id="{8E591227-F9EB-4B2B-9432-842143BA1678}" type="slidenum">
              <a:rPr lang="en-US" smtClean="0"/>
              <a:t>70</a:t>
            </a:fld>
            <a:endParaRPr lang="en-US" dirty="0"/>
          </a:p>
        </p:txBody>
      </p:sp>
      <p:sp>
        <p:nvSpPr>
          <p:cNvPr id="9" name="Date Placeholder 8">
            <a:extLst>
              <a:ext uri="{FF2B5EF4-FFF2-40B4-BE49-F238E27FC236}">
                <a16:creationId xmlns:a16="http://schemas.microsoft.com/office/drawing/2014/main" id="{1242E6EB-6815-3706-4CBC-6B74333B8049}"/>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167782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900" fill="hold"/>
                                        <p:tgtEl>
                                          <p:spTgt spid="4"/>
                                        </p:tgtEl>
                                        <p:attrNameLst>
                                          <p:attrName>ppt_x</p:attrName>
                                        </p:attrNameLst>
                                      </p:cBhvr>
                                      <p:tavLst>
                                        <p:tav tm="0">
                                          <p:val>
                                            <p:strVal val="0-#ppt_w/2"/>
                                          </p:val>
                                        </p:tav>
                                        <p:tav tm="100000">
                                          <p:val>
                                            <p:strVal val="#ppt_x"/>
                                          </p:val>
                                        </p:tav>
                                      </p:tavLst>
                                    </p:anim>
                                    <p:anim calcmode="lin" valueType="num">
                                      <p:cBhvr additive="base">
                                        <p:cTn id="8" dur="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163896-2DDE-5A9B-94C1-E26C47EE16FE}"/>
              </a:ext>
            </a:extLst>
          </p:cNvPr>
          <p:cNvSpPr txBox="1"/>
          <p:nvPr/>
        </p:nvSpPr>
        <p:spPr>
          <a:xfrm>
            <a:off x="439388" y="1125607"/>
            <a:ext cx="10607073" cy="430887"/>
          </a:xfrm>
          <a:prstGeom prst="rect">
            <a:avLst/>
          </a:prstGeom>
          <a:noFill/>
        </p:spPr>
        <p:txBody>
          <a:bodyPr wrap="square" lIns="0" tIns="0" rIns="0" bIns="0" rtlCol="0">
            <a:spAutoFit/>
          </a:bodyPr>
          <a:lstStyle/>
          <a:p>
            <a:pPr algn="ctr"/>
            <a:r>
              <a:rPr lang="en-US" sz="2800" b="1" dirty="0">
                <a:solidFill>
                  <a:srgbClr val="1470AA"/>
                </a:solidFill>
                <a:latin typeface="Century Gothic" panose="020B0502020202020204" pitchFamily="34" charset="0"/>
              </a:rPr>
              <a:t>Data Sources to Explore Health Disparities in Washington:</a:t>
            </a:r>
            <a:endParaRPr lang="en-GB" sz="2800" dirty="0">
              <a:solidFill>
                <a:srgbClr val="1470AA"/>
              </a:solidFill>
              <a:latin typeface="Century Gothic" panose="020B0502020202020204" pitchFamily="34" charset="0"/>
            </a:endParaRPr>
          </a:p>
        </p:txBody>
      </p:sp>
      <p:sp>
        <p:nvSpPr>
          <p:cNvPr id="6" name="Title 5">
            <a:extLst>
              <a:ext uri="{FF2B5EF4-FFF2-40B4-BE49-F238E27FC236}">
                <a16:creationId xmlns:a16="http://schemas.microsoft.com/office/drawing/2014/main" id="{D59EE13E-4AE3-9799-46B9-1A50D702FC12}"/>
              </a:ext>
            </a:extLst>
          </p:cNvPr>
          <p:cNvSpPr txBox="1">
            <a:spLocks noGrp="1"/>
          </p:cNvSpPr>
          <p:nvPr>
            <p:ph type="title" idx="4294967295"/>
          </p:nvPr>
        </p:nvSpPr>
        <p:spPr>
          <a:xfrm>
            <a:off x="379344" y="2354771"/>
            <a:ext cx="11433312" cy="23866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Washington Tracking Network (WTN) | Washington State Department of Health</a:t>
            </a: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0" u="sng" strike="noStrike" kern="1200" cap="none" spc="-5" normalizeH="0" baseline="0" noProof="0" dirty="0">
                <a:ln>
                  <a:noFill/>
                </a:ln>
                <a:solidFill>
                  <a:srgbClr val="0563C1"/>
                </a:solidFill>
                <a:effectLst/>
                <a:uLnTx/>
                <a:uFillTx/>
                <a:latin typeface="Calibri" panose="020F0502020204030204" pitchFamily="34" charset="0"/>
                <a:ea typeface="Arial" panose="020B0604020202020204" pitchFamily="34" charset="0"/>
                <a:cs typeface="Calibri" panose="020F0502020204030204" pitchFamily="34" charset="0"/>
                <a:hlinkClick r:id="rId4"/>
              </a:rPr>
              <a:t>Dashboards</a:t>
            </a:r>
            <a:r>
              <a:rPr kumimoji="0" lang="en-US" sz="2400" b="0" i="0" u="none" strike="noStrike" kern="1200" cap="none" spc="-5" normalizeH="0" baseline="0" noProof="0" dirty="0">
                <a:ln>
                  <a:noFill/>
                </a:ln>
                <a:solidFill>
                  <a:schemeClr val="tx1"/>
                </a:solidFill>
                <a:effectLst/>
                <a:uLnTx/>
                <a:uFillTx/>
                <a:latin typeface="Calibri" panose="020F0502020204030204" pitchFamily="34" charset="0"/>
                <a:ea typeface="Arial" panose="020B0604020202020204" pitchFamily="34" charset="0"/>
                <a:cs typeface="Calibri" panose="020F0502020204030204" pitchFamily="34" charset="0"/>
              </a:rPr>
              <a:t>: Data dashboards provide an interactive way to explore public health and environmental data. Most dashboards have filters for easily selecting the measure, geography, and timeframe of interest. Data can be viewed as a map or as trends over time and are available for download.  </a:t>
            </a:r>
            <a:endParaRPr kumimoji="0" lang="en-US" sz="2400" b="0" i="0" u="none" strike="noStrike" kern="1200" cap="none" spc="-5" normalizeH="0" baseline="0" noProof="0" dirty="0">
              <a:ln>
                <a:noFill/>
              </a:ln>
              <a:solidFill>
                <a:schemeClr val="tx1"/>
              </a:solidFill>
              <a:effectLst/>
              <a:uLnTx/>
              <a:uFillTx/>
              <a:latin typeface="Calibri" panose="020F050202020403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7">
            <a:extLst>
              <a:ext uri="{FF2B5EF4-FFF2-40B4-BE49-F238E27FC236}">
                <a16:creationId xmlns:a16="http://schemas.microsoft.com/office/drawing/2014/main" id="{D08FBB6C-5E06-0DA2-67F3-EC81AAAA1D3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415323" y="5223411"/>
            <a:ext cx="4530159" cy="1017964"/>
          </a:xfrm>
          <a:prstGeom prst="rect">
            <a:avLst/>
          </a:prstGeom>
        </p:spPr>
      </p:pic>
      <p:sp>
        <p:nvSpPr>
          <p:cNvPr id="2" name="Slide Number Placeholder 1">
            <a:extLst>
              <a:ext uri="{FF2B5EF4-FFF2-40B4-BE49-F238E27FC236}">
                <a16:creationId xmlns:a16="http://schemas.microsoft.com/office/drawing/2014/main" id="{1CF28AC9-AE86-AD1A-516B-0D7B6AA70047}"/>
              </a:ext>
            </a:extLst>
          </p:cNvPr>
          <p:cNvSpPr>
            <a:spLocks noGrp="1"/>
          </p:cNvSpPr>
          <p:nvPr>
            <p:ph type="sldNum" sz="quarter" idx="12"/>
          </p:nvPr>
        </p:nvSpPr>
        <p:spPr/>
        <p:txBody>
          <a:bodyPr/>
          <a:lstStyle/>
          <a:p>
            <a:fld id="{8E591227-F9EB-4B2B-9432-842143BA1678}" type="slidenum">
              <a:rPr lang="en-US" smtClean="0"/>
              <a:t>71</a:t>
            </a:fld>
            <a:endParaRPr lang="en-US" dirty="0"/>
          </a:p>
        </p:txBody>
      </p:sp>
      <p:sp>
        <p:nvSpPr>
          <p:cNvPr id="9" name="Date Placeholder 8">
            <a:extLst>
              <a:ext uri="{FF2B5EF4-FFF2-40B4-BE49-F238E27FC236}">
                <a16:creationId xmlns:a16="http://schemas.microsoft.com/office/drawing/2014/main" id="{B90082FC-8BBA-E424-BE06-821E30C2AE51}"/>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315878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900" fill="hold"/>
                                        <p:tgtEl>
                                          <p:spTgt spid="4"/>
                                        </p:tgtEl>
                                        <p:attrNameLst>
                                          <p:attrName>ppt_x</p:attrName>
                                        </p:attrNameLst>
                                      </p:cBhvr>
                                      <p:tavLst>
                                        <p:tav tm="0">
                                          <p:val>
                                            <p:strVal val="0-#ppt_w/2"/>
                                          </p:val>
                                        </p:tav>
                                        <p:tav tm="100000">
                                          <p:val>
                                            <p:strVal val="#ppt_x"/>
                                          </p:val>
                                        </p:tav>
                                      </p:tavLst>
                                    </p:anim>
                                    <p:anim calcmode="lin" valueType="num">
                                      <p:cBhvr additive="base">
                                        <p:cTn id="8" dur="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163896-2DDE-5A9B-94C1-E26C47EE16FE}"/>
              </a:ext>
            </a:extLst>
          </p:cNvPr>
          <p:cNvSpPr txBox="1">
            <a:spLocks noGrp="1"/>
          </p:cNvSpPr>
          <p:nvPr>
            <p:ph type="title" idx="4294967295"/>
          </p:nvPr>
        </p:nvSpPr>
        <p:spPr>
          <a:xfrm>
            <a:off x="856940" y="1071120"/>
            <a:ext cx="10478119"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Data Sources to Explore Health Disparities in Washington:</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59EE13E-4AE3-9799-46B9-1A50D702FC12}"/>
              </a:ext>
            </a:extLst>
          </p:cNvPr>
          <p:cNvSpPr txBox="1"/>
          <p:nvPr/>
        </p:nvSpPr>
        <p:spPr>
          <a:xfrm>
            <a:off x="379343" y="2116522"/>
            <a:ext cx="11433312" cy="3219279"/>
          </a:xfrm>
          <a:prstGeom prst="rect">
            <a:avLst/>
          </a:prstGeom>
          <a:noFill/>
        </p:spPr>
        <p:txBody>
          <a:bodyPr wrap="square" rtlCol="0">
            <a:spAutoFit/>
          </a:bodyPr>
          <a:lstStyle/>
          <a:p>
            <a:pPr marL="0" marR="0">
              <a:lnSpc>
                <a:spcPct val="150000"/>
              </a:lnSpc>
              <a:spcBef>
                <a:spcPts val="0"/>
              </a:spcBef>
              <a:spcAft>
                <a:spcPts val="0"/>
              </a:spcAft>
            </a:pP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Washington Tracking Network (WTN) | Washington State Department of Health</a:t>
            </a:r>
            <a:r>
              <a:rPr lang="en-U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 </a:t>
            </a:r>
            <a:r>
              <a:rPr lang="en-US" sz="2400" u="sng" spc="-5" dirty="0">
                <a:solidFill>
                  <a:srgbClr val="0563C1"/>
                </a:solidFill>
                <a:effectLst/>
                <a:latin typeface="Calibri" panose="020F0502020204030204" pitchFamily="34" charset="0"/>
                <a:ea typeface="Arial" panose="020B0604020202020204" pitchFamily="34" charset="0"/>
                <a:cs typeface="Calibri" panose="020F0502020204030204" pitchFamily="34" charset="0"/>
                <a:hlinkClick r:id="rId4"/>
              </a:rPr>
              <a:t>The IBL mapping tool</a:t>
            </a:r>
            <a:r>
              <a:rPr lang="en-US" sz="2400" spc="-5" dirty="0">
                <a:effectLst/>
                <a:latin typeface="Calibri" panose="020F0502020204030204" pitchFamily="34" charset="0"/>
                <a:ea typeface="Arial" panose="020B0604020202020204" pitchFamily="34" charset="0"/>
                <a:cs typeface="Calibri" panose="020F0502020204030204" pitchFamily="34" charset="0"/>
              </a:rPr>
              <a:t> </a:t>
            </a:r>
            <a:r>
              <a:rPr lang="en-US" sz="2400" spc="-5" dirty="0">
                <a:latin typeface="Calibri" panose="020F0502020204030204" pitchFamily="34" charset="0"/>
                <a:ea typeface="Arial" panose="020B0604020202020204" pitchFamily="34" charset="0"/>
                <a:cs typeface="Calibri" panose="020F0502020204030204" pitchFamily="34" charset="0"/>
              </a:rPr>
              <a:t>- </a:t>
            </a:r>
            <a:r>
              <a:rPr lang="en-US" sz="2400" spc="-5" dirty="0">
                <a:effectLst/>
                <a:latin typeface="Calibri" panose="020F0502020204030204" pitchFamily="34" charset="0"/>
                <a:ea typeface="Arial" panose="020B0604020202020204" pitchFamily="34" charset="0"/>
                <a:cs typeface="Calibri" panose="020F0502020204030204" pitchFamily="34" charset="0"/>
              </a:rPr>
              <a:t>lets you explore and compare your community with those around you. It displays information for a variety of topics by presenting a community’s rank between 1 (lowest) and 10 (highest). </a:t>
            </a:r>
            <a:endParaRPr lang="en-US" sz="2400" spc="-5" dirty="0">
              <a:effectLst/>
              <a:latin typeface="Calibri" panose="020F0502020204030204" pitchFamily="34" charset="0"/>
              <a:ea typeface="Arial" panose="020B0604020202020204" pitchFamily="34" charset="0"/>
              <a:cs typeface="Times New Roman" panose="02020603050405020304" pitchFamily="18" charset="0"/>
            </a:endParaRPr>
          </a:p>
          <a:p>
            <a:pPr marR="722630" lvl="1">
              <a:lnSpc>
                <a:spcPct val="150000"/>
              </a:lnSpc>
              <a:spcBef>
                <a:spcPts val="300"/>
              </a:spcBef>
              <a:buSzPts val="1200"/>
              <a:tabLst>
                <a:tab pos="1165225" algn="l"/>
                <a:tab pos="1165860" algn="l"/>
              </a:tabLst>
            </a:pPr>
            <a:endParaRPr lang="en-US" sz="2400" u="sng" spc="-5" dirty="0">
              <a:solidFill>
                <a:srgbClr val="0563C1"/>
              </a:solidFill>
              <a:effectLst/>
              <a:latin typeface="Calibri" panose="020F0502020204030204" pitchFamily="34" charset="0"/>
              <a:ea typeface="Arial" panose="020B0604020202020204" pitchFamily="34" charset="0"/>
              <a:cs typeface="Calibri" panose="020F0502020204030204" pitchFamily="34" charset="0"/>
            </a:endParaRPr>
          </a:p>
          <a:p>
            <a:pPr marL="0" marR="0">
              <a:lnSpc>
                <a:spcPct val="107000"/>
              </a:lnSpc>
              <a:spcBef>
                <a:spcPts val="0"/>
              </a:spcBef>
              <a:spcAft>
                <a:spcPts val="0"/>
              </a:spcAft>
            </a:pPr>
            <a:endParaRPr lang="en-US" dirty="0"/>
          </a:p>
        </p:txBody>
      </p:sp>
      <p:pic>
        <p:nvPicPr>
          <p:cNvPr id="7" name="Picture 6">
            <a:extLst>
              <a:ext uri="{FF2B5EF4-FFF2-40B4-BE49-F238E27FC236}">
                <a16:creationId xmlns:a16="http://schemas.microsoft.com/office/drawing/2014/main" id="{655E6A53-626F-C9C3-60B0-23252B0A976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50774" y="4800152"/>
            <a:ext cx="2565532" cy="685835"/>
          </a:xfrm>
          <a:prstGeom prst="rect">
            <a:avLst/>
          </a:prstGeom>
        </p:spPr>
      </p:pic>
      <p:sp>
        <p:nvSpPr>
          <p:cNvPr id="2" name="Slide Number Placeholder 1">
            <a:extLst>
              <a:ext uri="{FF2B5EF4-FFF2-40B4-BE49-F238E27FC236}">
                <a16:creationId xmlns:a16="http://schemas.microsoft.com/office/drawing/2014/main" id="{13A98E4A-C2D6-9FB1-DD57-33B253B4C98F}"/>
              </a:ext>
            </a:extLst>
          </p:cNvPr>
          <p:cNvSpPr>
            <a:spLocks noGrp="1"/>
          </p:cNvSpPr>
          <p:nvPr>
            <p:ph type="sldNum" sz="quarter" idx="12"/>
          </p:nvPr>
        </p:nvSpPr>
        <p:spPr/>
        <p:txBody>
          <a:bodyPr/>
          <a:lstStyle/>
          <a:p>
            <a:fld id="{8E591227-F9EB-4B2B-9432-842143BA1678}" type="slidenum">
              <a:rPr lang="en-US" smtClean="0"/>
              <a:t>72</a:t>
            </a:fld>
            <a:endParaRPr lang="en-US" dirty="0"/>
          </a:p>
        </p:txBody>
      </p:sp>
      <p:sp>
        <p:nvSpPr>
          <p:cNvPr id="9" name="Date Placeholder 8">
            <a:extLst>
              <a:ext uri="{FF2B5EF4-FFF2-40B4-BE49-F238E27FC236}">
                <a16:creationId xmlns:a16="http://schemas.microsoft.com/office/drawing/2014/main" id="{757BCD6B-061C-764F-DC9D-88BBFECD4F66}"/>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413593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900" fill="hold"/>
                                        <p:tgtEl>
                                          <p:spTgt spid="4"/>
                                        </p:tgtEl>
                                        <p:attrNameLst>
                                          <p:attrName>ppt_x</p:attrName>
                                        </p:attrNameLst>
                                      </p:cBhvr>
                                      <p:tavLst>
                                        <p:tav tm="0">
                                          <p:val>
                                            <p:strVal val="0-#ppt_w/2"/>
                                          </p:val>
                                        </p:tav>
                                        <p:tav tm="100000">
                                          <p:val>
                                            <p:strVal val="#ppt_x"/>
                                          </p:val>
                                        </p:tav>
                                      </p:tavLst>
                                    </p:anim>
                                    <p:anim calcmode="lin" valueType="num">
                                      <p:cBhvr additive="base">
                                        <p:cTn id="8" dur="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ppt_w</p:attrName>
                                        </p:attrNameLst>
                                      </p:cBhvr>
                                      <p:tavLst>
                                        <p:tav tm="0" fmla="#ppt_w*sin(2.5*pi*$)">
                                          <p:val>
                                            <p:fltVal val="0"/>
                                          </p:val>
                                        </p:tav>
                                        <p:tav tm="100000">
                                          <p:val>
                                            <p:fltVal val="1"/>
                                          </p:val>
                                        </p:tav>
                                      </p:tavLst>
                                    </p:anim>
                                    <p:anim calcmode="lin" valueType="num">
                                      <p:cBhvr>
                                        <p:cTn id="15"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163896-2DDE-5A9B-94C1-E26C47EE16FE}"/>
              </a:ext>
            </a:extLst>
          </p:cNvPr>
          <p:cNvSpPr txBox="1">
            <a:spLocks noGrp="1"/>
          </p:cNvSpPr>
          <p:nvPr>
            <p:ph type="title" idx="4294967295"/>
          </p:nvPr>
        </p:nvSpPr>
        <p:spPr>
          <a:xfrm>
            <a:off x="683048" y="1162912"/>
            <a:ext cx="10825904"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Data Sources to Explore Health Disparities in Washington:</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59EE13E-4AE3-9799-46B9-1A50D702FC12}"/>
              </a:ext>
            </a:extLst>
          </p:cNvPr>
          <p:cNvSpPr txBox="1"/>
          <p:nvPr/>
        </p:nvSpPr>
        <p:spPr>
          <a:xfrm>
            <a:off x="379344" y="1969402"/>
            <a:ext cx="11433312" cy="3177024"/>
          </a:xfrm>
          <a:prstGeom prst="rect">
            <a:avLst/>
          </a:prstGeom>
          <a:noFill/>
        </p:spPr>
        <p:txBody>
          <a:bodyPr wrap="square" rtlCol="0">
            <a:spAutoFit/>
          </a:bodyPr>
          <a:lstStyle/>
          <a:p>
            <a:pPr>
              <a:lnSpc>
                <a:spcPct val="107000"/>
              </a:lnSpc>
            </a:pPr>
            <a:r>
              <a:rPr lang="en-US" sz="2400" u="sng" spc="-5" dirty="0">
                <a:solidFill>
                  <a:srgbClr val="0563C1"/>
                </a:solidFill>
                <a:effectLst/>
                <a:latin typeface="Calibri" panose="020F0502020204030204" pitchFamily="34" charset="0"/>
                <a:ea typeface="Arial" panose="020B0604020202020204" pitchFamily="34" charset="0"/>
                <a:cs typeface="Calibri" panose="020F0502020204030204" pitchFamily="34" charset="0"/>
                <a:hlinkClick r:id="rId3"/>
              </a:rPr>
              <a:t>The Washington Tracking Network’s (WTN) Community Report tool</a:t>
            </a:r>
            <a:r>
              <a:rPr lang="en-US" sz="2400" spc="-5" dirty="0">
                <a:effectLst/>
                <a:latin typeface="Calibri" panose="020F0502020204030204" pitchFamily="34" charset="0"/>
                <a:ea typeface="Arial" panose="020B0604020202020204" pitchFamily="34" charset="0"/>
                <a:cs typeface="Calibri" panose="020F0502020204030204" pitchFamily="34" charset="0"/>
              </a:rPr>
              <a:t> allows you to see a variety of health measures for a given geography. You can select which county(s) you would like data for, and which data you would like to see. Data can be viewed as a map or as trends over time and are available for download.  </a:t>
            </a:r>
            <a:endParaRPr lang="en-US" sz="2400" spc="-5" dirty="0">
              <a:effectLst/>
              <a:latin typeface="Calibri" panose="020F050202020403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endPar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endParaRPr>
          </a:p>
          <a:p>
            <a:pPr marL="0" marR="0">
              <a:lnSpc>
                <a:spcPct val="107000"/>
              </a:lnSpc>
              <a:spcBef>
                <a:spcPts val="0"/>
              </a:spcBef>
              <a:spcAft>
                <a:spcPts val="0"/>
              </a:spcAft>
            </a:pP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Washington Tracking Network (WTN) | Washington State Department of Health</a:t>
            </a:r>
            <a:endPar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R="722630">
              <a:lnSpc>
                <a:spcPct val="107000"/>
              </a:lnSpc>
              <a:spcBef>
                <a:spcPts val="300"/>
              </a:spcBef>
              <a:buSzPts val="1200"/>
              <a:tabLst>
                <a:tab pos="1165225" algn="l"/>
                <a:tab pos="1165860" algn="l"/>
              </a:tabLst>
            </a:pPr>
            <a:r>
              <a:rPr lang="en-US" sz="2400" spc="-5" dirty="0">
                <a:effectLst/>
                <a:latin typeface="Calibri" panose="020F0502020204030204" pitchFamily="34" charset="0"/>
                <a:ea typeface="Arial" panose="020B0604020202020204" pitchFamily="34" charset="0"/>
                <a:cs typeface="Calibri" panose="020F0502020204030204" pitchFamily="34" charset="0"/>
              </a:rPr>
              <a:t>mobile app: </a:t>
            </a:r>
            <a:r>
              <a:rPr lang="en-US" sz="2400" u="sng" spc="-5" dirty="0">
                <a:solidFill>
                  <a:srgbClr val="0563C1"/>
                </a:solidFill>
                <a:effectLst/>
                <a:latin typeface="Calibri" panose="020F0502020204030204" pitchFamily="34" charset="0"/>
                <a:ea typeface="Arial" panose="020B0604020202020204" pitchFamily="34" charset="0"/>
                <a:cs typeface="Calibri" panose="020F0502020204030204" pitchFamily="34" charset="0"/>
                <a:hlinkClick r:id="rId5"/>
              </a:rPr>
              <a:t>WTN On The Go</a:t>
            </a:r>
            <a:endParaRPr lang="en-US" sz="2400" spc="-5" dirty="0">
              <a:effectLst/>
              <a:latin typeface="Calibri" panose="020F0502020204030204" pitchFamily="34" charset="0"/>
              <a:ea typeface="Arial" panose="020B0604020202020204" pitchFamily="34" charset="0"/>
              <a:cs typeface="Times New Roman" panose="02020603050405020304" pitchFamily="18" charset="0"/>
            </a:endParaRPr>
          </a:p>
          <a:p>
            <a:pPr marL="0" marR="0">
              <a:lnSpc>
                <a:spcPct val="107000"/>
              </a:lnSpc>
              <a:spcBef>
                <a:spcPts val="0"/>
              </a:spcBef>
              <a:spcAft>
                <a:spcPts val="0"/>
              </a:spcAft>
            </a:pPr>
            <a:endParaRPr lang="en-US" dirty="0"/>
          </a:p>
        </p:txBody>
      </p:sp>
      <p:pic>
        <p:nvPicPr>
          <p:cNvPr id="7" name="Picture 6">
            <a:extLst>
              <a:ext uri="{FF2B5EF4-FFF2-40B4-BE49-F238E27FC236}">
                <a16:creationId xmlns:a16="http://schemas.microsoft.com/office/drawing/2014/main" id="{A8A566FB-0614-720F-C37E-B18E3969010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030677" y="4958936"/>
            <a:ext cx="2374954" cy="765422"/>
          </a:xfrm>
          <a:prstGeom prst="rect">
            <a:avLst/>
          </a:prstGeom>
        </p:spPr>
      </p:pic>
      <p:sp>
        <p:nvSpPr>
          <p:cNvPr id="2" name="Slide Number Placeholder 1">
            <a:extLst>
              <a:ext uri="{FF2B5EF4-FFF2-40B4-BE49-F238E27FC236}">
                <a16:creationId xmlns:a16="http://schemas.microsoft.com/office/drawing/2014/main" id="{8C73071F-93CC-3D66-41DB-D4F60431FF9D}"/>
              </a:ext>
            </a:extLst>
          </p:cNvPr>
          <p:cNvSpPr>
            <a:spLocks noGrp="1"/>
          </p:cNvSpPr>
          <p:nvPr>
            <p:ph type="sldNum" sz="quarter" idx="12"/>
          </p:nvPr>
        </p:nvSpPr>
        <p:spPr/>
        <p:txBody>
          <a:bodyPr/>
          <a:lstStyle/>
          <a:p>
            <a:fld id="{8E591227-F9EB-4B2B-9432-842143BA1678}" type="slidenum">
              <a:rPr lang="en-US" smtClean="0"/>
              <a:t>73</a:t>
            </a:fld>
            <a:endParaRPr lang="en-US" dirty="0"/>
          </a:p>
        </p:txBody>
      </p:sp>
      <p:sp>
        <p:nvSpPr>
          <p:cNvPr id="9" name="Date Placeholder 8">
            <a:extLst>
              <a:ext uri="{FF2B5EF4-FFF2-40B4-BE49-F238E27FC236}">
                <a16:creationId xmlns:a16="http://schemas.microsoft.com/office/drawing/2014/main" id="{C30E818E-1AB2-A0D4-6AB5-AA6A76984507}"/>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106142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900" fill="hold"/>
                                        <p:tgtEl>
                                          <p:spTgt spid="4"/>
                                        </p:tgtEl>
                                        <p:attrNameLst>
                                          <p:attrName>ppt_x</p:attrName>
                                        </p:attrNameLst>
                                      </p:cBhvr>
                                      <p:tavLst>
                                        <p:tav tm="0">
                                          <p:val>
                                            <p:strVal val="0-#ppt_w/2"/>
                                          </p:val>
                                        </p:tav>
                                        <p:tav tm="100000">
                                          <p:val>
                                            <p:strVal val="#ppt_x"/>
                                          </p:val>
                                        </p:tav>
                                      </p:tavLst>
                                    </p:anim>
                                    <p:anim calcmode="lin" valueType="num">
                                      <p:cBhvr additive="base">
                                        <p:cTn id="8" dur="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ppt_w</p:attrName>
                                        </p:attrNameLst>
                                      </p:cBhvr>
                                      <p:tavLst>
                                        <p:tav tm="0" fmla="#ppt_w*sin(2.5*pi*$)">
                                          <p:val>
                                            <p:fltVal val="0"/>
                                          </p:val>
                                        </p:tav>
                                        <p:tav tm="100000">
                                          <p:val>
                                            <p:fltVal val="1"/>
                                          </p:val>
                                        </p:tav>
                                      </p:tavLst>
                                    </p:anim>
                                    <p:anim calcmode="lin" valueType="num">
                                      <p:cBhvr>
                                        <p:cTn id="15"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2293116" y="992228"/>
            <a:ext cx="6760111"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Summary &amp; Review:</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2129342" y="1844432"/>
            <a:ext cx="7087658" cy="4590737"/>
          </a:xfrm>
          <a:prstGeom prst="rect">
            <a:avLst/>
          </a:prstGeom>
          <a:noFill/>
        </p:spPr>
        <p:txBody>
          <a:bodyPr wrap="square" rtlCol="0">
            <a:spAutoFit/>
          </a:bodyPr>
          <a:lstStyle/>
          <a:p>
            <a:pPr marL="342900" indent="-342900">
              <a:lnSpc>
                <a:spcPct val="150000"/>
              </a:lnSpc>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Personal culture is active and ever changing. </a:t>
            </a:r>
          </a:p>
          <a:p>
            <a:pPr marL="342900" indent="-342900">
              <a:lnSpc>
                <a:spcPct val="150000"/>
              </a:lnSpc>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Cultural competence begins with the individual. It includes respect, awareness, and acceptance of differences in worldviews. </a:t>
            </a:r>
          </a:p>
          <a:p>
            <a:pPr marL="342900" indent="-342900">
              <a:lnSpc>
                <a:spcPct val="150000"/>
              </a:lnSpc>
              <a:spcAft>
                <a:spcPts val="80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Don’t </a:t>
            </a:r>
            <a:r>
              <a:rPr lang="en-US" sz="2400" dirty="0">
                <a:effectLst/>
                <a:latin typeface="Calibri" panose="020F0502020204030204" pitchFamily="34" charset="0"/>
                <a:ea typeface="Calibri" panose="020F0502020204030204" pitchFamily="34" charset="0"/>
                <a:cs typeface="Calibri" panose="020F0502020204030204" pitchFamily="34" charset="0"/>
              </a:rPr>
              <a:t>make assumptions about people and situations</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look for accurate information from the patient or family or community member.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7" name="Picture 6" descr="A magnifying glass over a globe with people&#10;&#10;">
            <a:extLst>
              <a:ext uri="{FF2B5EF4-FFF2-40B4-BE49-F238E27FC236}">
                <a16:creationId xmlns:a16="http://schemas.microsoft.com/office/drawing/2014/main" id="{4B33E991-6391-46FE-8F4F-6F77586A0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9570" y="3701344"/>
            <a:ext cx="2928126" cy="2562110"/>
          </a:xfrm>
          <a:prstGeom prst="rect">
            <a:avLst/>
          </a:prstGeom>
        </p:spPr>
      </p:pic>
      <p:sp>
        <p:nvSpPr>
          <p:cNvPr id="2" name="Slide Number Placeholder 1">
            <a:extLst>
              <a:ext uri="{FF2B5EF4-FFF2-40B4-BE49-F238E27FC236}">
                <a16:creationId xmlns:a16="http://schemas.microsoft.com/office/drawing/2014/main" id="{0A42AFBD-FB40-7F41-DEBE-8175A2CB9571}"/>
              </a:ext>
            </a:extLst>
          </p:cNvPr>
          <p:cNvSpPr>
            <a:spLocks noGrp="1"/>
          </p:cNvSpPr>
          <p:nvPr>
            <p:ph type="sldNum" sz="quarter" idx="12"/>
          </p:nvPr>
        </p:nvSpPr>
        <p:spPr/>
        <p:txBody>
          <a:bodyPr/>
          <a:lstStyle/>
          <a:p>
            <a:fld id="{8E591227-F9EB-4B2B-9432-842143BA1678}" type="slidenum">
              <a:rPr lang="en-US" smtClean="0"/>
              <a:t>74</a:t>
            </a:fld>
            <a:endParaRPr lang="en-US" dirty="0"/>
          </a:p>
        </p:txBody>
      </p:sp>
      <p:sp>
        <p:nvSpPr>
          <p:cNvPr id="8" name="Date Placeholder 7">
            <a:extLst>
              <a:ext uri="{FF2B5EF4-FFF2-40B4-BE49-F238E27FC236}">
                <a16:creationId xmlns:a16="http://schemas.microsoft.com/office/drawing/2014/main" id="{7FC04D8D-C67F-DF8F-9CC0-EEB860A13978}"/>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213736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2061956" y="957276"/>
            <a:ext cx="6760111"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Summary &amp; Review:</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1745803" y="1963853"/>
            <a:ext cx="7392415" cy="3344505"/>
          </a:xfrm>
          <a:prstGeom prst="rect">
            <a:avLst/>
          </a:prstGeom>
          <a:noFill/>
        </p:spPr>
        <p:txBody>
          <a:bodyPr wrap="square" rtlCol="0">
            <a:spAutoFit/>
          </a:bodyPr>
          <a:lstStyle/>
          <a:p>
            <a:pPr marL="342900" marR="0" lvl="0" indent="-342900">
              <a:lnSpc>
                <a:spcPct val="150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Language and culture influence how we approach health and provide care. </a:t>
            </a:r>
          </a:p>
          <a:p>
            <a:pPr marL="342900" marR="0" lvl="0" indent="-342900">
              <a:lnSpc>
                <a:spcPct val="150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The CLAS Standards are an excellent road map to providing culturally </a:t>
            </a:r>
            <a:r>
              <a:rPr lang="en-US" sz="2400" dirty="0">
                <a:latin typeface="Calibri" panose="020F0502020204030204" pitchFamily="34" charset="0"/>
                <a:ea typeface="Calibri" panose="020F0502020204030204" pitchFamily="34" charset="0"/>
                <a:cs typeface="Calibri" panose="020F0502020204030204" pitchFamily="34" charset="0"/>
              </a:rPr>
              <a:t>&amp;</a:t>
            </a:r>
            <a:r>
              <a:rPr lang="en-US" sz="2400" dirty="0">
                <a:effectLst/>
                <a:latin typeface="Calibri" panose="020F0502020204030204" pitchFamily="34" charset="0"/>
                <a:ea typeface="Calibri" panose="020F0502020204030204" pitchFamily="34" charset="0"/>
                <a:cs typeface="Calibri" panose="020F0502020204030204" pitchFamily="34" charset="0"/>
              </a:rPr>
              <a:t> linguistically appropriate services.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descr="A colorful puzzle ball ">
            <a:extLst>
              <a:ext uri="{FF2B5EF4-FFF2-40B4-BE49-F238E27FC236}">
                <a16:creationId xmlns:a16="http://schemas.microsoft.com/office/drawing/2014/main" id="{C6295C4F-9113-C1D2-42A6-4B958F206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9466" y="3692790"/>
            <a:ext cx="2552867" cy="2552867"/>
          </a:xfrm>
          <a:prstGeom prst="rect">
            <a:avLst/>
          </a:prstGeom>
        </p:spPr>
      </p:pic>
      <p:sp>
        <p:nvSpPr>
          <p:cNvPr id="2" name="Slide Number Placeholder 1">
            <a:extLst>
              <a:ext uri="{FF2B5EF4-FFF2-40B4-BE49-F238E27FC236}">
                <a16:creationId xmlns:a16="http://schemas.microsoft.com/office/drawing/2014/main" id="{1CA62FC6-605B-C84D-F0A4-03F7D81E4467}"/>
              </a:ext>
            </a:extLst>
          </p:cNvPr>
          <p:cNvSpPr>
            <a:spLocks noGrp="1"/>
          </p:cNvSpPr>
          <p:nvPr>
            <p:ph type="sldNum" sz="quarter" idx="12"/>
          </p:nvPr>
        </p:nvSpPr>
        <p:spPr/>
        <p:txBody>
          <a:bodyPr/>
          <a:lstStyle/>
          <a:p>
            <a:fld id="{8E591227-F9EB-4B2B-9432-842143BA1678}" type="slidenum">
              <a:rPr lang="en-US" smtClean="0"/>
              <a:t>75</a:t>
            </a:fld>
            <a:endParaRPr lang="en-US" dirty="0"/>
          </a:p>
        </p:txBody>
      </p:sp>
      <p:sp>
        <p:nvSpPr>
          <p:cNvPr id="8" name="Date Placeholder 7">
            <a:extLst>
              <a:ext uri="{FF2B5EF4-FFF2-40B4-BE49-F238E27FC236}">
                <a16:creationId xmlns:a16="http://schemas.microsoft.com/office/drawing/2014/main" id="{F1FFB848-61CD-1AA8-A3E0-9AD354CB1535}"/>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323825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2151832" y="957431"/>
            <a:ext cx="6760111"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Summary &amp; Review:</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3110706" y="1763492"/>
            <a:ext cx="5916810" cy="4014689"/>
          </a:xfrm>
          <a:prstGeom prst="rect">
            <a:avLst/>
          </a:prstGeom>
          <a:noFill/>
        </p:spPr>
        <p:txBody>
          <a:bodyPr wrap="square" rtlCol="0">
            <a:spAutoFit/>
          </a:bodyPr>
          <a:lstStyle/>
          <a:p>
            <a:pPr marL="342900" marR="0" lvl="0" indent="-342900">
              <a:lnSpc>
                <a:spcPct val="150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Providers, patients, and community members bring their unique cultural backgrounds and expectations to the medical encounter.</a:t>
            </a:r>
          </a:p>
          <a:p>
            <a:pPr marL="342900" marR="0" lvl="0" indent="-342900">
              <a:lnSpc>
                <a:spcPct val="150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 Cultural competence becomes a part of the process when information is successfully shared. </a:t>
            </a:r>
            <a:endParaRPr lang="en-US" dirty="0"/>
          </a:p>
        </p:txBody>
      </p:sp>
      <p:pic>
        <p:nvPicPr>
          <p:cNvPr id="7" name="Picture 6" descr="A group of cartoon characters holding hands. Central figure is sitting in a wheelchair and the figure on the left has a crutch.">
            <a:extLst>
              <a:ext uri="{FF2B5EF4-FFF2-40B4-BE49-F238E27FC236}">
                <a16:creationId xmlns:a16="http://schemas.microsoft.com/office/drawing/2014/main" id="{22AC424B-CE43-4C36-9BF8-91ED3336FB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9424" y="4561470"/>
            <a:ext cx="4082720" cy="2296530"/>
          </a:xfrm>
          <a:prstGeom prst="rect">
            <a:avLst/>
          </a:prstGeom>
        </p:spPr>
      </p:pic>
      <p:sp>
        <p:nvSpPr>
          <p:cNvPr id="2" name="Slide Number Placeholder 1">
            <a:extLst>
              <a:ext uri="{FF2B5EF4-FFF2-40B4-BE49-F238E27FC236}">
                <a16:creationId xmlns:a16="http://schemas.microsoft.com/office/drawing/2014/main" id="{F95DA33C-F0AA-BA1D-6193-EC534E021135}"/>
              </a:ext>
            </a:extLst>
          </p:cNvPr>
          <p:cNvSpPr>
            <a:spLocks noGrp="1"/>
          </p:cNvSpPr>
          <p:nvPr>
            <p:ph type="sldNum" sz="quarter" idx="12"/>
          </p:nvPr>
        </p:nvSpPr>
        <p:spPr/>
        <p:txBody>
          <a:bodyPr/>
          <a:lstStyle/>
          <a:p>
            <a:fld id="{8E591227-F9EB-4B2B-9432-842143BA1678}" type="slidenum">
              <a:rPr lang="en-US" smtClean="0"/>
              <a:t>76</a:t>
            </a:fld>
            <a:endParaRPr lang="en-US" dirty="0"/>
          </a:p>
        </p:txBody>
      </p:sp>
      <p:sp>
        <p:nvSpPr>
          <p:cNvPr id="8" name="Date Placeholder 7">
            <a:extLst>
              <a:ext uri="{FF2B5EF4-FFF2-40B4-BE49-F238E27FC236}">
                <a16:creationId xmlns:a16="http://schemas.microsoft.com/office/drawing/2014/main" id="{CB5AA4C5-245C-B7DE-03D5-A507A8BC3F7B}"/>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125735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2026991" y="1031677"/>
            <a:ext cx="6760111"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Summary &amp; Review:</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1756436" y="1848844"/>
            <a:ext cx="7301220" cy="2236510"/>
          </a:xfrm>
          <a:prstGeom prst="rect">
            <a:avLst/>
          </a:prstGeom>
          <a:noFill/>
        </p:spPr>
        <p:txBody>
          <a:bodyPr wrap="square" rtlCol="0">
            <a:spAutoFit/>
          </a:bodyPr>
          <a:lstStyle/>
          <a:p>
            <a:pPr marL="342900" marR="0" lvl="0" indent="-342900">
              <a:lnSpc>
                <a:spcPct val="150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Using trained medical interpreters reduces risk. </a:t>
            </a:r>
          </a:p>
          <a:p>
            <a:pPr marL="342900" marR="0" lvl="0" indent="-342900">
              <a:lnSpc>
                <a:spcPct val="150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Providers also need to know how to work effectively with interpreters.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8" name="Picture 7" descr="A cartoon character wearing a headset leaning on a world globe ">
            <a:extLst>
              <a:ext uri="{FF2B5EF4-FFF2-40B4-BE49-F238E27FC236}">
                <a16:creationId xmlns:a16="http://schemas.microsoft.com/office/drawing/2014/main" id="{D0510AE0-5C84-437B-8E1F-0B673051108E}"/>
              </a:ext>
            </a:extLst>
          </p:cNvPr>
          <p:cNvPicPr>
            <a:picLocks noChangeAspect="1"/>
          </p:cNvPicPr>
          <p:nvPr/>
        </p:nvPicPr>
        <p:blipFill>
          <a:blip r:embed="rId3"/>
          <a:stretch>
            <a:fillRect/>
          </a:stretch>
        </p:blipFill>
        <p:spPr>
          <a:xfrm>
            <a:off x="4431321" y="4013705"/>
            <a:ext cx="1951449" cy="2414015"/>
          </a:xfrm>
          <a:prstGeom prst="rect">
            <a:avLst/>
          </a:prstGeom>
        </p:spPr>
      </p:pic>
      <p:sp>
        <p:nvSpPr>
          <p:cNvPr id="2" name="Slide Number Placeholder 1">
            <a:extLst>
              <a:ext uri="{FF2B5EF4-FFF2-40B4-BE49-F238E27FC236}">
                <a16:creationId xmlns:a16="http://schemas.microsoft.com/office/drawing/2014/main" id="{2D3035FB-ED21-388C-BF76-5521521CE331}"/>
              </a:ext>
            </a:extLst>
          </p:cNvPr>
          <p:cNvSpPr>
            <a:spLocks noGrp="1"/>
          </p:cNvSpPr>
          <p:nvPr>
            <p:ph type="sldNum" sz="quarter" idx="12"/>
          </p:nvPr>
        </p:nvSpPr>
        <p:spPr/>
        <p:txBody>
          <a:bodyPr/>
          <a:lstStyle/>
          <a:p>
            <a:fld id="{8E591227-F9EB-4B2B-9432-842143BA1678}" type="slidenum">
              <a:rPr lang="en-US" smtClean="0"/>
              <a:t>77</a:t>
            </a:fld>
            <a:endParaRPr lang="en-US" dirty="0"/>
          </a:p>
        </p:txBody>
      </p:sp>
      <p:sp>
        <p:nvSpPr>
          <p:cNvPr id="7" name="Date Placeholder 6">
            <a:extLst>
              <a:ext uri="{FF2B5EF4-FFF2-40B4-BE49-F238E27FC236}">
                <a16:creationId xmlns:a16="http://schemas.microsoft.com/office/drawing/2014/main" id="{E398A8A3-0816-2BFA-C5FA-BC66A756E7F8}"/>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361659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2058047" y="968781"/>
            <a:ext cx="6760111"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Summary &amp; Review:</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1425742" y="1723229"/>
            <a:ext cx="8024720" cy="2945550"/>
          </a:xfrm>
          <a:prstGeom prst="rect">
            <a:avLst/>
          </a:prstGeom>
          <a:noFill/>
        </p:spPr>
        <p:txBody>
          <a:bodyPr wrap="square" rtlCol="0">
            <a:spAutoFit/>
          </a:bodyPr>
          <a:lstStyle/>
          <a:p>
            <a:pPr marL="342900" marR="0" lvl="0" indent="-342900">
              <a:lnSpc>
                <a:spcPct val="107000"/>
              </a:lnSpc>
              <a:spcBef>
                <a:spcPts val="0"/>
              </a:spcBef>
              <a:spcAft>
                <a:spcPts val="80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E</a:t>
            </a:r>
            <a:r>
              <a:rPr lang="en-US" sz="2400" dirty="0">
                <a:effectLst/>
                <a:latin typeface="Calibri" panose="020F0502020204030204" pitchFamily="34" charset="0"/>
                <a:ea typeface="Calibri" panose="020F0502020204030204" pitchFamily="34" charset="0"/>
                <a:cs typeface="Calibri" panose="020F0502020204030204" pitchFamily="34" charset="0"/>
              </a:rPr>
              <a:t>ffective communication between patients and providers is necessary for delivery of quality care. </a:t>
            </a:r>
          </a:p>
          <a:p>
            <a:pPr marL="342900" marR="0" lvl="0" indent="-342900">
              <a:lnSpc>
                <a:spcPct val="107000"/>
              </a:lnSpc>
              <a:spcBef>
                <a:spcPts val="0"/>
              </a:spcBef>
              <a:spcAft>
                <a:spcPts val="8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Providers and organizations must have systems, policy, and processes in place to meet the challenges of patients who primarily speak a language other than English or who have low literacy.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2" name="Picture 1" descr="A group of cartoon characters holding hands">
            <a:extLst>
              <a:ext uri="{FF2B5EF4-FFF2-40B4-BE49-F238E27FC236}">
                <a16:creationId xmlns:a16="http://schemas.microsoft.com/office/drawing/2014/main" id="{89CD2783-44FE-734A-F257-012E72820A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139" y="4388088"/>
            <a:ext cx="6084277" cy="2673279"/>
          </a:xfrm>
          <a:prstGeom prst="rect">
            <a:avLst/>
          </a:prstGeom>
        </p:spPr>
      </p:pic>
      <p:sp>
        <p:nvSpPr>
          <p:cNvPr id="6" name="Slide Number Placeholder 5">
            <a:extLst>
              <a:ext uri="{FF2B5EF4-FFF2-40B4-BE49-F238E27FC236}">
                <a16:creationId xmlns:a16="http://schemas.microsoft.com/office/drawing/2014/main" id="{70A84744-2209-A579-16F7-0DF0A1F67004}"/>
              </a:ext>
            </a:extLst>
          </p:cNvPr>
          <p:cNvSpPr>
            <a:spLocks noGrp="1"/>
          </p:cNvSpPr>
          <p:nvPr>
            <p:ph type="sldNum" sz="quarter" idx="12"/>
          </p:nvPr>
        </p:nvSpPr>
        <p:spPr/>
        <p:txBody>
          <a:bodyPr/>
          <a:lstStyle/>
          <a:p>
            <a:fld id="{8E591227-F9EB-4B2B-9432-842143BA1678}" type="slidenum">
              <a:rPr lang="en-US" smtClean="0"/>
              <a:t>78</a:t>
            </a:fld>
            <a:endParaRPr lang="en-US" dirty="0"/>
          </a:p>
        </p:txBody>
      </p:sp>
      <p:sp>
        <p:nvSpPr>
          <p:cNvPr id="8" name="Date Placeholder 7">
            <a:extLst>
              <a:ext uri="{FF2B5EF4-FFF2-40B4-BE49-F238E27FC236}">
                <a16:creationId xmlns:a16="http://schemas.microsoft.com/office/drawing/2014/main" id="{1613C3BD-63BF-9740-6C76-92D2207C1140}"/>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234812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E6788-063F-9C91-639E-B0D9D417BED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05F7ADE-BC09-6792-3EE5-56F0D0346A1A}"/>
              </a:ext>
            </a:extLst>
          </p:cNvPr>
          <p:cNvSpPr txBox="1">
            <a:spLocks noGrp="1"/>
          </p:cNvSpPr>
          <p:nvPr>
            <p:ph type="title" idx="4294967295"/>
          </p:nvPr>
        </p:nvSpPr>
        <p:spPr>
          <a:xfrm>
            <a:off x="2184486" y="932059"/>
            <a:ext cx="6760111"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Next Steps:</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2ADE81DE-7AD1-3E01-466B-7D9784E582B8}"/>
              </a:ext>
            </a:extLst>
          </p:cNvPr>
          <p:cNvSpPr txBox="1"/>
          <p:nvPr/>
        </p:nvSpPr>
        <p:spPr>
          <a:xfrm>
            <a:off x="1552181" y="1959709"/>
            <a:ext cx="8024720" cy="111953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dirty="0"/>
              <a:t>Reflect on and review the needs of your community. </a:t>
            </a:r>
          </a:p>
          <a:p>
            <a:pPr marL="285750" indent="-285750">
              <a:lnSpc>
                <a:spcPct val="200000"/>
              </a:lnSpc>
              <a:buFont typeface="Arial" panose="020B0604020202020204" pitchFamily="34" charset="0"/>
              <a:buChar char="•"/>
            </a:pPr>
            <a:r>
              <a:rPr lang="en-US" dirty="0"/>
              <a:t>How do you improve patient outcomes for every community member?</a:t>
            </a:r>
          </a:p>
        </p:txBody>
      </p:sp>
      <p:pic>
        <p:nvPicPr>
          <p:cNvPr id="10" name="Picture 9" descr="A group of colorful people in a circle holding hands with their arms raised ">
            <a:extLst>
              <a:ext uri="{FF2B5EF4-FFF2-40B4-BE49-F238E27FC236}">
                <a16:creationId xmlns:a16="http://schemas.microsoft.com/office/drawing/2014/main" id="{6D9382CF-DCC4-E139-6244-253A78E7E64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04285" y="3610584"/>
            <a:ext cx="2920512" cy="2190384"/>
          </a:xfrm>
          <a:prstGeom prst="rect">
            <a:avLst/>
          </a:prstGeom>
        </p:spPr>
      </p:pic>
      <p:sp>
        <p:nvSpPr>
          <p:cNvPr id="2" name="Slide Number Placeholder 1">
            <a:extLst>
              <a:ext uri="{FF2B5EF4-FFF2-40B4-BE49-F238E27FC236}">
                <a16:creationId xmlns:a16="http://schemas.microsoft.com/office/drawing/2014/main" id="{3B55A5F3-7436-B911-516C-CB5A3DD0041A}"/>
              </a:ext>
            </a:extLst>
          </p:cNvPr>
          <p:cNvSpPr>
            <a:spLocks noGrp="1"/>
          </p:cNvSpPr>
          <p:nvPr>
            <p:ph type="sldNum" sz="quarter" idx="12"/>
          </p:nvPr>
        </p:nvSpPr>
        <p:spPr/>
        <p:txBody>
          <a:bodyPr/>
          <a:lstStyle/>
          <a:p>
            <a:fld id="{8E591227-F9EB-4B2B-9432-842143BA1678}" type="slidenum">
              <a:rPr lang="en-US" smtClean="0"/>
              <a:t>79</a:t>
            </a:fld>
            <a:endParaRPr lang="en-US" dirty="0"/>
          </a:p>
        </p:txBody>
      </p:sp>
      <p:sp>
        <p:nvSpPr>
          <p:cNvPr id="7" name="Date Placeholder 6">
            <a:extLst>
              <a:ext uri="{FF2B5EF4-FFF2-40B4-BE49-F238E27FC236}">
                <a16:creationId xmlns:a16="http://schemas.microsoft.com/office/drawing/2014/main" id="{1F5D8D12-FE0E-E087-7191-FEEB8D7C5DC2}"/>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5819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80">
                                          <p:stCondLst>
                                            <p:cond delay="0"/>
                                          </p:stCondLst>
                                        </p:cTn>
                                        <p:tgtEl>
                                          <p:spTgt spid="10"/>
                                        </p:tgtEl>
                                      </p:cBhvr>
                                    </p:animEffect>
                                    <p:anim calcmode="lin" valueType="num">
                                      <p:cBhvr>
                                        <p:cTn id="1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9" dur="26">
                                          <p:stCondLst>
                                            <p:cond delay="650"/>
                                          </p:stCondLst>
                                        </p:cTn>
                                        <p:tgtEl>
                                          <p:spTgt spid="10"/>
                                        </p:tgtEl>
                                      </p:cBhvr>
                                      <p:to x="100000" y="60000"/>
                                    </p:animScale>
                                    <p:animScale>
                                      <p:cBhvr>
                                        <p:cTn id="20" dur="166" decel="50000">
                                          <p:stCondLst>
                                            <p:cond delay="676"/>
                                          </p:stCondLst>
                                        </p:cTn>
                                        <p:tgtEl>
                                          <p:spTgt spid="10"/>
                                        </p:tgtEl>
                                      </p:cBhvr>
                                      <p:to x="100000" y="100000"/>
                                    </p:animScale>
                                    <p:animScale>
                                      <p:cBhvr>
                                        <p:cTn id="21" dur="26">
                                          <p:stCondLst>
                                            <p:cond delay="1312"/>
                                          </p:stCondLst>
                                        </p:cTn>
                                        <p:tgtEl>
                                          <p:spTgt spid="10"/>
                                        </p:tgtEl>
                                      </p:cBhvr>
                                      <p:to x="100000" y="80000"/>
                                    </p:animScale>
                                    <p:animScale>
                                      <p:cBhvr>
                                        <p:cTn id="22" dur="166" decel="50000">
                                          <p:stCondLst>
                                            <p:cond delay="1338"/>
                                          </p:stCondLst>
                                        </p:cTn>
                                        <p:tgtEl>
                                          <p:spTgt spid="10"/>
                                        </p:tgtEl>
                                      </p:cBhvr>
                                      <p:to x="100000" y="100000"/>
                                    </p:animScale>
                                    <p:animScale>
                                      <p:cBhvr>
                                        <p:cTn id="23" dur="26">
                                          <p:stCondLst>
                                            <p:cond delay="1642"/>
                                          </p:stCondLst>
                                        </p:cTn>
                                        <p:tgtEl>
                                          <p:spTgt spid="10"/>
                                        </p:tgtEl>
                                      </p:cBhvr>
                                      <p:to x="100000" y="90000"/>
                                    </p:animScale>
                                    <p:animScale>
                                      <p:cBhvr>
                                        <p:cTn id="24" dur="166" decel="50000">
                                          <p:stCondLst>
                                            <p:cond delay="1668"/>
                                          </p:stCondLst>
                                        </p:cTn>
                                        <p:tgtEl>
                                          <p:spTgt spid="10"/>
                                        </p:tgtEl>
                                      </p:cBhvr>
                                      <p:to x="100000" y="100000"/>
                                    </p:animScale>
                                    <p:animScale>
                                      <p:cBhvr>
                                        <p:cTn id="25" dur="26">
                                          <p:stCondLst>
                                            <p:cond delay="1808"/>
                                          </p:stCondLst>
                                        </p:cTn>
                                        <p:tgtEl>
                                          <p:spTgt spid="10"/>
                                        </p:tgtEl>
                                      </p:cBhvr>
                                      <p:to x="100000" y="95000"/>
                                    </p:animScale>
                                    <p:animScale>
                                      <p:cBhvr>
                                        <p:cTn id="2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4454807" y="408613"/>
            <a:ext cx="2678493"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Bias:</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3458143" y="1579151"/>
            <a:ext cx="4759734" cy="3250442"/>
          </a:xfrm>
          <a:prstGeom prst="rect">
            <a:avLst/>
          </a:prstGeom>
          <a:noFill/>
        </p:spPr>
        <p:txBody>
          <a:bodyPr wrap="square" rtlCol="0">
            <a:spAutoFit/>
          </a:body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What is bias? </a:t>
            </a:r>
          </a:p>
          <a:p>
            <a:pPr marL="0" marR="0">
              <a:lnSpc>
                <a:spcPct val="107000"/>
              </a:lnSpc>
              <a:spcBef>
                <a:spcPts val="0"/>
              </a:spcBef>
              <a:spcAft>
                <a:spcPts val="800"/>
              </a:spcAft>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Understanding the difference between explicit and implicit bias. </a:t>
            </a:r>
          </a:p>
          <a:p>
            <a:pPr marL="0" marR="0">
              <a:lnSpc>
                <a:spcPct val="107000"/>
              </a:lnSpc>
              <a:spcBef>
                <a:spcPts val="0"/>
              </a:spcBef>
              <a:spcAft>
                <a:spcPts val="80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Explore an Implicit Bias test such as: </a:t>
            </a: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Take a Test (harvard.edu)</a:t>
            </a:r>
            <a:endParaRPr lang="en-US" dirty="0"/>
          </a:p>
        </p:txBody>
      </p:sp>
      <p:pic>
        <p:nvPicPr>
          <p:cNvPr id="7" name="Picture 6" descr="A group of colorful speech bubbles with white letters spelling out diversity">
            <a:extLst>
              <a:ext uri="{FF2B5EF4-FFF2-40B4-BE49-F238E27FC236}">
                <a16:creationId xmlns:a16="http://schemas.microsoft.com/office/drawing/2014/main" id="{416033E1-1489-5C36-7D1F-5A2B4B587B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8697" y="5447207"/>
            <a:ext cx="5634605" cy="1091705"/>
          </a:xfrm>
          <a:prstGeom prst="rect">
            <a:avLst/>
          </a:prstGeom>
        </p:spPr>
      </p:pic>
      <p:sp>
        <p:nvSpPr>
          <p:cNvPr id="6" name="Slide Number Placeholder 5">
            <a:extLst>
              <a:ext uri="{FF2B5EF4-FFF2-40B4-BE49-F238E27FC236}">
                <a16:creationId xmlns:a16="http://schemas.microsoft.com/office/drawing/2014/main" id="{80E23422-BC11-3F71-28CA-FE091D1E25C6}"/>
              </a:ext>
            </a:extLst>
          </p:cNvPr>
          <p:cNvSpPr>
            <a:spLocks noGrp="1"/>
          </p:cNvSpPr>
          <p:nvPr>
            <p:ph type="sldNum" sz="quarter" idx="12"/>
          </p:nvPr>
        </p:nvSpPr>
        <p:spPr/>
        <p:txBody>
          <a:bodyPr/>
          <a:lstStyle/>
          <a:p>
            <a:fld id="{8E591227-F9EB-4B2B-9432-842143BA1678}" type="slidenum">
              <a:rPr lang="en-US" smtClean="0"/>
              <a:t>8</a:t>
            </a:fld>
            <a:endParaRPr lang="en-US" dirty="0"/>
          </a:p>
        </p:txBody>
      </p:sp>
      <p:sp>
        <p:nvSpPr>
          <p:cNvPr id="8" name="Date Placeholder 7">
            <a:extLst>
              <a:ext uri="{FF2B5EF4-FFF2-40B4-BE49-F238E27FC236}">
                <a16:creationId xmlns:a16="http://schemas.microsoft.com/office/drawing/2014/main" id="{90C1EE77-5AC2-9135-ECBA-FB076E05BBC5}"/>
              </a:ext>
            </a:extLst>
          </p:cNvPr>
          <p:cNvSpPr>
            <a:spLocks noGrp="1"/>
          </p:cNvSpPr>
          <p:nvPr>
            <p:ph type="dt" sz="half" idx="10"/>
          </p:nvPr>
        </p:nvSpPr>
        <p:spPr/>
        <p:txBody>
          <a:bodyPr/>
          <a:lstStyle/>
          <a:p>
            <a:r>
              <a:rPr lang="en-US"/>
              <a:t>DOH 530-261 June 2024 </a:t>
            </a:r>
            <a:endParaRPr lang="en-US" dirty="0"/>
          </a:p>
        </p:txBody>
      </p:sp>
      <p:pic>
        <p:nvPicPr>
          <p:cNvPr id="9" name="Picture 8" descr="Washington State Department of Health">
            <a:extLst>
              <a:ext uri="{FF2B5EF4-FFF2-40B4-BE49-F238E27FC236}">
                <a16:creationId xmlns:a16="http://schemas.microsoft.com/office/drawing/2014/main" id="{AD94FFEA-0E2F-3AB6-7EDC-2D20420CAE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98067"/>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8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43FBB2-7CFF-699D-C92C-97D835FCA44D}"/>
              </a:ext>
            </a:extLst>
          </p:cNvPr>
          <p:cNvSpPr txBox="1">
            <a:spLocks noGrp="1"/>
          </p:cNvSpPr>
          <p:nvPr>
            <p:ph type="title" idx="4294967295"/>
          </p:nvPr>
        </p:nvSpPr>
        <p:spPr>
          <a:xfrm>
            <a:off x="-368740" y="277750"/>
            <a:ext cx="384048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References:</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59EE13E-4AE3-9799-46B9-1A50D702FC12}"/>
              </a:ext>
            </a:extLst>
          </p:cNvPr>
          <p:cNvSpPr txBox="1"/>
          <p:nvPr/>
        </p:nvSpPr>
        <p:spPr>
          <a:xfrm>
            <a:off x="513337" y="815775"/>
            <a:ext cx="11433312" cy="4524315"/>
          </a:xfrm>
          <a:prstGeom prst="rect">
            <a:avLst/>
          </a:prstGeom>
          <a:noFill/>
        </p:spPr>
        <p:txBody>
          <a:bodyPr wrap="square" rtlCol="0">
            <a:spAutoFit/>
          </a:bodyPr>
          <a:lstStyle/>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Agency for Healthcare Research and Quality (US). (2021).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Disparities in Healthcare 2021 National Healthcare Quality and Disparities Report.</a:t>
            </a:r>
            <a:r>
              <a:rPr lang="en-US" sz="1100" dirty="0">
                <a:effectLst/>
                <a:latin typeface="Calibri" panose="020F0502020204030204" pitchFamily="34" charset="0"/>
                <a:ea typeface="Calibri" panose="020F0502020204030204" pitchFamily="34" charset="0"/>
                <a:cs typeface="Times New Roman" panose="02020603050405020304" pitchFamily="18" charset="0"/>
              </a:rPr>
              <a:t> Rockville (MD): NIH. Retrieved 2023, from </a:t>
            </a:r>
            <a:r>
              <a:rPr lang="en-US" sz="1100" dirty="0">
                <a:effectLst/>
                <a:latin typeface="Calibri" panose="020F0502020204030204" pitchFamily="34" charset="0"/>
                <a:ea typeface="Calibri" panose="020F0502020204030204" pitchFamily="34" charset="0"/>
                <a:cs typeface="Times New Roman" panose="02020603050405020304" pitchFamily="18" charset="0"/>
                <a:hlinkClick r:id="rId2"/>
              </a:rPr>
              <a:t>https://www.ncbi.nlm.nih.gov/books/NBK578532/</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Alvord , L., &amp; Cohen van Pelt, E. (1999).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The Scalpel and the Silver Bear.</a:t>
            </a:r>
            <a:r>
              <a:rPr lang="en-US" sz="1100" dirty="0">
                <a:effectLst/>
                <a:latin typeface="Calibri" panose="020F0502020204030204" pitchFamily="34" charset="0"/>
                <a:ea typeface="Calibri" panose="020F0502020204030204" pitchFamily="34" charset="0"/>
                <a:cs typeface="Times New Roman" panose="02020603050405020304" pitchFamily="18" charset="0"/>
              </a:rPr>
              <a:t> New York: Bantam.</a:t>
            </a:r>
          </a:p>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American Public Health Association (APHA). (2023).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Health Equity</a:t>
            </a:r>
            <a:r>
              <a:rPr lang="en-US" sz="1100" dirty="0">
                <a:effectLst/>
                <a:latin typeface="Calibri" panose="020F0502020204030204" pitchFamily="34" charset="0"/>
                <a:ea typeface="Calibri" panose="020F0502020204030204" pitchFamily="34" charset="0"/>
                <a:cs typeface="Times New Roman" panose="02020603050405020304" pitchFamily="18" charset="0"/>
              </a:rPr>
              <a:t>. Retrieved from </a:t>
            </a:r>
            <a:r>
              <a:rPr lang="en-US" sz="1100" dirty="0">
                <a:effectLst/>
                <a:latin typeface="Calibri" panose="020F0502020204030204" pitchFamily="34" charset="0"/>
                <a:ea typeface="Calibri" panose="020F0502020204030204" pitchFamily="34" charset="0"/>
                <a:cs typeface="Times New Roman" panose="02020603050405020304" pitchFamily="18" charset="0"/>
                <a:hlinkClick r:id="rId3"/>
              </a:rPr>
              <a:t>https://www.apha.org/topics-and-issues/health-equity</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Centers for Disease Control and Prevention. (2023).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Health Equity</a:t>
            </a:r>
            <a:r>
              <a:rPr lang="en-US" sz="1100" dirty="0">
                <a:effectLst/>
                <a:latin typeface="Calibri" panose="020F0502020204030204" pitchFamily="34" charset="0"/>
                <a:ea typeface="Calibri" panose="020F0502020204030204" pitchFamily="34" charset="0"/>
                <a:cs typeface="Times New Roman" panose="02020603050405020304" pitchFamily="18" charset="0"/>
              </a:rPr>
              <a:t>. Retrieved from CDC.GOV: </a:t>
            </a:r>
            <a:r>
              <a:rPr lang="en-US" sz="1100" dirty="0">
                <a:effectLst/>
                <a:latin typeface="Calibri" panose="020F0502020204030204" pitchFamily="34" charset="0"/>
                <a:ea typeface="Calibri" panose="020F0502020204030204" pitchFamily="34" charset="0"/>
                <a:cs typeface="Times New Roman" panose="02020603050405020304" pitchFamily="18" charset="0"/>
                <a:hlinkClick r:id="rId4"/>
              </a:rPr>
              <a:t>https://www.cdc.gov/healthequity/index.html</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Creamer, J.,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Scrider</a:t>
            </a:r>
            <a:r>
              <a:rPr lang="en-US" sz="1100" dirty="0">
                <a:effectLst/>
                <a:latin typeface="Calibri" panose="020F0502020204030204" pitchFamily="34" charset="0"/>
                <a:ea typeface="Calibri" panose="020F0502020204030204" pitchFamily="34" charset="0"/>
                <a:cs typeface="Times New Roman" panose="02020603050405020304" pitchFamily="18" charset="0"/>
              </a:rPr>
              <a:t>, E. A., Burns, K., &amp; Chen, F. (2022).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Poverty in the United States: 2021.</a:t>
            </a:r>
            <a:r>
              <a:rPr lang="en-US" sz="1100" dirty="0">
                <a:effectLst/>
                <a:latin typeface="Calibri" panose="020F0502020204030204" pitchFamily="34" charset="0"/>
                <a:ea typeface="Calibri" panose="020F0502020204030204" pitchFamily="34" charset="0"/>
                <a:cs typeface="Times New Roman" panose="02020603050405020304" pitchFamily="18" charset="0"/>
              </a:rPr>
              <a:t> U.S. Department of Commerce. Retrieved from </a:t>
            </a:r>
            <a:r>
              <a:rPr lang="en-US" sz="1100" dirty="0">
                <a:effectLst/>
                <a:latin typeface="Calibri" panose="020F0502020204030204" pitchFamily="34" charset="0"/>
                <a:ea typeface="Calibri" panose="020F0502020204030204" pitchFamily="34" charset="0"/>
                <a:cs typeface="Times New Roman" panose="02020603050405020304" pitchFamily="18" charset="0"/>
                <a:hlinkClick r:id="rId5"/>
              </a:rPr>
              <a:t>https://www.census.gov/content/dam/Census/library/publications/2022/demo/p60-277.pdf</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CTSA Community Engagement Key Function Committee Task Force. (2011).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Principles of Community Engagement - Second Edition.</a:t>
            </a:r>
            <a:r>
              <a:rPr lang="en-US" sz="1100" dirty="0">
                <a:effectLst/>
                <a:latin typeface="Calibri" panose="020F0502020204030204" pitchFamily="34" charset="0"/>
                <a:ea typeface="Calibri" panose="020F0502020204030204" pitchFamily="34" charset="0"/>
                <a:cs typeface="Times New Roman" panose="02020603050405020304" pitchFamily="18" charset="0"/>
              </a:rPr>
              <a:t> NIH Publication. Retrieved from  </a:t>
            </a:r>
            <a:r>
              <a:rPr lang="en-US" sz="1100" dirty="0">
                <a:effectLst/>
                <a:latin typeface="Calibri" panose="020F0502020204030204" pitchFamily="34" charset="0"/>
                <a:ea typeface="Calibri" panose="020F0502020204030204" pitchFamily="34" charset="0"/>
                <a:cs typeface="Times New Roman" panose="02020603050405020304" pitchFamily="18" charset="0"/>
                <a:hlinkClick r:id="rId6"/>
              </a:rPr>
              <a:t>https://www.atsdr.cdc.gov/communityengagement/pdf/PCE_Report_508_FINAL.pdf</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100" dirty="0">
                <a:effectLst/>
                <a:latin typeface="Calibri" panose="020F0502020204030204" pitchFamily="34" charset="0"/>
                <a:ea typeface="Calibri" panose="020F0502020204030204" pitchFamily="34" charset="0"/>
                <a:cs typeface="Times New Roman" panose="02020603050405020304" pitchFamily="18" charset="0"/>
              </a:rPr>
              <a:t>Davis, U. (2023, 12).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LGBTQIA Resource Center Glossary</a:t>
            </a:r>
            <a:r>
              <a:rPr lang="en-US" sz="1100" dirty="0">
                <a:effectLst/>
                <a:latin typeface="Calibri" panose="020F0502020204030204" pitchFamily="34" charset="0"/>
                <a:ea typeface="Calibri" panose="020F0502020204030204" pitchFamily="34" charset="0"/>
                <a:cs typeface="Times New Roman" panose="02020603050405020304" pitchFamily="18" charset="0"/>
              </a:rPr>
              <a:t>. Retrieved from LGBTQIA Resource Center: </a:t>
            </a:r>
            <a:r>
              <a:rPr lang="en-US" sz="1100" dirty="0">
                <a:effectLst/>
                <a:latin typeface="Calibri" panose="020F0502020204030204" pitchFamily="34" charset="0"/>
                <a:ea typeface="Calibri" panose="020F0502020204030204" pitchFamily="34" charset="0"/>
                <a:cs typeface="Times New Roman" panose="02020603050405020304" pitchFamily="18" charset="0"/>
                <a:hlinkClick r:id="rId7"/>
              </a:rPr>
              <a:t>https://lgbtqia.ucdavis.edu/educated/glossary</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pPr>
            <a:r>
              <a:rPr lang="en-US" sz="1100" dirty="0" err="1">
                <a:effectLst/>
                <a:latin typeface="Calibri" panose="020F0502020204030204" pitchFamily="34" charset="0"/>
                <a:ea typeface="Calibri" panose="020F0502020204030204" pitchFamily="34" charset="0"/>
                <a:cs typeface="Times New Roman" panose="02020603050405020304" pitchFamily="18" charset="0"/>
              </a:rPr>
              <a:t>Gardenswartz</a:t>
            </a:r>
            <a:r>
              <a:rPr lang="en-US" sz="1100" dirty="0">
                <a:effectLst/>
                <a:latin typeface="Calibri" panose="020F0502020204030204" pitchFamily="34" charset="0"/>
                <a:ea typeface="Calibri" panose="020F0502020204030204" pitchFamily="34" charset="0"/>
                <a:cs typeface="Times New Roman" panose="02020603050405020304" pitchFamily="18" charset="0"/>
              </a:rPr>
              <a:t>, L., &amp; Rowe, A. (2010). TABLE 5.1 | Comparing Cultural Norms and Values. In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Managing Diversity: A complete Desk Reference &amp; Planning Guide.</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Hewes HA, D. M. (2018, Mar-Apr). Prehospital Pain Management: Disparity By Age and Race.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Prehosp</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err="1">
                <a:effectLst/>
                <a:latin typeface="Calibri" panose="020F0502020204030204" pitchFamily="34" charset="0"/>
                <a:ea typeface="Calibri" panose="020F0502020204030204" pitchFamily="34" charset="0"/>
                <a:cs typeface="Times New Roman" panose="02020603050405020304" pitchFamily="18" charset="0"/>
              </a:rPr>
              <a:t>Emerg</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Care</a:t>
            </a:r>
            <a:r>
              <a:rPr lang="en-US" sz="1100" dirty="0">
                <a:effectLst/>
                <a:latin typeface="Calibri" panose="020F0502020204030204" pitchFamily="34" charset="0"/>
                <a:ea typeface="Calibri" panose="020F0502020204030204" pitchFamily="34" charset="0"/>
                <a:cs typeface="Times New Roman" panose="02020603050405020304" pitchFamily="18" charset="0"/>
              </a:rPr>
              <a:t>, 189-197. Retrieved from </a:t>
            </a:r>
            <a:r>
              <a:rPr lang="en-US" sz="1100" dirty="0">
                <a:effectLst/>
                <a:latin typeface="Calibri" panose="020F0502020204030204" pitchFamily="34" charset="0"/>
                <a:ea typeface="Calibri" panose="020F0502020204030204" pitchFamily="34" charset="0"/>
                <a:cs typeface="Times New Roman" panose="02020603050405020304" pitchFamily="18" charset="0"/>
                <a:hlinkClick r:id="rId8"/>
              </a:rPr>
              <a:t>https://pubmed.ncbi.nlm.nih.gov/28956669/</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Hoffman, K. M.,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Trawalter</a:t>
            </a:r>
            <a:r>
              <a:rPr lang="en-US" sz="1100" dirty="0">
                <a:effectLst/>
                <a:latin typeface="Calibri" panose="020F0502020204030204" pitchFamily="34" charset="0"/>
                <a:ea typeface="Calibri" panose="020F0502020204030204" pitchFamily="34" charset="0"/>
                <a:cs typeface="Times New Roman" panose="02020603050405020304" pitchFamily="18" charset="0"/>
              </a:rPr>
              <a:t>, S.,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Axt</a:t>
            </a:r>
            <a:r>
              <a:rPr lang="en-US" sz="1100" dirty="0">
                <a:effectLst/>
                <a:latin typeface="Calibri" panose="020F0502020204030204" pitchFamily="34" charset="0"/>
                <a:ea typeface="Calibri" panose="020F0502020204030204" pitchFamily="34" charset="0"/>
                <a:cs typeface="Times New Roman" panose="02020603050405020304" pitchFamily="18" charset="0"/>
              </a:rPr>
              <a:t>, J. R., &amp; Oliver, M. N. (2016, April 4). Racial bias in pain assessment and treatment recommendations, and false beliefs about biological differences between blacks and whites.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The Proceedings of the National Academy of Sciences (PNAS)</a:t>
            </a:r>
            <a:r>
              <a:rPr lang="en-US" sz="1100" dirty="0">
                <a:effectLst/>
                <a:latin typeface="Calibri" panose="020F0502020204030204" pitchFamily="34" charset="0"/>
                <a:ea typeface="Calibri" panose="020F0502020204030204" pitchFamily="34" charset="0"/>
                <a:cs typeface="Times New Roman" panose="02020603050405020304" pitchFamily="18" charset="0"/>
              </a:rPr>
              <a:t>, 4296-4301. Retrieved 2023, from </a:t>
            </a:r>
            <a:r>
              <a:rPr lang="en-US" sz="1100" dirty="0">
                <a:effectLst/>
                <a:latin typeface="Calibri" panose="020F0502020204030204" pitchFamily="34" charset="0"/>
                <a:ea typeface="Calibri" panose="020F0502020204030204" pitchFamily="34" charset="0"/>
                <a:cs typeface="Times New Roman" panose="02020603050405020304" pitchFamily="18" charset="0"/>
                <a:hlinkClick r:id="rId9"/>
              </a:rPr>
              <a:t>https://www.pnas.org/doi/full/10.1073/pnas.1516047113</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Human Rights Campaign. (2024, 1).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Glossary of Terms</a:t>
            </a:r>
            <a:r>
              <a:rPr lang="en-US" sz="1100" dirty="0">
                <a:effectLst/>
                <a:latin typeface="Calibri" panose="020F0502020204030204" pitchFamily="34" charset="0"/>
                <a:ea typeface="Calibri" panose="020F0502020204030204" pitchFamily="34" charset="0"/>
                <a:cs typeface="Times New Roman" panose="02020603050405020304" pitchFamily="18" charset="0"/>
              </a:rPr>
              <a:t>. Retrieved from Human Rights Campaign: </a:t>
            </a:r>
            <a:r>
              <a:rPr lang="en-US" sz="1100" dirty="0">
                <a:effectLst/>
                <a:latin typeface="Calibri" panose="020F0502020204030204" pitchFamily="34" charset="0"/>
                <a:ea typeface="Calibri" panose="020F0502020204030204" pitchFamily="34" charset="0"/>
                <a:cs typeface="Times New Roman" panose="02020603050405020304" pitchFamily="18" charset="0"/>
                <a:hlinkClick r:id="rId10"/>
              </a:rPr>
              <a:t>https://www.hrc.org/resources/glossary-of-terms?utm_source=GS&amp;utm_medium=AD&amp;utm_campaign=BPI-HRC-Grant&amp;utm_content=276004739490&amp;utm_term=gender%20identity&amp;gclid=EAIaIQobChMI54LJmcbg3AIVy2p-Ch0ZtwLrEAAYASAAEgJlRfD_BwE</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1100" dirty="0"/>
          </a:p>
        </p:txBody>
      </p:sp>
      <p:sp>
        <p:nvSpPr>
          <p:cNvPr id="2" name="Slide Number Placeholder 1">
            <a:extLst>
              <a:ext uri="{FF2B5EF4-FFF2-40B4-BE49-F238E27FC236}">
                <a16:creationId xmlns:a16="http://schemas.microsoft.com/office/drawing/2014/main" id="{1A35D5DA-7854-4ECF-3395-2C0B17609AF5}"/>
              </a:ext>
            </a:extLst>
          </p:cNvPr>
          <p:cNvSpPr>
            <a:spLocks noGrp="1"/>
          </p:cNvSpPr>
          <p:nvPr>
            <p:ph type="sldNum" sz="quarter" idx="12"/>
          </p:nvPr>
        </p:nvSpPr>
        <p:spPr/>
        <p:txBody>
          <a:bodyPr/>
          <a:lstStyle/>
          <a:p>
            <a:fld id="{8E591227-F9EB-4B2B-9432-842143BA1678}" type="slidenum">
              <a:rPr lang="en-US" smtClean="0"/>
              <a:t>80</a:t>
            </a:fld>
            <a:endParaRPr lang="en-US" dirty="0"/>
          </a:p>
        </p:txBody>
      </p:sp>
      <p:sp>
        <p:nvSpPr>
          <p:cNvPr id="8" name="Date Placeholder 7">
            <a:extLst>
              <a:ext uri="{FF2B5EF4-FFF2-40B4-BE49-F238E27FC236}">
                <a16:creationId xmlns:a16="http://schemas.microsoft.com/office/drawing/2014/main" id="{CC655C7A-665E-5D81-AF56-3B5366E271C8}"/>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313129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900" fill="hold"/>
                                        <p:tgtEl>
                                          <p:spTgt spid="5"/>
                                        </p:tgtEl>
                                        <p:attrNameLst>
                                          <p:attrName>ppt_x</p:attrName>
                                        </p:attrNameLst>
                                      </p:cBhvr>
                                      <p:tavLst>
                                        <p:tav tm="0">
                                          <p:val>
                                            <p:strVal val="0-#ppt_w/2"/>
                                          </p:val>
                                        </p:tav>
                                        <p:tav tm="100000">
                                          <p:val>
                                            <p:strVal val="#ppt_x"/>
                                          </p:val>
                                        </p:tav>
                                      </p:tavLst>
                                    </p:anim>
                                    <p:anim calcmode="lin" valueType="num">
                                      <p:cBhvr additive="base">
                                        <p:cTn id="8"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43FBB2-7CFF-699D-C92C-97D835FCA44D}"/>
              </a:ext>
            </a:extLst>
          </p:cNvPr>
          <p:cNvSpPr txBox="1">
            <a:spLocks noGrp="1"/>
          </p:cNvSpPr>
          <p:nvPr>
            <p:ph type="title" idx="4294967295"/>
          </p:nvPr>
        </p:nvSpPr>
        <p:spPr>
          <a:xfrm>
            <a:off x="-449979" y="173185"/>
            <a:ext cx="384048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References:</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59EE13E-4AE3-9799-46B9-1A50D702FC12}"/>
              </a:ext>
            </a:extLst>
          </p:cNvPr>
          <p:cNvSpPr txBox="1"/>
          <p:nvPr/>
        </p:nvSpPr>
        <p:spPr>
          <a:xfrm>
            <a:off x="319830" y="910474"/>
            <a:ext cx="11670496" cy="4764574"/>
          </a:xfrm>
          <a:prstGeom prst="rect">
            <a:avLst/>
          </a:prstGeom>
          <a:noFill/>
        </p:spPr>
        <p:txBody>
          <a:bodyPr wrap="square" rtlCol="0">
            <a:spAutoFit/>
          </a:bodyPr>
          <a:lstStyle/>
          <a:p>
            <a:pPr marL="457200" indent="-457200">
              <a:lnSpc>
                <a:spcPct val="107000"/>
              </a:lnSpc>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Institute of Medicine (US) Committee on Understanding and Eliminating Racial and Ethnic Disparities in Health Care. (2003). Unequal Treatment: Confronting Racial and Ethnic Disparities in Health Care. (A. Y. Brian D. Smedley, Ed.)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National Academies Press (US)</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Janice A. Sabin, P. M. (2022). Tackling Implicit Bias in Health Care.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The New England Journal of Medicine </a:t>
            </a:r>
            <a:r>
              <a:rPr lang="en-US" sz="1100" dirty="0">
                <a:effectLst/>
                <a:latin typeface="Calibri" panose="020F0502020204030204" pitchFamily="34" charset="0"/>
                <a:ea typeface="Calibri" panose="020F0502020204030204" pitchFamily="34" charset="0"/>
                <a:cs typeface="Times New Roman" panose="02020603050405020304" pitchFamily="18" charset="0"/>
              </a:rPr>
              <a:t>, 387:105-107.</a:t>
            </a:r>
          </a:p>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JW, S. S. (1995). When Two Cultures Meet: American Medicine and the Cultures of Diverse Patient Populations, Book 1, What Language Does Your Patient Hurt In? An 8-Part Series of Practical Guides to the Care and Treatment of Patients from Other Cultures.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Amberst</a:t>
            </a:r>
            <a:r>
              <a:rPr lang="en-US" sz="1100" dirty="0">
                <a:effectLst/>
                <a:latin typeface="Calibri" panose="020F0502020204030204" pitchFamily="34" charset="0"/>
                <a:ea typeface="Calibri" panose="020F0502020204030204" pitchFamily="34" charset="0"/>
                <a:cs typeface="Times New Roman" panose="02020603050405020304" pitchFamily="18" charset="0"/>
              </a:rPr>
              <a:t>, MA: Amherst Educational Publishing.</a:t>
            </a:r>
          </a:p>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Kennel, J. (2018, May 31).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Investigating EMS Treatment Disparities by Patient Race/Ethnicity for Traumatic and Painful Emergencies.</a:t>
            </a:r>
            <a:r>
              <a:rPr lang="en-US" sz="1100" dirty="0">
                <a:effectLst/>
                <a:latin typeface="Calibri" panose="020F0502020204030204" pitchFamily="34" charset="0"/>
                <a:ea typeface="Calibri" panose="020F0502020204030204" pitchFamily="34" charset="0"/>
                <a:cs typeface="Times New Roman" panose="02020603050405020304" pitchFamily="18" charset="0"/>
              </a:rPr>
              <a:t> Retrieved from Oregon Health &amp; Science University: </a:t>
            </a:r>
            <a:r>
              <a:rPr lang="en-US" sz="1100" dirty="0">
                <a:effectLst/>
                <a:latin typeface="Calibri" panose="020F0502020204030204" pitchFamily="34" charset="0"/>
                <a:ea typeface="Calibri" panose="020F0502020204030204" pitchFamily="34" charset="0"/>
                <a:cs typeface="Times New Roman" panose="02020603050405020304" pitchFamily="18" charset="0"/>
                <a:hlinkClick r:id="rId2"/>
              </a:rPr>
              <a:t>https://www.ohsu.edu/sites/default/files/2018-08/EMS-Treatment-Disparities.pdf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Language Line Services, Inc. (2005).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12 Tips on Working Effectively With An Interpreter.</a:t>
            </a:r>
            <a:r>
              <a:rPr lang="en-US" sz="1100" dirty="0">
                <a:effectLst/>
                <a:latin typeface="Calibri" panose="020F0502020204030204" pitchFamily="34" charset="0"/>
                <a:ea typeface="Calibri" panose="020F0502020204030204" pitchFamily="34" charset="0"/>
                <a:cs typeface="Times New Roman" panose="02020603050405020304" pitchFamily="18" charset="0"/>
              </a:rPr>
              <a:t> Retrieved from </a:t>
            </a:r>
            <a:r>
              <a:rPr lang="en-US" sz="1100" dirty="0">
                <a:effectLst/>
                <a:latin typeface="Calibri" panose="020F0502020204030204" pitchFamily="34" charset="0"/>
                <a:ea typeface="Calibri" panose="020F0502020204030204" pitchFamily="34" charset="0"/>
                <a:cs typeface="Times New Roman" panose="02020603050405020304" pitchFamily="18" charset="0"/>
                <a:hlinkClick r:id="rId3"/>
              </a:rPr>
              <a:t>https://www.srln.org/system/files/attachments/12%20Tips%20On%20Working%20Effectively%20With%20An%20Interpreter%20%282005%29.pdf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Merriam-Webster</a:t>
            </a:r>
            <a:r>
              <a:rPr lang="en-US" sz="1100" dirty="0">
                <a:effectLst/>
                <a:latin typeface="Calibri" panose="020F0502020204030204" pitchFamily="34" charset="0"/>
                <a:ea typeface="Calibri" panose="020F0502020204030204" pitchFamily="34" charset="0"/>
                <a:cs typeface="Times New Roman" panose="02020603050405020304" pitchFamily="18" charset="0"/>
              </a:rPr>
              <a:t>. (2023). Retrieved from https://www.merriam-webster.com/</a:t>
            </a:r>
          </a:p>
          <a:p>
            <a:pPr marL="457200" marR="0" indent="-457200">
              <a:lnSpc>
                <a:spcPct val="107000"/>
              </a:lnSpc>
              <a:spcBef>
                <a:spcPts val="0"/>
              </a:spcBef>
              <a:spcAft>
                <a:spcPts val="80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National Institute of Health</a:t>
            </a:r>
            <a:r>
              <a:rPr lang="en-US" sz="1100" dirty="0">
                <a:effectLst/>
                <a:latin typeface="Calibri" panose="020F0502020204030204" pitchFamily="34" charset="0"/>
                <a:ea typeface="Calibri" panose="020F0502020204030204" pitchFamily="34" charset="0"/>
                <a:cs typeface="Times New Roman" panose="02020603050405020304" pitchFamily="18" charset="0"/>
              </a:rPr>
              <a:t>. (2023). Retrieved from Implicit Bias: </a:t>
            </a:r>
            <a:r>
              <a:rPr lang="en-US" sz="1100" dirty="0">
                <a:effectLst/>
                <a:latin typeface="Calibri" panose="020F0502020204030204" pitchFamily="34" charset="0"/>
                <a:ea typeface="Calibri" panose="020F0502020204030204" pitchFamily="34" charset="0"/>
                <a:cs typeface="Times New Roman" panose="02020603050405020304" pitchFamily="18" charset="0"/>
                <a:hlinkClick r:id="rId4"/>
              </a:rPr>
              <a:t>https://diversity.nih.gov/sociocultural-factors/implicit-bias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National Standards for Culturally and Linguistically Appropriate Services (CLAS) in Health and Health Care.</a:t>
            </a:r>
            <a:r>
              <a:rPr lang="en-US" sz="1100" dirty="0">
                <a:effectLst/>
                <a:latin typeface="Calibri" panose="020F0502020204030204" pitchFamily="34" charset="0"/>
                <a:ea typeface="Calibri" panose="020F0502020204030204" pitchFamily="34" charset="0"/>
                <a:cs typeface="Times New Roman" panose="02020603050405020304" pitchFamily="18" charset="0"/>
              </a:rPr>
              <a:t> (2023). Retrieved from U.S. Department of Health and Human Services: </a:t>
            </a:r>
            <a:r>
              <a:rPr lang="en-US" sz="1100" dirty="0">
                <a:effectLst/>
                <a:latin typeface="Calibri" panose="020F0502020204030204" pitchFamily="34" charset="0"/>
                <a:ea typeface="Calibri" panose="020F0502020204030204" pitchFamily="34" charset="0"/>
                <a:cs typeface="Times New Roman" panose="02020603050405020304" pitchFamily="18" charset="0"/>
                <a:hlinkClick r:id="rId5"/>
              </a:rPr>
              <a:t>https://thinkculturalhealth.hhs.gov/assets/pdfs/EnhancedNationalCLASStandards.pdf</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Office of Minority Health, Office of the Secretary, Department of Health and Human Services. (2013, 9 24). National Standards for Culturally and Linguistically Appropriate Services (CLAS) in Health and Health Care. Retrieved from </a:t>
            </a:r>
            <a:r>
              <a:rPr lang="en-US" sz="1100" dirty="0">
                <a:effectLst/>
                <a:latin typeface="Calibri" panose="020F0502020204030204" pitchFamily="34" charset="0"/>
                <a:ea typeface="Calibri" panose="020F0502020204030204" pitchFamily="34" charset="0"/>
                <a:cs typeface="Times New Roman" panose="02020603050405020304" pitchFamily="18" charset="0"/>
                <a:hlinkClick r:id="rId6"/>
              </a:rPr>
              <a:t>https://www.federalregister.gov/documents/2013/09/24/2013-23164/national-standards-for-culturally-and-linguistically-appropriate-services-clas-in-health-and</a:t>
            </a:r>
            <a:r>
              <a:rPr lang="en-US" sz="1100" dirty="0">
                <a:effectLst/>
                <a:latin typeface="Calibri" panose="020F0502020204030204" pitchFamily="34" charset="0"/>
                <a:ea typeface="Calibri" panose="020F0502020204030204" pitchFamily="34" charset="0"/>
                <a:cs typeface="Times New Roman" panose="02020603050405020304" pitchFamily="18" charset="0"/>
              </a:rPr>
              <a:t> -health#:~:text=The%20final%20enhanced%20National%20Standards%20for%20Culturally%20and,Care%20will%</a:t>
            </a:r>
          </a:p>
          <a:p>
            <a:pPr marL="457200" marR="0" indent="-457200">
              <a:lnSpc>
                <a:spcPct val="107000"/>
              </a:lnSpc>
              <a:spcBef>
                <a:spcPts val="0"/>
              </a:spcBef>
              <a:spcAft>
                <a:spcPts val="80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Oxford Learner's Dictionaries</a:t>
            </a:r>
            <a:r>
              <a:rPr lang="en-US" sz="1100" dirty="0">
                <a:effectLst/>
                <a:latin typeface="Calibri" panose="020F0502020204030204" pitchFamily="34" charset="0"/>
                <a:ea typeface="Calibri" panose="020F0502020204030204" pitchFamily="34" charset="0"/>
                <a:cs typeface="Times New Roman" panose="02020603050405020304" pitchFamily="18" charset="0"/>
              </a:rPr>
              <a:t>. (2023). Retrieved from </a:t>
            </a:r>
            <a:r>
              <a:rPr lang="en-US" sz="1100" dirty="0">
                <a:effectLst/>
                <a:latin typeface="Calibri" panose="020F0502020204030204" pitchFamily="34" charset="0"/>
                <a:ea typeface="Calibri" panose="020F0502020204030204" pitchFamily="34" charset="0"/>
                <a:cs typeface="Times New Roman" panose="02020603050405020304" pitchFamily="18" charset="0"/>
                <a:hlinkClick r:id="rId7"/>
              </a:rPr>
              <a:t>https://www.oxfordlearnersdictionaries.com/us/</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D08E55EB-0864-DB21-4E2A-9CD3DA8BC83F}"/>
              </a:ext>
            </a:extLst>
          </p:cNvPr>
          <p:cNvSpPr>
            <a:spLocks noGrp="1"/>
          </p:cNvSpPr>
          <p:nvPr>
            <p:ph type="sldNum" sz="quarter" idx="12"/>
          </p:nvPr>
        </p:nvSpPr>
        <p:spPr/>
        <p:txBody>
          <a:bodyPr/>
          <a:lstStyle/>
          <a:p>
            <a:fld id="{8E591227-F9EB-4B2B-9432-842143BA1678}" type="slidenum">
              <a:rPr lang="en-US" smtClean="0"/>
              <a:t>81</a:t>
            </a:fld>
            <a:endParaRPr lang="en-US" dirty="0"/>
          </a:p>
        </p:txBody>
      </p:sp>
      <p:sp>
        <p:nvSpPr>
          <p:cNvPr id="8" name="Date Placeholder 7">
            <a:extLst>
              <a:ext uri="{FF2B5EF4-FFF2-40B4-BE49-F238E27FC236}">
                <a16:creationId xmlns:a16="http://schemas.microsoft.com/office/drawing/2014/main" id="{27682A95-8AC9-C49F-311B-E9DA0AB34B19}"/>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152954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900" fill="hold"/>
                                        <p:tgtEl>
                                          <p:spTgt spid="5"/>
                                        </p:tgtEl>
                                        <p:attrNameLst>
                                          <p:attrName>ppt_x</p:attrName>
                                        </p:attrNameLst>
                                      </p:cBhvr>
                                      <p:tavLst>
                                        <p:tav tm="0">
                                          <p:val>
                                            <p:strVal val="0-#ppt_w/2"/>
                                          </p:val>
                                        </p:tav>
                                        <p:tav tm="100000">
                                          <p:val>
                                            <p:strVal val="#ppt_x"/>
                                          </p:val>
                                        </p:tav>
                                      </p:tavLst>
                                    </p:anim>
                                    <p:anim calcmode="lin" valueType="num">
                                      <p:cBhvr additive="base">
                                        <p:cTn id="8"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43FBB2-7CFF-699D-C92C-97D835FCA44D}"/>
              </a:ext>
            </a:extLst>
          </p:cNvPr>
          <p:cNvSpPr txBox="1">
            <a:spLocks noGrp="1"/>
          </p:cNvSpPr>
          <p:nvPr>
            <p:ph type="title" idx="4294967295"/>
          </p:nvPr>
        </p:nvSpPr>
        <p:spPr>
          <a:xfrm>
            <a:off x="-497093" y="190048"/>
            <a:ext cx="384048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References:</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59EE13E-4AE3-9799-46B9-1A50D702FC12}"/>
              </a:ext>
            </a:extLst>
          </p:cNvPr>
          <p:cNvSpPr txBox="1"/>
          <p:nvPr/>
        </p:nvSpPr>
        <p:spPr>
          <a:xfrm>
            <a:off x="242429" y="1069660"/>
            <a:ext cx="11602346" cy="2259080"/>
          </a:xfrm>
          <a:prstGeom prst="rect">
            <a:avLst/>
          </a:prstGeom>
          <a:noFill/>
        </p:spPr>
        <p:txBody>
          <a:bodyPr wrap="square" rtlCol="0">
            <a:spAutoFit/>
          </a:bodyPr>
          <a:lstStyle/>
          <a:p>
            <a:pPr marL="457200" indent="-457200">
              <a:lnSpc>
                <a:spcPct val="107000"/>
              </a:lnSpc>
              <a:spcAft>
                <a:spcPts val="800"/>
              </a:spcAft>
            </a:pPr>
            <a:r>
              <a:rPr lang="en-US" sz="1100" i="1" dirty="0">
                <a:effectLst/>
                <a:latin typeface="Calibri" panose="020F0502020204030204" pitchFamily="34" charset="0"/>
                <a:ea typeface="Calibri" panose="020F0502020204030204" pitchFamily="34" charset="0"/>
                <a:cs typeface="Times New Roman" panose="02020603050405020304" pitchFamily="18" charset="0"/>
              </a:rPr>
              <a:t>Professional Development</a:t>
            </a:r>
            <a:r>
              <a:rPr lang="en-US" sz="1100" dirty="0">
                <a:effectLst/>
                <a:latin typeface="Calibri" panose="020F0502020204030204" pitchFamily="34" charset="0"/>
                <a:ea typeface="Calibri" panose="020F0502020204030204" pitchFamily="34" charset="0"/>
                <a:cs typeface="Times New Roman" panose="02020603050405020304" pitchFamily="18" charset="0"/>
              </a:rPr>
              <a:t>. (n.d.). Retrieved 2023, from National Ambulance LGBT+ Network: </a:t>
            </a:r>
            <a:r>
              <a:rPr lang="en-US" sz="1100" dirty="0">
                <a:effectLst/>
                <a:latin typeface="Calibri" panose="020F0502020204030204" pitchFamily="34" charset="0"/>
                <a:ea typeface="Calibri" panose="020F0502020204030204" pitchFamily="34" charset="0"/>
                <a:cs typeface="Times New Roman" panose="02020603050405020304" pitchFamily="18" charset="0"/>
                <a:hlinkClick r:id="rId2"/>
              </a:rPr>
              <a:t>https://www.ambulancelgbt.org/resources/professional-development/</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Washington State Department of Health. (2023). </a:t>
            </a:r>
            <a:r>
              <a:rPr lang="en-US" sz="1100" i="1" dirty="0">
                <a:effectLst/>
                <a:latin typeface="Calibri" panose="020F0502020204030204" pitchFamily="34" charset="0"/>
                <a:ea typeface="Calibri" panose="020F0502020204030204" pitchFamily="34" charset="0"/>
                <a:cs typeface="Calibri" panose="020F0502020204030204" pitchFamily="34" charset="0"/>
              </a:rPr>
              <a:t>Common Definitions.</a:t>
            </a:r>
            <a:r>
              <a:rPr lang="en-US" sz="1100" dirty="0">
                <a:effectLst/>
                <a:latin typeface="Calibri" panose="020F0502020204030204" pitchFamily="34" charset="0"/>
                <a:ea typeface="Calibri" panose="020F0502020204030204" pitchFamily="34" charset="0"/>
                <a:cs typeface="Calibri" panose="020F0502020204030204" pitchFamily="34" charset="0"/>
              </a:rPr>
              <a:t> Retrieved from </a:t>
            </a:r>
            <a:r>
              <a:rPr lang="en-US" sz="1100" dirty="0">
                <a:effectLst/>
                <a:latin typeface="Calibri" panose="020F0502020204030204" pitchFamily="34" charset="0"/>
                <a:ea typeface="Calibri" panose="020F0502020204030204" pitchFamily="34" charset="0"/>
                <a:cs typeface="Calibri" panose="020F0502020204030204" pitchFamily="34" charset="0"/>
                <a:hlinkClick r:id="rId3"/>
              </a:rPr>
              <a:t>https://doh.wa.gov/sites/default/files/legacy/Documents/1000/CommonDefinitions_Equity.pdf?uid=648a10f45831f</a:t>
            </a:r>
            <a:r>
              <a:rPr lang="en-US" sz="1100" dirty="0">
                <a:effectLst/>
                <a:latin typeface="Calibri" panose="020F0502020204030204" pitchFamily="34" charset="0"/>
                <a:ea typeface="Calibri" panose="020F0502020204030204" pitchFamily="34" charset="0"/>
                <a:cs typeface="Calibri" panose="020F0502020204030204" pitchFamily="34" charset="0"/>
              </a:rPr>
              <a:t> </a:t>
            </a:r>
          </a:p>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Washington State Department of Health. (2023). </a:t>
            </a:r>
            <a:r>
              <a:rPr lang="en-US" sz="1100" i="1" dirty="0">
                <a:effectLst/>
                <a:latin typeface="Calibri" panose="020F0502020204030204" pitchFamily="34" charset="0"/>
                <a:ea typeface="Calibri" panose="020F0502020204030204" pitchFamily="34" charset="0"/>
                <a:cs typeface="Calibri" panose="020F0502020204030204" pitchFamily="34" charset="0"/>
              </a:rPr>
              <a:t>Health Equity</a:t>
            </a:r>
            <a:r>
              <a:rPr lang="en-US" sz="1100" dirty="0">
                <a:effectLst/>
                <a:latin typeface="Calibri" panose="020F0502020204030204" pitchFamily="34" charset="0"/>
                <a:ea typeface="Calibri" panose="020F0502020204030204" pitchFamily="34" charset="0"/>
                <a:cs typeface="Calibri" panose="020F0502020204030204" pitchFamily="34" charset="0"/>
              </a:rPr>
              <a:t>. Retrieved from </a:t>
            </a:r>
            <a:r>
              <a:rPr lang="en-US" sz="1100" dirty="0">
                <a:effectLst/>
                <a:latin typeface="Calibri" panose="020F0502020204030204" pitchFamily="34" charset="0"/>
                <a:ea typeface="Calibri" panose="020F0502020204030204" pitchFamily="34" charset="0"/>
                <a:cs typeface="Calibri" panose="020F0502020204030204" pitchFamily="34" charset="0"/>
                <a:hlinkClick r:id="rId4"/>
              </a:rPr>
              <a:t>https://doh.wa.gov/community-and-environment/health-equity</a:t>
            </a:r>
            <a:r>
              <a:rPr lang="en-US" sz="1100" dirty="0">
                <a:effectLst/>
                <a:latin typeface="Calibri" panose="020F0502020204030204" pitchFamily="34" charset="0"/>
                <a:ea typeface="Calibri" panose="020F0502020204030204" pitchFamily="34" charset="0"/>
                <a:cs typeface="Calibri" panose="020F0502020204030204" pitchFamily="34" charset="0"/>
              </a:rPr>
              <a:t> </a:t>
            </a:r>
          </a:p>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Washington Tracking Network, (WTN). (2023). </a:t>
            </a:r>
            <a:r>
              <a:rPr lang="en-US" sz="1100" i="1" dirty="0">
                <a:effectLst/>
                <a:latin typeface="Calibri" panose="020F0502020204030204" pitchFamily="34" charset="0"/>
                <a:ea typeface="Calibri" panose="020F0502020204030204" pitchFamily="34" charset="0"/>
                <a:cs typeface="Calibri" panose="020F0502020204030204" pitchFamily="34" charset="0"/>
              </a:rPr>
              <a:t>Public Health Data </a:t>
            </a:r>
            <a:r>
              <a:rPr lang="en-US" sz="1100" dirty="0">
                <a:effectLst/>
                <a:latin typeface="Calibri" panose="020F0502020204030204" pitchFamily="34" charset="0"/>
                <a:ea typeface="Calibri" panose="020F0502020204030204" pitchFamily="34" charset="0"/>
                <a:cs typeface="Calibri" panose="020F0502020204030204" pitchFamily="34" charset="0"/>
              </a:rPr>
              <a:t>. Retrieved from </a:t>
            </a:r>
            <a:r>
              <a:rPr lang="en-US" sz="1100" dirty="0">
                <a:effectLst/>
                <a:latin typeface="Calibri" panose="020F0502020204030204" pitchFamily="34" charset="0"/>
                <a:ea typeface="Calibri" panose="020F0502020204030204" pitchFamily="34" charset="0"/>
                <a:cs typeface="Calibri" panose="020F0502020204030204" pitchFamily="34" charset="0"/>
                <a:hlinkClick r:id="rId5"/>
              </a:rPr>
              <a:t>https://fortress.wa.gov/doh/wtn/WTNIBL/</a:t>
            </a:r>
            <a:r>
              <a:rPr lang="en-US" sz="1100" dirty="0">
                <a:effectLst/>
                <a:latin typeface="Calibri" panose="020F0502020204030204" pitchFamily="34" charset="0"/>
                <a:ea typeface="Calibri" panose="020F0502020204030204" pitchFamily="34" charset="0"/>
                <a:cs typeface="Calibri" panose="020F0502020204030204" pitchFamily="34" charset="0"/>
              </a:rPr>
              <a:t> </a:t>
            </a:r>
          </a:p>
          <a:p>
            <a:pPr marL="457200" marR="0" indent="-45720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Calibri" panose="020F0502020204030204" pitchFamily="34" charset="0"/>
              </a:rPr>
              <a:t>World Health Organization. (2023). </a:t>
            </a:r>
            <a:r>
              <a:rPr lang="en-US" sz="1100" i="1" dirty="0">
                <a:effectLst/>
                <a:latin typeface="Calibri" panose="020F0502020204030204" pitchFamily="34" charset="0"/>
                <a:ea typeface="Calibri" panose="020F0502020204030204" pitchFamily="34" charset="0"/>
                <a:cs typeface="Calibri" panose="020F0502020204030204" pitchFamily="34" charset="0"/>
              </a:rPr>
              <a:t>Social determinants of health</a:t>
            </a:r>
            <a:r>
              <a:rPr lang="en-US" sz="1100" dirty="0">
                <a:effectLst/>
                <a:latin typeface="Calibri" panose="020F0502020204030204" pitchFamily="34" charset="0"/>
                <a:ea typeface="Calibri" panose="020F0502020204030204" pitchFamily="34" charset="0"/>
                <a:cs typeface="Calibri" panose="020F0502020204030204" pitchFamily="34" charset="0"/>
              </a:rPr>
              <a:t>. Retrieved from </a:t>
            </a:r>
            <a:r>
              <a:rPr lang="en-US" sz="1100" dirty="0">
                <a:effectLst/>
                <a:latin typeface="Calibri" panose="020F0502020204030204" pitchFamily="34" charset="0"/>
                <a:ea typeface="Calibri" panose="020F0502020204030204" pitchFamily="34" charset="0"/>
                <a:cs typeface="Calibri" panose="020F0502020204030204" pitchFamily="34" charset="0"/>
                <a:hlinkClick r:id="rId6"/>
              </a:rPr>
              <a:t>https://www.who.int/health-topics/social-determinants-of-health#tab=tab_1</a:t>
            </a:r>
            <a:r>
              <a:rPr lang="en-US" sz="1100" dirty="0">
                <a:effectLst/>
                <a:latin typeface="Calibri" panose="020F0502020204030204" pitchFamily="34" charset="0"/>
                <a:ea typeface="Calibri" panose="020F0502020204030204" pitchFamily="34" charset="0"/>
                <a:cs typeface="Calibri" panose="020F0502020204030204" pitchFamily="34" charset="0"/>
              </a:rPr>
              <a:t> </a:t>
            </a:r>
          </a:p>
          <a:p>
            <a:pPr marL="457200" indent="-457200">
              <a:lnSpc>
                <a:spcPct val="107000"/>
              </a:lnSpc>
              <a:spcAft>
                <a:spcPts val="800"/>
              </a:spcAft>
            </a:pPr>
            <a:r>
              <a:rPr lang="en-US" sz="1100" i="1"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7"/>
              </a:rPr>
              <a:t>Sex, Gender, and Sexuality | National Institutes of Health (NIH)</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457200" marR="0" indent="-45720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FBC7C40C-F58C-D165-39FA-6AD49E6DE2D2}"/>
              </a:ext>
            </a:extLst>
          </p:cNvPr>
          <p:cNvSpPr>
            <a:spLocks noGrp="1"/>
          </p:cNvSpPr>
          <p:nvPr>
            <p:ph type="sldNum" sz="quarter" idx="12"/>
          </p:nvPr>
        </p:nvSpPr>
        <p:spPr/>
        <p:txBody>
          <a:bodyPr/>
          <a:lstStyle/>
          <a:p>
            <a:fld id="{8E591227-F9EB-4B2B-9432-842143BA1678}" type="slidenum">
              <a:rPr lang="en-US" smtClean="0"/>
              <a:t>82</a:t>
            </a:fld>
            <a:endParaRPr lang="en-US" dirty="0"/>
          </a:p>
        </p:txBody>
      </p:sp>
      <p:sp>
        <p:nvSpPr>
          <p:cNvPr id="8" name="Date Placeholder 7">
            <a:extLst>
              <a:ext uri="{FF2B5EF4-FFF2-40B4-BE49-F238E27FC236}">
                <a16:creationId xmlns:a16="http://schemas.microsoft.com/office/drawing/2014/main" id="{24398220-17D7-F8EA-168A-C0D4C5B5A5BF}"/>
              </a:ext>
            </a:extLst>
          </p:cNvPr>
          <p:cNvSpPr>
            <a:spLocks noGrp="1"/>
          </p:cNvSpPr>
          <p:nvPr>
            <p:ph type="dt" sz="half" idx="10"/>
          </p:nvPr>
        </p:nvSpPr>
        <p:spPr/>
        <p:txBody>
          <a:bodyPr/>
          <a:lstStyle/>
          <a:p>
            <a:r>
              <a:rPr lang="en-US"/>
              <a:t>DOH 530-261 June 2024 </a:t>
            </a:r>
            <a:endParaRPr lang="en-US" dirty="0"/>
          </a:p>
        </p:txBody>
      </p:sp>
    </p:spTree>
    <p:extLst>
      <p:ext uri="{BB962C8B-B14F-4D97-AF65-F5344CB8AC3E}">
        <p14:creationId xmlns:p14="http://schemas.microsoft.com/office/powerpoint/2010/main" val="175942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900" fill="hold"/>
                                        <p:tgtEl>
                                          <p:spTgt spid="5"/>
                                        </p:tgtEl>
                                        <p:attrNameLst>
                                          <p:attrName>ppt_x</p:attrName>
                                        </p:attrNameLst>
                                      </p:cBhvr>
                                      <p:tavLst>
                                        <p:tav tm="0">
                                          <p:val>
                                            <p:strVal val="0-#ppt_w/2"/>
                                          </p:val>
                                        </p:tav>
                                        <p:tav tm="100000">
                                          <p:val>
                                            <p:strVal val="#ppt_x"/>
                                          </p:val>
                                        </p:tav>
                                      </p:tavLst>
                                    </p:anim>
                                    <p:anim calcmode="lin" valueType="num">
                                      <p:cBhvr additive="base">
                                        <p:cTn id="8" dur="9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30DB5C-31BC-1FEC-AF54-0D68ECD44178}"/>
              </a:ext>
            </a:extLst>
          </p:cNvPr>
          <p:cNvSpPr txBox="1">
            <a:spLocks noGrp="1"/>
          </p:cNvSpPr>
          <p:nvPr>
            <p:ph type="title" idx="4294967295"/>
          </p:nvPr>
        </p:nvSpPr>
        <p:spPr>
          <a:xfrm>
            <a:off x="1524000" y="5809034"/>
            <a:ext cx="914400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To request this document in another format, call 1-800-525-0127. Deaf or hard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hearing customers, please call 711 (Washington Relay) or email civil.rights@doh.wa.gov. </a:t>
            </a:r>
          </a:p>
        </p:txBody>
      </p:sp>
    </p:spTree>
    <p:extLst>
      <p:ext uri="{BB962C8B-B14F-4D97-AF65-F5344CB8AC3E}">
        <p14:creationId xmlns:p14="http://schemas.microsoft.com/office/powerpoint/2010/main" val="2865600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1C23D-DB05-31C8-F11B-E0C3C103D8C0}"/>
              </a:ext>
            </a:extLst>
          </p:cNvPr>
          <p:cNvSpPr txBox="1">
            <a:spLocks noGrp="1"/>
          </p:cNvSpPr>
          <p:nvPr>
            <p:ph type="title" idx="4294967295"/>
          </p:nvPr>
        </p:nvSpPr>
        <p:spPr>
          <a:xfrm>
            <a:off x="3541757" y="562214"/>
            <a:ext cx="4589475"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rPr>
              <a:t>Bias:</a:t>
            </a:r>
            <a:endParaRPr kumimoji="0" lang="en-GB" sz="2800" b="0" i="0" u="none" strike="noStrike" kern="1200" cap="none" spc="0" normalizeH="0" baseline="0" noProof="0" dirty="0">
              <a:ln>
                <a:noFill/>
              </a:ln>
              <a:solidFill>
                <a:srgbClr val="1470AA"/>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D43F234-0AF1-1699-041F-625C8A735464}"/>
              </a:ext>
            </a:extLst>
          </p:cNvPr>
          <p:cNvSpPr txBox="1"/>
          <p:nvPr/>
        </p:nvSpPr>
        <p:spPr>
          <a:xfrm>
            <a:off x="1860407" y="1701740"/>
            <a:ext cx="8471184" cy="3216843"/>
          </a:xfrm>
          <a:prstGeom prst="rect">
            <a:avLst/>
          </a:prstGeom>
          <a:noFill/>
        </p:spPr>
        <p:txBody>
          <a:bodyPr wrap="square" rtlCol="0">
            <a:spAutoFit/>
          </a:bodyPr>
          <a:lstStyle/>
          <a:p>
            <a:pPr marR="0" lvl="1">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Common biases during assessment and treatment  </a:t>
            </a:r>
          </a:p>
          <a:p>
            <a:pPr marR="0" lvl="1">
              <a:lnSpc>
                <a:spcPct val="107000"/>
              </a:lnSpc>
              <a:spcBef>
                <a:spcPts val="0"/>
              </a:spcBef>
              <a:spcAft>
                <a:spcPts val="0"/>
              </a:spcAft>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R="0" lvl="1">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Types of unconscious bias in clinical medicine:</a:t>
            </a:r>
          </a:p>
          <a:p>
            <a:pPr marL="1714500" marR="0" lvl="3" indent="-342900">
              <a:lnSpc>
                <a:spcPct val="150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Anchoring bias</a:t>
            </a:r>
          </a:p>
          <a:p>
            <a:pPr marL="1714500" marR="0" lvl="3" indent="-342900">
              <a:lnSpc>
                <a:spcPct val="150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Availability bias</a:t>
            </a:r>
          </a:p>
          <a:p>
            <a:pPr marL="1714500" marR="0" lvl="3" indent="-342900">
              <a:lnSpc>
                <a:spcPct val="150000"/>
              </a:lnSpc>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Confirmation bias</a:t>
            </a:r>
          </a:p>
          <a:p>
            <a:endParaRPr lang="en-US" dirty="0"/>
          </a:p>
        </p:txBody>
      </p:sp>
      <p:pic>
        <p:nvPicPr>
          <p:cNvPr id="6" name="Picture 5" descr="A group of colorful speech bubbles with white letters spelling out diversity">
            <a:extLst>
              <a:ext uri="{FF2B5EF4-FFF2-40B4-BE49-F238E27FC236}">
                <a16:creationId xmlns:a16="http://schemas.microsoft.com/office/drawing/2014/main" id="{6FE44C84-42D8-2A5F-57B6-1069643C1A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8749" y="5627223"/>
            <a:ext cx="5754501" cy="1114935"/>
          </a:xfrm>
          <a:prstGeom prst="rect">
            <a:avLst/>
          </a:prstGeom>
        </p:spPr>
      </p:pic>
      <p:sp>
        <p:nvSpPr>
          <p:cNvPr id="2" name="Slide Number Placeholder 1">
            <a:extLst>
              <a:ext uri="{FF2B5EF4-FFF2-40B4-BE49-F238E27FC236}">
                <a16:creationId xmlns:a16="http://schemas.microsoft.com/office/drawing/2014/main" id="{942A3F3A-833E-4C57-D512-14AD6F6A8C3D}"/>
              </a:ext>
            </a:extLst>
          </p:cNvPr>
          <p:cNvSpPr>
            <a:spLocks noGrp="1"/>
          </p:cNvSpPr>
          <p:nvPr>
            <p:ph type="sldNum" sz="quarter" idx="12"/>
          </p:nvPr>
        </p:nvSpPr>
        <p:spPr/>
        <p:txBody>
          <a:bodyPr/>
          <a:lstStyle/>
          <a:p>
            <a:fld id="{8E591227-F9EB-4B2B-9432-842143BA1678}" type="slidenum">
              <a:rPr lang="en-US" smtClean="0"/>
              <a:t>9</a:t>
            </a:fld>
            <a:endParaRPr lang="en-US" dirty="0"/>
          </a:p>
        </p:txBody>
      </p:sp>
      <p:sp>
        <p:nvSpPr>
          <p:cNvPr id="8" name="Date Placeholder 7">
            <a:extLst>
              <a:ext uri="{FF2B5EF4-FFF2-40B4-BE49-F238E27FC236}">
                <a16:creationId xmlns:a16="http://schemas.microsoft.com/office/drawing/2014/main" id="{AB4B992B-E913-FE02-D730-7BF95FDE42C3}"/>
              </a:ext>
            </a:extLst>
          </p:cNvPr>
          <p:cNvSpPr>
            <a:spLocks noGrp="1"/>
          </p:cNvSpPr>
          <p:nvPr>
            <p:ph type="dt" sz="half" idx="10"/>
          </p:nvPr>
        </p:nvSpPr>
        <p:spPr/>
        <p:txBody>
          <a:bodyPr/>
          <a:lstStyle/>
          <a:p>
            <a:r>
              <a:rPr lang="en-US"/>
              <a:t>DOH 530-261 June 2024 </a:t>
            </a:r>
            <a:endParaRPr lang="en-US" dirty="0"/>
          </a:p>
        </p:txBody>
      </p:sp>
      <p:pic>
        <p:nvPicPr>
          <p:cNvPr id="9" name="Picture 8" descr="Washington State Department of Health">
            <a:extLst>
              <a:ext uri="{FF2B5EF4-FFF2-40B4-BE49-F238E27FC236}">
                <a16:creationId xmlns:a16="http://schemas.microsoft.com/office/drawing/2014/main" id="{020E552D-6E30-80FE-3460-63624ECC6F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98067"/>
            <a:ext cx="2405136" cy="7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56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67" fill="hold" grpId="0"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900" fill="hold"/>
                                        <p:tgtEl>
                                          <p:spTgt spid="3"/>
                                        </p:tgtEl>
                                        <p:attrNameLst>
                                          <p:attrName>ppt_x</p:attrName>
                                        </p:attrNameLst>
                                      </p:cBhvr>
                                      <p:tavLst>
                                        <p:tav tm="0">
                                          <p:val>
                                            <p:strVal val="0-#ppt_w/2"/>
                                          </p:val>
                                        </p:tav>
                                        <p:tav tm="100000">
                                          <p:val>
                                            <p:strVal val="#ppt_x"/>
                                          </p:val>
                                        </p:tav>
                                      </p:tavLst>
                                    </p:anim>
                                    <p:anim calcmode="lin" valueType="num">
                                      <p:cBhvr additive="base">
                                        <p:cTn id="8" dur="9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Custom 50">
      <a:dk1>
        <a:sysClr val="windowText" lastClr="000000"/>
      </a:dk1>
      <a:lt1>
        <a:srgbClr val="FFFFFF"/>
      </a:lt1>
      <a:dk2>
        <a:srgbClr val="44546A"/>
      </a:dk2>
      <a:lt2>
        <a:srgbClr val="E2E2E2"/>
      </a:lt2>
      <a:accent1>
        <a:srgbClr val="EC2375"/>
      </a:accent1>
      <a:accent2>
        <a:srgbClr val="0079C5"/>
      </a:accent2>
      <a:accent3>
        <a:srgbClr val="13DCDA"/>
      </a:accent3>
      <a:accent4>
        <a:srgbClr val="FF9A00"/>
      </a:accent4>
      <a:accent5>
        <a:srgbClr val="FF8000"/>
      </a:accent5>
      <a:accent6>
        <a:srgbClr val="D61E42"/>
      </a:accent6>
      <a:hlink>
        <a:srgbClr val="0563C1"/>
      </a:hlink>
      <a:folHlink>
        <a:srgbClr val="954F72"/>
      </a:folHlink>
    </a:clrScheme>
    <a:fontScheme name="Custom 33">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brand Colors">
      <a:dk1>
        <a:srgbClr val="000000"/>
      </a:dk1>
      <a:lt1>
        <a:srgbClr val="FFFFFF"/>
      </a:lt1>
      <a:dk2>
        <a:srgbClr val="3F3F3F"/>
      </a:dk2>
      <a:lt2>
        <a:srgbClr val="FFFFFF"/>
      </a:lt2>
      <a:accent1>
        <a:srgbClr val="2699BB"/>
      </a:accent1>
      <a:accent2>
        <a:srgbClr val="FFCC00"/>
      </a:accent2>
      <a:accent3>
        <a:srgbClr val="E8E8E8"/>
      </a:accent3>
      <a:accent4>
        <a:srgbClr val="6B7C8F"/>
      </a:accent4>
      <a:accent5>
        <a:srgbClr val="3069B2"/>
      </a:accent5>
      <a:accent6>
        <a:srgbClr val="3F3F3F"/>
      </a:accent6>
      <a:hlink>
        <a:srgbClr val="2699BB"/>
      </a:hlink>
      <a:folHlink>
        <a:srgbClr val="3069B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H PPT Template2.potx" id="{5898FDF5-3F3F-469B-A93D-9CD3D81F0B87}" vid="{6A118528-C9F9-4441-8AC6-EB840EA39D6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D53B13411DF54F83CBFE4D95FEA0D8" ma:contentTypeVersion="13" ma:contentTypeDescription="Create a new document." ma:contentTypeScope="" ma:versionID="5590abbedae37a335670a40a3528c528">
  <xsd:schema xmlns:xsd="http://www.w3.org/2001/XMLSchema" xmlns:xs="http://www.w3.org/2001/XMLSchema" xmlns:p="http://schemas.microsoft.com/office/2006/metadata/properties" xmlns:ns2="44edce67-78c8-45d2-a071-88ef6b87571e" xmlns:ns3="a61669de-85ec-4bc1-b2a0-bee4c0b163d1" targetNamespace="http://schemas.microsoft.com/office/2006/metadata/properties" ma:root="true" ma:fieldsID="9149840d3573a3eac86588dff480ba1e" ns2:_="" ns3:_="">
    <xsd:import namespace="44edce67-78c8-45d2-a071-88ef6b87571e"/>
    <xsd:import namespace="a61669de-85ec-4bc1-b2a0-bee4c0b163d1"/>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3:MediaServiceSearchProperties" minOccurs="0"/>
                <xsd:element ref="ns2:SharedWithUsers" minOccurs="0"/>
                <xsd:element ref="ns2:SharedWithDetail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edce67-78c8-45d2-a071-88ef6b87571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973a1e9-c5c1-4aac-afc8-7f0ead7a09db}" ma:internalName="TaxCatchAll" ma:showField="CatchAllData" ma:web="44edce67-78c8-45d2-a071-88ef6b87571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61669de-85ec-4bc1-b2a0-bee4c0b163d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61669de-85ec-4bc1-b2a0-bee4c0b163d1">
      <Terms xmlns="http://schemas.microsoft.com/office/infopath/2007/PartnerControls"/>
    </lcf76f155ced4ddcb4097134ff3c332f>
    <TaxCatchAll xmlns="44edce67-78c8-45d2-a071-88ef6b87571e" xsi:nil="true"/>
    <_dlc_DocId xmlns="44edce67-78c8-45d2-a071-88ef6b87571e">PV25X54MA5AD-1543477974-101</_dlc_DocId>
    <_dlc_DocIdUrl xmlns="44edce67-78c8-45d2-a071-88ef6b87571e">
      <Url>https://stateofwa.sharepoint.com/sites/DOH-hsqa/ochs/emstc/_layouts/15/DocIdRedir.aspx?ID=PV25X54MA5AD-1543477974-101</Url>
      <Description>PV25X54MA5AD-1543477974-101</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BC8E72-9831-4990-B30E-F3A8D7B8DE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edce67-78c8-45d2-a071-88ef6b87571e"/>
    <ds:schemaRef ds:uri="a61669de-85ec-4bc1-b2a0-bee4c0b163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1B6E97-078E-496C-AB95-720E1B62F623}">
  <ds:schemaRefs>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http://purl.org/dc/terms/"/>
    <ds:schemaRef ds:uri="http://purl.org/dc/elements/1.1/"/>
    <ds:schemaRef ds:uri="http://schemas.microsoft.com/office/2006/metadata/properties"/>
    <ds:schemaRef ds:uri="a61669de-85ec-4bc1-b2a0-bee4c0b163d1"/>
    <ds:schemaRef ds:uri="44edce67-78c8-45d2-a071-88ef6b87571e"/>
    <ds:schemaRef ds:uri="http://purl.org/dc/dcmitype/"/>
  </ds:schemaRefs>
</ds:datastoreItem>
</file>

<file path=customXml/itemProps3.xml><?xml version="1.0" encoding="utf-8"?>
<ds:datastoreItem xmlns:ds="http://schemas.openxmlformats.org/officeDocument/2006/customXml" ds:itemID="{F651A49B-5615-4E90-B09D-1743A2AA610F}">
  <ds:schemaRefs>
    <ds:schemaRef ds:uri="http://schemas.microsoft.com/sharepoint/events"/>
  </ds:schemaRefs>
</ds:datastoreItem>
</file>

<file path=customXml/itemProps4.xml><?xml version="1.0" encoding="utf-8"?>
<ds:datastoreItem xmlns:ds="http://schemas.openxmlformats.org/officeDocument/2006/customXml" ds:itemID="{F89DADE9-D73A-4F6C-BEFC-E6BA16DFED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12074</TotalTime>
  <Words>14949</Words>
  <Application>Microsoft Office PowerPoint</Application>
  <PresentationFormat>Widescreen</PresentationFormat>
  <Paragraphs>1353</Paragraphs>
  <Slides>83</Slides>
  <Notes>80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83</vt:i4>
      </vt:variant>
    </vt:vector>
  </HeadingPairs>
  <TitlesOfParts>
    <vt:vector size="98" baseType="lpstr">
      <vt:lpstr>-apple-system</vt:lpstr>
      <vt:lpstr>Arial</vt:lpstr>
      <vt:lpstr>Calibri</vt:lpstr>
      <vt:lpstr>Century Gothic</vt:lpstr>
      <vt:lpstr>Corbel</vt:lpstr>
      <vt:lpstr>Courier New</vt:lpstr>
      <vt:lpstr>Georgia</vt:lpstr>
      <vt:lpstr>Inter</vt:lpstr>
      <vt:lpstr>Roboto</vt:lpstr>
      <vt:lpstr>Symbol</vt:lpstr>
      <vt:lpstr>Verdana Pro Black</vt:lpstr>
      <vt:lpstr>Verdana Pro Cond</vt:lpstr>
      <vt:lpstr>Wingdings</vt:lpstr>
      <vt:lpstr>Office Theme</vt:lpstr>
      <vt:lpstr>1_Office Theme</vt:lpstr>
      <vt:lpstr>Multicultural Health Awareness &amp; Health Equity for EMS Professionals </vt:lpstr>
      <vt:lpstr>Training Frequency:</vt:lpstr>
      <vt:lpstr>Course Objectives:</vt:lpstr>
      <vt:lpstr>Introduction:</vt:lpstr>
      <vt:lpstr>Introduction:</vt:lpstr>
      <vt:lpstr>Building a Foundation</vt:lpstr>
      <vt:lpstr>Building a Foundation</vt:lpstr>
      <vt:lpstr>Bias:</vt:lpstr>
      <vt:lpstr>Bias:</vt:lpstr>
      <vt:lpstr>Bias Created Challenges:</vt:lpstr>
      <vt:lpstr>Bias Created Challenges:</vt:lpstr>
      <vt:lpstr>Bias Created Challenges:</vt:lpstr>
      <vt:lpstr>Bias Created Challenges:</vt:lpstr>
      <vt:lpstr>Building a Foundation:</vt:lpstr>
      <vt:lpstr>Building a Foundation:</vt:lpstr>
      <vt:lpstr>Bias: Contributing Factors</vt:lpstr>
      <vt:lpstr>Overcoming Bias:</vt:lpstr>
      <vt:lpstr>Building a Foundation</vt:lpstr>
      <vt:lpstr>Building a Foundation</vt:lpstr>
      <vt:lpstr>Culture:</vt:lpstr>
      <vt:lpstr>Cultural Competence:</vt:lpstr>
      <vt:lpstr>Steps To Cultural Competence:</vt:lpstr>
      <vt:lpstr>Steps To Cultural Competence:</vt:lpstr>
      <vt:lpstr>Comparing Cultural Norms and Values:</vt:lpstr>
      <vt:lpstr>Cultural Competence in the Healthcare Encounter:</vt:lpstr>
      <vt:lpstr>Cultural Competence in the Healthcare Encounter:</vt:lpstr>
      <vt:lpstr>Cultural Competence in the Healthcare Encounter:</vt:lpstr>
      <vt:lpstr>Cultural Competence in the Healthcare Encounter:</vt:lpstr>
      <vt:lpstr>Cultural Competence in the Healthcare Encounter:</vt:lpstr>
      <vt:lpstr>Cultural Competence in the Healthcare Encounter:</vt:lpstr>
      <vt:lpstr>Cultural Competence in the Healthcare Encounter:</vt:lpstr>
      <vt:lpstr>Cultural Competence in the Healthcare Encounter:</vt:lpstr>
      <vt:lpstr>Cultural Competence in the Healthcare Encounter:</vt:lpstr>
      <vt:lpstr>Cultural Competence in the Healthcare Encounter:</vt:lpstr>
      <vt:lpstr>Building a Foundation:</vt:lpstr>
      <vt:lpstr>Building a Foundation:</vt:lpstr>
      <vt:lpstr>An Overview of Health Disparities:</vt:lpstr>
      <vt:lpstr>Enhancing Your Communication:</vt:lpstr>
      <vt:lpstr>Enhancing Your Communication:</vt:lpstr>
      <vt:lpstr>Enhancing Your Communication:</vt:lpstr>
      <vt:lpstr>Enhancing Your Communication:</vt:lpstr>
      <vt:lpstr>Enhancing Your Communication:</vt:lpstr>
      <vt:lpstr>Enhancing Your Communication:</vt:lpstr>
      <vt:lpstr>Addressing Language Barriers in Health Care:</vt:lpstr>
      <vt:lpstr>Addressing Language Barriers in Health Care:</vt:lpstr>
      <vt:lpstr>Addressing Language Barriers in Health Care:</vt:lpstr>
      <vt:lpstr>Addressing Language Barriers in Health Care:</vt:lpstr>
      <vt:lpstr>Addressing Language Barriers in Health Care:</vt:lpstr>
      <vt:lpstr>Addressing Language Barriers in Health Care:</vt:lpstr>
      <vt:lpstr>Addressing Language Barriers in Health Care:</vt:lpstr>
      <vt:lpstr>Addressing Language Barriers in Health Care:</vt:lpstr>
      <vt:lpstr>Addressing Language Barriers in Health Care:</vt:lpstr>
      <vt:lpstr>Addressing Language Barriers in Health Care:</vt:lpstr>
      <vt:lpstr>Addressing Language Barriers in Health Care:</vt:lpstr>
      <vt:lpstr>Using Interpreters:</vt:lpstr>
      <vt:lpstr>Tips on Working Effectively with Interpreters:</vt:lpstr>
      <vt:lpstr>Tips on Working Effectively with Interpreters:</vt:lpstr>
      <vt:lpstr>Tips on Working Effectively with Interpreters:</vt:lpstr>
      <vt:lpstr>System &amp; Organization Improvement:</vt:lpstr>
      <vt:lpstr>System &amp; Organization Improvement:</vt:lpstr>
      <vt:lpstr>System &amp; Organization Improvement:</vt:lpstr>
      <vt:lpstr>Tools to Help Provide Culturally &amp; Linguistically Appropriate Services:</vt:lpstr>
      <vt:lpstr>Tools to Help Provide Culturally &amp; Linguistically Appropriate Services:</vt:lpstr>
      <vt:lpstr>System &amp; Organization Improvement:</vt:lpstr>
      <vt:lpstr>System &amp; Organization Improvement:</vt:lpstr>
      <vt:lpstr>System &amp; Organization Improvement:</vt:lpstr>
      <vt:lpstr>System &amp; Organization Improvement:</vt:lpstr>
      <vt:lpstr>Data Sources:</vt:lpstr>
      <vt:lpstr>Data Sources to Explore Health Disparities in Washington:</vt:lpstr>
      <vt:lpstr>Washington Tracking Network (WTN) | Washington State Department of Health   WTN is a public facing data and dashboard portal intended to aid a variety of audiences in program planning, evaluation, surveillance, and many other public health efforts. Tools are supported by the Environmental Health Division and managed by individual programs overseeing the data topic areas specific to each dashboard.   </vt:lpstr>
      <vt:lpstr>Washington Tracking Network (WTN) | Washington State Department of Health Dashboards: Data dashboards provide an interactive way to explore public health and environmental data. Most dashboards have filters for easily selecting the measure, geography, and timeframe of interest. Data can be viewed as a map or as trends over time and are available for download.   </vt:lpstr>
      <vt:lpstr>Data Sources to Explore Health Disparities in Washington:</vt:lpstr>
      <vt:lpstr>Data Sources to Explore Health Disparities in Washington:</vt:lpstr>
      <vt:lpstr>Summary &amp; Review:</vt:lpstr>
      <vt:lpstr>Summary &amp; Review:</vt:lpstr>
      <vt:lpstr>Summary &amp; Review:</vt:lpstr>
      <vt:lpstr>Summary &amp; Review:</vt:lpstr>
      <vt:lpstr>Summary &amp; Review:</vt:lpstr>
      <vt:lpstr>Next Steps:</vt:lpstr>
      <vt:lpstr>References:</vt:lpstr>
      <vt:lpstr>References:</vt:lpstr>
      <vt:lpstr>References:</vt:lpstr>
      <vt:lpstr>To request this document in another format, call 1-800-525-0127. Deaf or hard of hearing customers, please call 711 (Washington Relay) or email civil.rights@doh.wa.gov.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Multicultural Health Awareness &amp; Health Equity Education for EMS Professionals</dc:title>
  <dc:subject>Multicultureal Health Awareness and Health Equity</dc:subject>
  <dc:creator>DOH EMS program</dc:creator>
  <cp:keywords>Multicultural, Health, Equity, EMS, EMS curriculum</cp:keywords>
  <cp:lastModifiedBy>Pedlar, Andrea R (DOH)</cp:lastModifiedBy>
  <cp:revision>2985</cp:revision>
  <dcterms:created xsi:type="dcterms:W3CDTF">2017-04-25T15:41:38Z</dcterms:created>
  <dcterms:modified xsi:type="dcterms:W3CDTF">2024-06-10T15:23:18Z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0x0101005DD53B13411DF54F83CBFE4D95FEA0D8</vt:lpwstr>
  </property>
  <property fmtid="{D5CDD505-2E9C-101B-9397-08002B2CF9AE}" pid="3" name="MSIP_Label_1520fa42-cf58-4c22-8b93-58cf1d3bd1cb_Enabled">
    <vt:lpwstr>true</vt:lpwstr>
  </property>
  <property fmtid="{D5CDD505-2E9C-101B-9397-08002B2CF9AE}" pid="4" name="MSIP_Label_1520fa42-cf58-4c22-8b93-58cf1d3bd1cb_SetDate">
    <vt:lpwstr>2024-06-10T15:16:19Z</vt:lpwstr>
  </property>
  <property fmtid="{D5CDD505-2E9C-101B-9397-08002B2CF9AE}" pid="5" name="MSIP_Label_1520fa42-cf58-4c22-8b93-58cf1d3bd1cb_Method">
    <vt:lpwstr>Privileged</vt:lpwstr>
  </property>
  <property fmtid="{D5CDD505-2E9C-101B-9397-08002B2CF9AE}" pid="6" name="MSIP_Label_1520fa42-cf58-4c22-8b93-58cf1d3bd1cb_Name">
    <vt:lpwstr>Public Information</vt:lpwstr>
  </property>
  <property fmtid="{D5CDD505-2E9C-101B-9397-08002B2CF9AE}" pid="7" name="MSIP_Label_1520fa42-cf58-4c22-8b93-58cf1d3bd1cb_SiteId">
    <vt:lpwstr>11d0e217-264e-400a-8ba0-57dcc127d72d</vt:lpwstr>
  </property>
  <property fmtid="{D5CDD505-2E9C-101B-9397-08002B2CF9AE}" pid="8" name="MSIP_Label_1520fa42-cf58-4c22-8b93-58cf1d3bd1cb_ActionId">
    <vt:lpwstr>ecb98010-d34c-4b35-9fda-9904903b1e38</vt:lpwstr>
  </property>
  <property fmtid="{D5CDD505-2E9C-101B-9397-08002B2CF9AE}" pid="9" name="MSIP_Label_1520fa42-cf58-4c22-8b93-58cf1d3bd1cb_ContentBits">
    <vt:lpwstr>0</vt:lpwstr>
  </property>
  <property fmtid="{D5CDD505-2E9C-101B-9397-08002B2CF9AE}" pid="10" name="_dlc_DocIdItemGuid">
    <vt:lpwstr>d41ea6ad-d9d7-4f19-803a-40df49f927db</vt:lpwstr>
  </property>
  <property fmtid="{D5CDD505-2E9C-101B-9397-08002B2CF9AE}" pid="11" name="MediaServiceImageTags">
    <vt:lpwstr/>
  </property>
</Properties>
</file>